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72" r:id="rId2"/>
    <p:sldMasterId id="2147483660" r:id="rId3"/>
  </p:sldMasterIdLst>
  <p:notesMasterIdLst>
    <p:notesMasterId r:id="rId19"/>
  </p:notesMasterIdLst>
  <p:sldIdLst>
    <p:sldId id="304" r:id="rId4"/>
    <p:sldId id="305" r:id="rId5"/>
    <p:sldId id="337" r:id="rId6"/>
    <p:sldId id="373" r:id="rId7"/>
    <p:sldId id="307" r:id="rId8"/>
    <p:sldId id="361" r:id="rId9"/>
    <p:sldId id="348" r:id="rId10"/>
    <p:sldId id="364" r:id="rId11"/>
    <p:sldId id="362" r:id="rId12"/>
    <p:sldId id="363" r:id="rId13"/>
    <p:sldId id="313" r:id="rId14"/>
    <p:sldId id="314" r:id="rId15"/>
    <p:sldId id="315" r:id="rId16"/>
    <p:sldId id="316" r:id="rId17"/>
    <p:sldId id="317" r:id="rId1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Porecca" initials="" lastIdx="12" clrIdx="0"/>
  <p:cmAuthor id="1" name="Taylor Carito" initials="TC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00"/>
    <a:srgbClr val="00ACBA"/>
    <a:srgbClr val="95BC3D"/>
    <a:srgbClr val="963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7" autoAdjust="0"/>
    <p:restoredTop sz="89457"/>
  </p:normalViewPr>
  <p:slideViewPr>
    <p:cSldViewPr snapToGrid="0" snapToObjects="1">
      <p:cViewPr varScale="1">
        <p:scale>
          <a:sx n="96" d="100"/>
          <a:sy n="96" d="100"/>
        </p:scale>
        <p:origin x="20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EE29B-F128-3745-811B-AFBAD951D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9253D-D266-E54E-BF52-A3340E996CE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2813EF-3C37-1A4D-8D0C-E0C07A909077}" type="datetimeFigureOut">
              <a:rPr lang="en-US"/>
              <a:pPr>
                <a:defRPr/>
              </a:pPr>
              <a:t>10/16/21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2A14A43-9B37-DE4C-9556-4C70F1E60E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C522E48-879F-2247-AF03-046B41CDD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CBC6D-29F3-254A-9461-B6F8B464BA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EE2FE-6ED8-0E43-B230-5F99BEFE1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C27D03-D549-EC41-A7AC-E5CE12C82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2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AA13B348-0F1C-504F-B238-8308D0310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46520268-FEA7-1A45-B639-C6150D1A6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Pick up image from TSG page 46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8DE40-760A-E24C-8219-203368E03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76C94-8B8B-5543-A8D6-9DBB167EE0D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07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5C451822-43C1-9549-ABB8-27CB3934E7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05362DDE-44D0-924F-9D3F-0236BB55A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1759-E163-184E-BA1D-475C8EDAF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261099-8365-D24D-A0A0-273B093A2B9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57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3907614F-C7A8-CC48-9FD3-27C3FDC52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A50CE80-F1CE-EC41-B75C-19BC67185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E2DE6-E35B-3648-9679-0E59B1519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5003-A6E5-F24C-8216-19BDDC5E5AA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E95890D3-9522-2747-BEE7-D3CB493D37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C0FFB094-0D40-264C-ADE1-E79718A65E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E2DE6-E35B-3648-9679-0E59B1519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2891CE-C8A7-A64E-9865-4FDF1666CBE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7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FFD32579-A760-1D43-8B4A-D1C9845D8B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15CD805E-5CD0-044E-B8AB-C633405823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E2DE6-E35B-3648-9679-0E59B1519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8B05D-6A25-394B-893E-0C4A1F3A93D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20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04D684B0-0C17-C64B-8E51-C52436EEF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E5566ECE-EBAC-B24C-971A-C5DCBC4E2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Add a Clock or a Watch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750C2-CD03-6D49-8B52-B30716983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FB2A60-416E-7D46-8B26-22439615D0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08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BF172C18-52D9-AC40-941C-15FC7AED38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B146E125-7364-8B4E-BE5D-FC5C35420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32373-DB28-AF49-AA31-F536442FE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B580FA-602B-9E42-8A7B-D32FC8E9885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69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27D75104-84B0-B74E-B62A-7833E19CB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3F9CC665-FF69-674E-9765-F83FDFCAC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1759-E163-184E-BA1D-475C8EDAF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FDF765-9FE0-7245-90AA-712984072FC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82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2DBCE7CE-4FB3-EC47-A578-0613257B5C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264848F7-033A-B04C-B531-DF692AA9B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1759-E163-184E-BA1D-475C8EDAF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2475B7-EFD8-B142-A5A3-2EFF040EB14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27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1EB021EB-2677-6D47-92C2-101E3AF02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DA16D805-5C18-384F-84D7-1EC835E32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1759-E163-184E-BA1D-475C8EDAF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59CE97-E3B5-164F-B235-0AB85E60AF9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9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3FB0-BE7B-2848-95DA-0979384D4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8A257-B252-2C4E-B075-1774A8F2A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257DA-9EDC-1744-AD13-66BCEC827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F97-2D5B-7640-BD9A-B0D55BAF1ED8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B24F3-5C3C-9D46-9536-44F78BD73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2F4B7-C202-8943-851A-5B07DD7F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3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01E2B-4B62-4042-851F-378101C9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1816DC-61C9-6E47-9876-C099900BA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97B7F-CDDB-224C-A983-5F985E640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F97-2D5B-7640-BD9A-B0D55BAF1ED8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AACFE-E370-5540-9319-C7034E30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454F2-B347-1143-9346-847D3EF7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3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DD38D0-5B3B-A84C-890A-E5681A7DF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27E97-8934-4448-A7C2-590C0DC1F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0B01C-6EA6-7E4C-A889-3BF22DF2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F97-2D5B-7640-BD9A-B0D55BAF1ED8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F54BE-080F-8348-AB45-B1C6E6007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FB0CB-9F48-C04C-9CDF-527B9EB1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71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8B7D-4AD4-324F-883E-0D591F62E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478E6-1A28-AE4B-8FC9-3FEF5F6F7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323A5-1EF1-D841-ADBB-764B2C86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6A2C6-2A30-9043-95A3-E5420F46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683E8-5619-814A-B5A0-EA3A3E58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1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6319-9998-C243-A629-7F9FA9042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01C46-BF35-944A-BDF0-1567BC6F0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B576F-6B76-794C-86F6-6923B291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64B04-A1EA-784F-887D-2634BDB6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C0F73-6FB8-9743-ADEC-E8254C5A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85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3CE5-20B6-1B43-A4AF-E877288B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6FABE-D9E9-AD47-91CD-E790AE2AE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4B165-5453-9647-BF55-689BE97C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7925B-EB58-D24D-8D5D-6BA1177B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6E143-2FDB-2A4A-98F0-C2110631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03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28510-851A-214C-A92E-8B265550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A6169-7D19-3B41-A2BE-45FEF24B4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D820C-D422-AC4E-894C-830BEECAF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168A6-91F9-8240-9790-FA26F64E7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AB65B-B1FD-214D-8D08-F38D6B779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32F9B-0169-9845-A4B6-7931D67A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83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4DC7-5157-634C-83BD-2F2B6DE13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62C37-AED2-8E48-A237-056D2446A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D2E0C-9B31-F34E-838F-C28BB10FA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593651-4254-D54E-9824-CC8B03C64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071DC-E871-7445-A109-A4F7CD2CF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3C227E-2476-AC45-A215-095C6C75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F8C2B0-060F-254F-B6AA-CB62FB561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81E9A1-4A0D-F64B-A023-1CEF0109F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9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60063-74D3-9048-B3B2-DC1A03C9E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1DE0C0-F3A2-C34A-9419-CF207F275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1EF8E-C4CC-7E49-87E3-D86CEF52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2FF4D-2894-D14C-A7F7-8F52F8C9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3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95E6D-22E2-3045-BBA2-C61E0F635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38CA1-8D36-F141-AE4E-35D053022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CE286-7A96-6242-BA3D-63D9AD1A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4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F33EE-17C0-5A44-8BFD-6EF921B5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596C2-C153-5149-9EF7-1CAA075E4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FB924-BD9D-7D40-A400-18ADD33DE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4130E-6743-D043-BEC2-89AF4D795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44A86-0FB4-0340-9DEC-8B7967124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60384-E34B-064E-A83D-32A3FF14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2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C5E1-0D6D-6F45-8876-F7600148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271A5-9E0F-9147-B3CD-2F2AF93DA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0A12F-9DED-544B-90A8-21B6F9AD5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18D67-F33A-B14C-843D-1E9312F0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93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1CBF-AC2F-6740-A282-84A07F73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23959D-2DE9-A142-BC6B-BC4359E13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06B5B-6C6E-284D-A90D-BF8EB8D03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CAD46-B3CB-F842-88E6-AC897D75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68A7D-6FD3-9B4F-94BA-101B3D4F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92F54-2C7F-1449-A21E-AF1DEB42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70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A922-A087-C244-8707-895F7CEB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014CC-2A81-1941-8FE0-D843A3ED3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0EC4-5877-8140-AC0C-972379AF1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1F9E-8882-9F44-8B36-BB5A2BE1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5E492-BFCB-C24C-8D2A-7345C28E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9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559486-BB6C-1E4E-B9AF-5A10ECB751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E15C6-AB45-B84B-BC6A-0702EFCAB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25745-3436-6142-8CDB-A0284789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6C59-D3E6-9046-8917-7EC37E6F2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3F267-7C3E-134D-9978-0189C7D97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62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5C625-D9E7-5746-9729-552E3A977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4B891-32CC-FE4F-A39E-1266E0A5C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B95F4-FBFA-B545-911D-3AD3647E1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92F38-1558-EF4D-B769-10CDE4C2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D81E3-BD9F-0D49-BB16-60300A7E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85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C346E-C627-5643-83D4-D31CC9938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2714F-D569-6347-9D72-122D8E4C7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BE2BC-86B8-8246-84C2-26D92356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11627-A7A3-B847-BE5B-F45012DE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130F3-DDDF-E74D-AA39-153DDCAF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87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8263-D1A3-A849-BAD2-FD0C9787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88D29-B62F-AE4F-A0A6-8C53DF5D3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F4B71-0199-B04A-873A-A164D939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5B266-A155-FE41-8B7D-9F7470CB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60659-3C32-D74C-B52C-62D1876EF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96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10915-147D-4845-B7C2-D5FB639E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2F7AE-8077-1F41-B821-5669982F9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31E93-ED22-AB47-83AE-E2E020207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7E505-94EF-F147-ABFB-405CC2148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076EF-13AF-B047-B6FD-B9D6BDAD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504EB-F774-D44E-9CAB-A3A512F1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66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A0B1-0C38-0449-B4FE-68A8D876A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4B702-F8F5-F643-97A8-EADD3E998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B9E05-496A-CF49-93B6-B1C59B334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2CDCA-F58A-1246-86B1-F9A71E7F4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A242AC-808F-3B40-BB4D-D3DD03656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36B5C8-7C43-AC4B-AE96-D45E7D43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CE1F1-1FDD-FF40-BB38-21BBD4DC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97B867-EA84-E646-9AB7-CF10CE0AE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72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17E7-063F-684C-9D5E-182843BA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F698F-F039-D840-B7BC-1918A5A2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2EBF1-D077-1640-BC1A-FAE7FF818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1EF80-7E52-804B-AECF-03F335CD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44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EBE0B9-BCC1-7449-9C3C-6F00F1397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770CA-3BB8-0640-BB8B-A81027D03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0612E-FB17-464C-9B5E-753F386D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7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FE2A2-D6C1-9C42-AA56-797A1EC9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6B229-5659-CE49-BA81-6AC6B6B86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EBD18-1977-E741-B90F-4D3652BD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F97-2D5B-7640-BD9A-B0D55BAF1ED8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3EEE3-19BA-3F4C-B2E0-77479238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F62B2-CBAC-1443-9B21-9C7FED17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0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1FCCB-B5C8-064C-95EA-3C22D7A8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B6564-1EFA-2D46-8F90-DE206BF70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84B02-1BE1-434E-8444-CFF2CE24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DFE08-251D-014D-9CD4-8C8296DB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46333-6B1B-2E49-889B-C1A92906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71393-B536-454D-824C-6132C48C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44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9A04-80F2-374A-8C22-41824B28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20AD50-7958-944E-A3DE-9F76C3D53F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6ECCE-AE3B-A047-AFCA-6FFB14D2A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7CF26-4612-CB49-A8D8-EEC05575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AB4AC-9772-074A-AA96-A30553E46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991E3-98A8-2746-BD17-D1361273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81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B6A9-239E-964D-BD95-BE438462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E41F5-2F1C-5348-87EC-BBC230180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7F7D7-5C3A-674F-924B-63D3FD6F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5F1B-624A-C447-B354-5DDAAB1A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DBC14-0A3D-A940-99AF-987EB16E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50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B348A-5D03-0847-AF16-6135EA57A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11F12A-A72E-6C45-8014-EF0A20AAC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99673-07F2-9C45-A905-33F79324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65DED-699D-A64D-A1DC-FAD2B749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16DA0-F3A0-A24A-8C00-EA1334EC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9C823-4AEA-AE46-B10D-D439C3C6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FC211-EE0F-9340-A2F4-B2054451E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543FA-2D63-DA46-8DD1-D2713D769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487EC8-190F-154A-B4D6-116F221ED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F97-2D5B-7640-BD9A-B0D55BAF1ED8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C2EA2-0B4B-AC4A-96DE-65E6E550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3DFA5-092E-FF46-9ADE-B5AFC623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5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D707-E27C-4B48-813B-497054132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1B781-A24E-B34A-985E-0153F3137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AE2F1-B2E3-7445-9596-E92A8EA86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23111E-CA8B-7549-BD7D-3787AF2C7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59C0A-446F-A64D-BB16-A88C913DE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995D48-B088-9E4E-AFA7-C1FB44FDD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F97-2D5B-7640-BD9A-B0D55BAF1ED8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88BEA4-387C-EC4B-BA66-2CF40EDC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F44B13-07D1-1E4E-B916-E2E7351E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7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A221-3AEA-E745-A9F8-7C062091E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85427-FF05-FE4D-B157-043962F14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F97-2D5B-7640-BD9A-B0D55BAF1ED8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0626E-F542-4147-8FF7-7C41417B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B7B12-E82A-B447-9501-DBEC6089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7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9E1751-A0A3-3C4A-9EA2-47BEA380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F97-2D5B-7640-BD9A-B0D55BAF1ED8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2542E6-8209-3545-9856-57481AA2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37D24-2ED4-7D42-A2F7-68D7ECBF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14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E2CD-2BCD-6947-A6F2-511DC77FE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B3D3E-D534-344E-A20F-3D760ECD3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D112F-797F-A24E-B0A6-5033C7727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78E6D-DCC4-5945-A780-E47177C56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F97-2D5B-7640-BD9A-B0D55BAF1ED8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89BD3-71B2-D74A-8A93-B45E8D6C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4F276-1BB1-5B47-8CA0-DA44802E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A8ECD-D4AC-B147-A241-DFE6780A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0A822-1D6C-3F45-8466-B48F73101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D360C-7A5B-4243-A07F-E6C302AA1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D8FE7-5E0C-A548-99C1-04B8A99F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F97-2D5B-7640-BD9A-B0D55BAF1ED8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87675-163F-A94B-9088-8CE42E6B1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D44F4-67DD-2A4E-8A03-C97EBDCA8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2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3EB08E-C6EB-E840-B7E7-8383E9B8C4D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C34E9-A3A1-BE4C-9496-42356E55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7DBAA-52F7-9F4A-81BD-A4D880EE3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26AFC-D051-D84C-B611-5A44E313E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1DF97-2D5B-7640-BD9A-B0D55BAF1ED8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AFB52-5822-584D-8A14-A064FD93C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838D0-1326-7F42-8EC8-10D25E3D5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91464-59AB-DE4E-A230-0D5603A1FD5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7" descr="i-Ready_Diagnostic_RGB.png">
            <a:extLst>
              <a:ext uri="{FF2B5EF4-FFF2-40B4-BE49-F238E27FC236}">
                <a16:creationId xmlns:a16="http://schemas.microsoft.com/office/drawing/2014/main" id="{281A9E17-D4B2-E243-8398-6EAC803BB98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4348" b="-3479"/>
          <a:stretch/>
        </p:blipFill>
        <p:spPr bwMode="auto">
          <a:xfrm>
            <a:off x="457200" y="6532563"/>
            <a:ext cx="8128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19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5B5563-A66C-1E4D-87F8-F40BEE0761E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D5D4C-17B3-BD4E-B085-121567EE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E33E-D57C-C744-A27D-37B5BCC5C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69438-8A5C-634F-8F50-8616C5B79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D0F45-00A6-D74E-AD39-DEFAEF7191FE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DF4DA-589A-7D45-A76E-98E0C8F81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C694E-6713-F64F-AFAA-BCED9DDE6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17100-08B9-004D-B93B-B77C0225EBE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7" descr="i-Ready_Diagnostic_RGB.png">
            <a:extLst>
              <a:ext uri="{FF2B5EF4-FFF2-40B4-BE49-F238E27FC236}">
                <a16:creationId xmlns:a16="http://schemas.microsoft.com/office/drawing/2014/main" id="{32455388-997C-9C4A-83DC-7744B43F103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4348" b="-3479"/>
          <a:stretch/>
        </p:blipFill>
        <p:spPr bwMode="auto">
          <a:xfrm>
            <a:off x="457200" y="6532563"/>
            <a:ext cx="8128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55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33A9903-7F20-C84A-BB6A-C2D9D30AD3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51A123-1BBF-B147-84A1-A6201843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24867-8FFF-EA46-9CC6-2C0C4D1B7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075D0-A078-8341-A862-4C3A2B08C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87D59-0D68-8041-B80C-D65CF0859CA3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254CA-A742-1343-8CCF-F5637944A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8205F-E139-2D49-B3E1-9B448D78E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EA1F0-E0F0-F14B-8AFE-0ECA7FC4414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7" descr="i-Ready_Diagnostic_RGB.png">
            <a:extLst>
              <a:ext uri="{FF2B5EF4-FFF2-40B4-BE49-F238E27FC236}">
                <a16:creationId xmlns:a16="http://schemas.microsoft.com/office/drawing/2014/main" id="{5EE9D49B-7882-F34A-85CB-B36C5785DA8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4348" b="-3479"/>
          <a:stretch/>
        </p:blipFill>
        <p:spPr bwMode="auto">
          <a:xfrm>
            <a:off x="457200" y="6532563"/>
            <a:ext cx="8128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28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i-readycentral.com/videos/gr-6-12-mathematics-diagnostic-intro-demo-2" TargetMode="External"/><Relationship Id="rId3" Type="http://schemas.openxmlformats.org/officeDocument/2006/relationships/image" Target="../media/image5.jpg"/><Relationship Id="rId7" Type="http://schemas.openxmlformats.org/officeDocument/2006/relationships/hyperlink" Target="http://i-readycentral.com/videos/gr-4-5-mathematics-diagnostic-intro-dem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-readycentral.com/videos/understanding-the-diagnostic-reading-gr-5-12-intro-and-tools-demo/?pt=teacher&amp;direct=1&amp;code=999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hyperlink" Target="http://i-readycentral.com/videos/gr-6-12-reading-diagnostic-intro-demo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40C893-F5FA-CC43-B634-5772E2B93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94B7A5-6687-1D44-A346-B6EB15FE377B}"/>
              </a:ext>
            </a:extLst>
          </p:cNvPr>
          <p:cNvSpPr/>
          <p:nvPr/>
        </p:nvSpPr>
        <p:spPr>
          <a:xfrm>
            <a:off x="4736728" y="4375082"/>
            <a:ext cx="4941887" cy="1016000"/>
          </a:xfrm>
          <a:prstGeom prst="rect">
            <a:avLst/>
          </a:prstGeom>
          <a:effectLst>
            <a:outerShdw dist="38100" sx="1000" sy="1000" algn="tr" rotWithShape="0">
              <a:prstClr val="black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</a:rPr>
              <a:t>Grades 6–8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A8626-A443-5142-8184-C9FD1B3E81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690" b="-1268"/>
          <a:stretch/>
        </p:blipFill>
        <p:spPr>
          <a:xfrm>
            <a:off x="479796" y="454259"/>
            <a:ext cx="2263404" cy="5180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0602FD-0D35-7740-9DEE-7C7B349054A1}"/>
              </a:ext>
            </a:extLst>
          </p:cNvPr>
          <p:cNvSpPr txBox="1">
            <a:spLocks/>
          </p:cNvSpPr>
          <p:nvPr/>
        </p:nvSpPr>
        <p:spPr>
          <a:xfrm>
            <a:off x="380181" y="1373763"/>
            <a:ext cx="9718559" cy="1779480"/>
          </a:xfrm>
          <a:prstGeom prst="rect">
            <a:avLst/>
          </a:prstGeom>
          <a:noFill/>
          <a:effectLst>
            <a:glow rad="381000">
              <a:schemeClr val="bg1">
                <a:alpha val="8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8000"/>
              </a:lnSpc>
              <a:spcAft>
                <a:spcPts val="0"/>
              </a:spcAft>
              <a:defRPr/>
            </a:pPr>
            <a:r>
              <a:rPr lang="en-US" sz="6600" b="1" dirty="0">
                <a:solidFill>
                  <a:schemeClr val="bg1"/>
                </a:solidFill>
                <a:latin typeface="+mn-lt"/>
              </a:rPr>
              <a:t>Get Ready to Take </a:t>
            </a:r>
            <a:br>
              <a:rPr lang="en-US" sz="6600" b="1" dirty="0">
                <a:solidFill>
                  <a:schemeClr val="bg1"/>
                </a:solidFill>
                <a:latin typeface="+mn-lt"/>
              </a:rPr>
            </a:br>
            <a:r>
              <a:rPr lang="en-US" sz="6600" b="1" dirty="0">
                <a:solidFill>
                  <a:schemeClr val="bg1"/>
                </a:solidFill>
                <a:latin typeface="+mn-lt"/>
              </a:rPr>
              <a:t>the Diagnostic</a:t>
            </a:r>
            <a:endParaRPr lang="en-US" sz="66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893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163628-0A83-0F4F-BDE7-52F02C923D26}"/>
              </a:ext>
            </a:extLst>
          </p:cNvPr>
          <p:cNvSpPr/>
          <p:nvPr/>
        </p:nvSpPr>
        <p:spPr>
          <a:xfrm>
            <a:off x="501650" y="274638"/>
            <a:ext cx="8226425" cy="6873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9ED0AF-57DB-894A-B66B-D1256C76B4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860" y="36854"/>
            <a:ext cx="82264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200" b="1" dirty="0">
                <a:latin typeface="+mn-lt"/>
              </a:rPr>
              <a:t>Next, you will: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370E3F-5EE1-0542-9537-DE600D4EC7BA}"/>
              </a:ext>
            </a:extLst>
          </p:cNvPr>
          <p:cNvSpPr txBox="1"/>
          <p:nvPr/>
        </p:nvSpPr>
        <p:spPr>
          <a:xfrm>
            <a:off x="4881877" y="5431647"/>
            <a:ext cx="3469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must click on all of them before you can press start.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7B0058-2356-F44D-A1FA-A85DA181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658" y="2048155"/>
            <a:ext cx="4031687" cy="2830506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4584F041-7B33-4A46-B2B8-316B2DEE3809}"/>
              </a:ext>
            </a:extLst>
          </p:cNvPr>
          <p:cNvSpPr/>
          <p:nvPr/>
        </p:nvSpPr>
        <p:spPr>
          <a:xfrm>
            <a:off x="3735388" y="2886075"/>
            <a:ext cx="1316037" cy="666750"/>
          </a:xfrm>
          <a:prstGeom prst="rightArrow">
            <a:avLst/>
          </a:prstGeom>
          <a:solidFill>
            <a:srgbClr val="95BC3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C97EED-C56B-DC47-8FA4-0B60658E85A3}"/>
              </a:ext>
            </a:extLst>
          </p:cNvPr>
          <p:cNvSpPr txBox="1"/>
          <p:nvPr/>
        </p:nvSpPr>
        <p:spPr>
          <a:xfrm>
            <a:off x="4881877" y="4527142"/>
            <a:ext cx="456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Click on each button to watch a video about a tool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C3E84A-F99B-4C40-8F0C-D382D0EF6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023" y="2904977"/>
            <a:ext cx="3789189" cy="768821"/>
          </a:xfrm>
          <a:prstGeom prst="rect">
            <a:avLst/>
          </a:prstGeom>
          <a:ln w="57150">
            <a:noFill/>
          </a:ln>
        </p:spPr>
      </p:pic>
      <p:sp>
        <p:nvSpPr>
          <p:cNvPr id="27" name="Triangle 26">
            <a:extLst>
              <a:ext uri="{FF2B5EF4-FFF2-40B4-BE49-F238E27FC236}">
                <a16:creationId xmlns:a16="http://schemas.microsoft.com/office/drawing/2014/main" id="{88DEE57B-7375-884A-9015-997DA9B4E400}"/>
              </a:ext>
            </a:extLst>
          </p:cNvPr>
          <p:cNvSpPr/>
          <p:nvPr/>
        </p:nvSpPr>
        <p:spPr>
          <a:xfrm rot="5400000">
            <a:off x="1949722" y="3109343"/>
            <a:ext cx="621801" cy="536036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0573153-FF04-7741-B08F-0AB2730EA1BA}"/>
              </a:ext>
            </a:extLst>
          </p:cNvPr>
          <p:cNvSpPr/>
          <p:nvPr/>
        </p:nvSpPr>
        <p:spPr>
          <a:xfrm>
            <a:off x="4792023" y="2886075"/>
            <a:ext cx="2149551" cy="787723"/>
          </a:xfrm>
          <a:prstGeom prst="roundRect">
            <a:avLst/>
          </a:prstGeom>
          <a:noFill/>
          <a:ln w="38100">
            <a:solidFill>
              <a:srgbClr val="FFA5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76374EE-BEC7-884C-9A6C-8A7DA19CBBF3}"/>
              </a:ext>
            </a:extLst>
          </p:cNvPr>
          <p:cNvSpPr/>
          <p:nvPr/>
        </p:nvSpPr>
        <p:spPr>
          <a:xfrm>
            <a:off x="6941574" y="2892257"/>
            <a:ext cx="1662115" cy="787723"/>
          </a:xfrm>
          <a:prstGeom prst="roundRect">
            <a:avLst/>
          </a:prstGeom>
          <a:noFill/>
          <a:ln w="38100">
            <a:solidFill>
              <a:srgbClr val="FFA5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C4B4CDD-C717-6947-95CD-705E0D2A4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48" t="41431" r="3128" b="6420"/>
          <a:stretch/>
        </p:blipFill>
        <p:spPr>
          <a:xfrm>
            <a:off x="6779250" y="3673799"/>
            <a:ext cx="1290481" cy="606072"/>
          </a:xfrm>
          <a:prstGeom prst="rect">
            <a:avLst/>
          </a:prstGeom>
          <a:ln w="57150">
            <a:solidFill>
              <a:srgbClr val="FFA500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9606BBF-7C85-4742-80E0-3050F2885583}"/>
              </a:ext>
            </a:extLst>
          </p:cNvPr>
          <p:cNvGrpSpPr/>
          <p:nvPr/>
        </p:nvGrpSpPr>
        <p:grpSpPr>
          <a:xfrm>
            <a:off x="159586" y="2057261"/>
            <a:ext cx="4031688" cy="3078515"/>
            <a:chOff x="159586" y="2057261"/>
            <a:chExt cx="4031688" cy="30785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B2E0E69-2E69-1F41-B3B3-07DED23466AC}"/>
                </a:ext>
              </a:extLst>
            </p:cNvPr>
            <p:cNvSpPr txBox="1"/>
            <p:nvPr/>
          </p:nvSpPr>
          <p:spPr>
            <a:xfrm>
              <a:off x="1153781" y="4674111"/>
              <a:ext cx="2053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Watch a video.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1ADE6D-B78B-0F41-8B9B-2E69730F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586" y="2057261"/>
              <a:ext cx="4031688" cy="2809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85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/>
      <p:bldP spid="22" grpId="1"/>
      <p:bldP spid="28" grpId="0" animBg="1"/>
      <p:bldP spid="28" grpId="1" animBg="1"/>
      <p:bldP spid="29" grpId="0" animBg="1"/>
      <p:bldP spid="2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4A98D-3785-C34B-BF46-05864340A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638"/>
            <a:ext cx="9144000" cy="6858000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B8F8D4C-64F4-2E41-B297-61CAACA35422}"/>
              </a:ext>
            </a:extLst>
          </p:cNvPr>
          <p:cNvSpPr/>
          <p:nvPr/>
        </p:nvSpPr>
        <p:spPr>
          <a:xfrm>
            <a:off x="2687003" y="4000527"/>
            <a:ext cx="3372464" cy="779892"/>
          </a:xfrm>
          <a:prstGeom prst="roundRect">
            <a:avLst/>
          </a:prstGeom>
          <a:solidFill>
            <a:srgbClr val="95BC3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2E2B14-15B3-7B4F-B8FE-B6A51DCA9A22}"/>
              </a:ext>
            </a:extLst>
          </p:cNvPr>
          <p:cNvGrpSpPr/>
          <p:nvPr/>
        </p:nvGrpSpPr>
        <p:grpSpPr>
          <a:xfrm>
            <a:off x="2959848" y="4066847"/>
            <a:ext cx="2593628" cy="677950"/>
            <a:chOff x="3007987" y="3980949"/>
            <a:chExt cx="2593628" cy="67795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2502B4-FE99-8E4B-862B-5052F0344A2F}"/>
                </a:ext>
              </a:extLst>
            </p:cNvPr>
            <p:cNvSpPr txBox="1"/>
            <p:nvPr/>
          </p:nvSpPr>
          <p:spPr>
            <a:xfrm>
              <a:off x="3007987" y="4012568"/>
              <a:ext cx="1949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READING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31B8CC8-121B-0E4E-90B3-67FAD588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7576" y="3980949"/>
              <a:ext cx="644039" cy="646331"/>
            </a:xfrm>
            <a:prstGeom prst="rect">
              <a:avLst/>
            </a:prstGeom>
          </p:spPr>
        </p:pic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DFF6EDE-8BBD-1E49-BC50-F434EF91BA97}"/>
              </a:ext>
            </a:extLst>
          </p:cNvPr>
          <p:cNvSpPr/>
          <p:nvPr/>
        </p:nvSpPr>
        <p:spPr>
          <a:xfrm>
            <a:off x="545046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916" name="Title 1">
            <a:extLst>
              <a:ext uri="{FF2B5EF4-FFF2-40B4-BE49-F238E27FC236}">
                <a16:creationId xmlns:a16="http://schemas.microsoft.com/office/drawing/2014/main" id="{8BAC8AFA-0CC6-1E44-9144-9184159DD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-31949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4200" b="1" dirty="0">
                <a:latin typeface="+mn-lt"/>
              </a:rPr>
              <a:t>Introductory Demo Videos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E98713-4D41-3643-BB1D-CE74150BD442}"/>
              </a:ext>
            </a:extLst>
          </p:cNvPr>
          <p:cNvGrpSpPr/>
          <p:nvPr/>
        </p:nvGrpSpPr>
        <p:grpSpPr>
          <a:xfrm>
            <a:off x="7635618" y="110657"/>
            <a:ext cx="1473293" cy="950259"/>
            <a:chOff x="7347977" y="5827058"/>
            <a:chExt cx="1473293" cy="9502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BC22C4-EBF3-A646-90E2-93A9E497D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47977" y="5827058"/>
              <a:ext cx="1473293" cy="95025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D5C0FC-60E6-CF40-98F1-8688E31EACA1}"/>
                </a:ext>
              </a:extLst>
            </p:cNvPr>
            <p:cNvSpPr txBox="1"/>
            <p:nvPr/>
          </p:nvSpPr>
          <p:spPr>
            <a:xfrm>
              <a:off x="7635618" y="6132910"/>
              <a:ext cx="98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Optional</a:t>
              </a:r>
            </a:p>
          </p:txBody>
        </p:sp>
      </p:grpSp>
      <p:sp>
        <p:nvSpPr>
          <p:cNvPr id="24" name="TextBox 13">
            <a:hlinkClick r:id="rId6"/>
            <a:extLst>
              <a:ext uri="{FF2B5EF4-FFF2-40B4-BE49-F238E27FC236}">
                <a16:creationId xmlns:a16="http://schemas.microsoft.com/office/drawing/2014/main" id="{0216FF3A-3903-2847-94CC-A3D61A9AE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747" y="3447267"/>
            <a:ext cx="322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TextBox 12">
            <a:hlinkClick r:id="rId7"/>
            <a:extLst>
              <a:ext uri="{FF2B5EF4-FFF2-40B4-BE49-F238E27FC236}">
                <a16:creationId xmlns:a16="http://schemas.microsoft.com/office/drawing/2014/main" id="{49DB1F45-9CEF-0346-9513-6BE81871B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15" y="3081577"/>
            <a:ext cx="2023154" cy="49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4F96827-0F14-8C45-B404-24DDF79D58C8}"/>
              </a:ext>
            </a:extLst>
          </p:cNvPr>
          <p:cNvSpPr/>
          <p:nvPr/>
        </p:nvSpPr>
        <p:spPr>
          <a:xfrm>
            <a:off x="2687003" y="2910163"/>
            <a:ext cx="3372464" cy="779892"/>
          </a:xfrm>
          <a:prstGeom prst="roundRect">
            <a:avLst/>
          </a:prstGeom>
          <a:solidFill>
            <a:srgbClr val="95BC3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8DEFE1-FAAD-9143-82B5-0050E9DCE8A1}"/>
              </a:ext>
            </a:extLst>
          </p:cNvPr>
          <p:cNvGrpSpPr/>
          <p:nvPr/>
        </p:nvGrpSpPr>
        <p:grpSpPr>
          <a:xfrm>
            <a:off x="3453985" y="2945785"/>
            <a:ext cx="2526890" cy="677950"/>
            <a:chOff x="2927099" y="2572029"/>
            <a:chExt cx="2526890" cy="67795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47AB4D-E33E-3D4A-ADB9-311E7140F152}"/>
                </a:ext>
              </a:extLst>
            </p:cNvPr>
            <p:cNvSpPr txBox="1"/>
            <p:nvPr/>
          </p:nvSpPr>
          <p:spPr>
            <a:xfrm>
              <a:off x="2927099" y="2603648"/>
              <a:ext cx="2526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MATH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2F766C7-1200-BE4D-A2A8-4B10F6BC1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7860" y="2572029"/>
              <a:ext cx="644039" cy="646331"/>
            </a:xfrm>
            <a:prstGeom prst="rect">
              <a:avLst/>
            </a:prstGeom>
          </p:spPr>
        </p:pic>
      </p:grpSp>
      <p:sp>
        <p:nvSpPr>
          <p:cNvPr id="21" name="TextBox 14">
            <a:hlinkClick r:id="rId8"/>
            <a:extLst>
              <a:ext uri="{FF2B5EF4-FFF2-40B4-BE49-F238E27FC236}">
                <a16:creationId xmlns:a16="http://schemas.microsoft.com/office/drawing/2014/main" id="{A4EEC2F6-72CE-1D41-954C-F479EE0E7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001" y="3114174"/>
            <a:ext cx="2573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" name="TextBox 15">
            <a:hlinkClick r:id="rId9"/>
            <a:extLst>
              <a:ext uri="{FF2B5EF4-FFF2-40B4-BE49-F238E27FC236}">
                <a16:creationId xmlns:a16="http://schemas.microsoft.com/office/drawing/2014/main" id="{4E1342D5-61D5-7442-A63E-A91BC7F50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567" y="4223586"/>
            <a:ext cx="2573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260156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DE65D18-877E-014F-AD50-B1175A6A3B63}"/>
              </a:ext>
            </a:extLst>
          </p:cNvPr>
          <p:cNvSpPr/>
          <p:nvPr/>
        </p:nvSpPr>
        <p:spPr>
          <a:xfrm>
            <a:off x="545046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00035-D4B5-F64F-BD2F-0C8E236C2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9125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200" b="1" dirty="0">
                <a:latin typeface="+mn-lt"/>
              </a:rPr>
              <a:t>Helpful Tips</a:t>
            </a:r>
            <a:endParaRPr lang="en-US" sz="4200" dirty="0">
              <a:latin typeface="+mn-lt"/>
            </a:endParaRPr>
          </a:p>
        </p:txBody>
      </p:sp>
      <p:sp>
        <p:nvSpPr>
          <p:cNvPr id="43010" name="TextBox 6">
            <a:extLst>
              <a:ext uri="{FF2B5EF4-FFF2-40B4-BE49-F238E27FC236}">
                <a16:creationId xmlns:a16="http://schemas.microsoft.com/office/drawing/2014/main" id="{476275D3-320D-A74C-AE1E-F0D51FD5B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224" y="1282812"/>
            <a:ext cx="6391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Take your time and </a:t>
            </a:r>
            <a:r>
              <a:rPr lang="en-US" altLang="en-US" sz="2400" b="1"/>
              <a:t>do not rush</a:t>
            </a:r>
            <a:r>
              <a:rPr lang="en-US" altLang="en-US" sz="2400"/>
              <a:t>.</a:t>
            </a:r>
          </a:p>
        </p:txBody>
      </p:sp>
      <p:sp>
        <p:nvSpPr>
          <p:cNvPr id="43011" name="TextBox 8">
            <a:extLst>
              <a:ext uri="{FF2B5EF4-FFF2-40B4-BE49-F238E27FC236}">
                <a16:creationId xmlns:a16="http://schemas.microsoft.com/office/drawing/2014/main" id="{5AB75E69-6B32-E748-83A1-4C9D9516B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624" y="1980008"/>
            <a:ext cx="6391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Read each question and answer choice </a:t>
            </a:r>
            <a:r>
              <a:rPr lang="en-US" altLang="en-US" sz="2400" b="1"/>
              <a:t>carefully</a:t>
            </a:r>
            <a:r>
              <a:rPr lang="en-US" altLang="en-US" sz="2400"/>
              <a:t>. </a:t>
            </a:r>
          </a:p>
        </p:txBody>
      </p:sp>
      <p:sp>
        <p:nvSpPr>
          <p:cNvPr id="43012" name="TextBox 9">
            <a:extLst>
              <a:ext uri="{FF2B5EF4-FFF2-40B4-BE49-F238E27FC236}">
                <a16:creationId xmlns:a16="http://schemas.microsoft.com/office/drawing/2014/main" id="{C26991C2-4998-C34D-80B2-95C959991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624" y="2718752"/>
            <a:ext cx="6391275" cy="74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8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If you get a question you have not learned yet, </a:t>
            </a:r>
            <a:br>
              <a:rPr lang="en-US" altLang="en-US" sz="2400" dirty="0"/>
            </a:br>
            <a:r>
              <a:rPr lang="en-US" altLang="en-US" sz="2400" b="1" dirty="0"/>
              <a:t>try your best</a:t>
            </a:r>
            <a:r>
              <a:rPr lang="en-US" altLang="en-US" sz="2400" dirty="0"/>
              <a:t>.</a:t>
            </a:r>
          </a:p>
        </p:txBody>
      </p:sp>
      <p:sp>
        <p:nvSpPr>
          <p:cNvPr id="43014" name="TextBox 12">
            <a:extLst>
              <a:ext uri="{FF2B5EF4-FFF2-40B4-BE49-F238E27FC236}">
                <a16:creationId xmlns:a16="http://schemas.microsoft.com/office/drawing/2014/main" id="{31891C90-63F6-C541-91E4-2663B04FC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624" y="3730589"/>
            <a:ext cx="6391275" cy="7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8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For Math—Show your work on </a:t>
            </a:r>
            <a:r>
              <a:rPr lang="en-US" altLang="en-US" sz="2400" b="1" dirty="0"/>
              <a:t>paper</a:t>
            </a:r>
            <a:r>
              <a:rPr lang="en-US" altLang="en-US" sz="2400" dirty="0"/>
              <a:t> for every problem.</a:t>
            </a:r>
          </a:p>
        </p:txBody>
      </p:sp>
      <p:sp>
        <p:nvSpPr>
          <p:cNvPr id="43015" name="TextBox 13">
            <a:extLst>
              <a:ext uri="{FF2B5EF4-FFF2-40B4-BE49-F238E27FC236}">
                <a16:creationId xmlns:a16="http://schemas.microsoft.com/office/drawing/2014/main" id="{4FB9D9F6-BA3F-C84B-A48E-A0B41BB8B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624" y="4737273"/>
            <a:ext cx="6391275" cy="7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8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For Reading—Read each passage carefully, and </a:t>
            </a:r>
            <a:r>
              <a:rPr lang="en-US" altLang="en-US" sz="2400" b="1" dirty="0"/>
              <a:t>reread</a:t>
            </a:r>
            <a:r>
              <a:rPr lang="en-US" altLang="en-US" sz="2400" dirty="0"/>
              <a:t> the passage when necessary.</a:t>
            </a:r>
          </a:p>
        </p:txBody>
      </p:sp>
      <p:sp>
        <p:nvSpPr>
          <p:cNvPr id="43016" name="TextBox 14">
            <a:extLst>
              <a:ext uri="{FF2B5EF4-FFF2-40B4-BE49-F238E27FC236}">
                <a16:creationId xmlns:a16="http://schemas.microsoft.com/office/drawing/2014/main" id="{16B44B3D-4BDE-8C44-B95F-842915BAC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624" y="5695766"/>
            <a:ext cx="6783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Check your work </a:t>
            </a:r>
            <a:r>
              <a:rPr lang="en-US" altLang="en-US" sz="2400" dirty="0"/>
              <a:t>before going to the next question.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A4901F-F452-BE4E-BE87-199BE55CD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48" y="5654379"/>
            <a:ext cx="571500" cy="5715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CF4D86-2D3D-6F45-9703-60B6A6654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48" y="4776658"/>
            <a:ext cx="571500" cy="5842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26D8E0-3233-694F-B9D8-12874895C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813" y="1932271"/>
            <a:ext cx="609600" cy="5842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A16FAD-6951-8D48-AC04-DA897CCE9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513" y="1236607"/>
            <a:ext cx="596900" cy="5969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16D09F-C83C-3B4B-8857-CAA777A29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863" y="2747895"/>
            <a:ext cx="584200" cy="6096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BEBEDF-B0E4-8E4C-9B2B-FAA80197A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648" y="3780904"/>
            <a:ext cx="596900" cy="5969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65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C81BC2-FA84-064E-8A11-6352B5CB9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90" y="166184"/>
            <a:ext cx="529936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120327-806E-0F4B-93C7-3C5016A48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990" y="1804704"/>
            <a:ext cx="7438978" cy="521948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8C8E2ED-717B-B943-8E1E-D3AA9D82A332}"/>
              </a:ext>
            </a:extLst>
          </p:cNvPr>
          <p:cNvSpPr/>
          <p:nvPr/>
        </p:nvSpPr>
        <p:spPr>
          <a:xfrm>
            <a:off x="545046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00035-D4B5-F64F-BD2F-0C8E236C2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12" y="250007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+mn-lt"/>
              </a:rPr>
              <a:t>Our Plan</a:t>
            </a:r>
            <a:br>
              <a:rPr lang="en-US" sz="4000" b="1" dirty="0">
                <a:latin typeface="+mn-lt"/>
              </a:rPr>
            </a:br>
            <a:endParaRPr lang="en-US" sz="4000" dirty="0"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50F228-F62E-954B-B1EB-331A916CF3B7}"/>
              </a:ext>
            </a:extLst>
          </p:cNvPr>
          <p:cNvSpPr/>
          <p:nvPr/>
        </p:nvSpPr>
        <p:spPr>
          <a:xfrm>
            <a:off x="699829" y="1600201"/>
            <a:ext cx="7488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After the Diagnostic, we can review your results and goals.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85BC418-EB52-AE4F-815C-9B680FB9AEE1}"/>
              </a:ext>
            </a:extLst>
          </p:cNvPr>
          <p:cNvSpPr/>
          <p:nvPr/>
        </p:nvSpPr>
        <p:spPr>
          <a:xfrm>
            <a:off x="4830780" y="4369800"/>
            <a:ext cx="538635" cy="158156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8034B3B-0401-B94B-B839-7E5FC8DB0221}"/>
              </a:ext>
            </a:extLst>
          </p:cNvPr>
          <p:cNvSpPr/>
          <p:nvPr/>
        </p:nvSpPr>
        <p:spPr>
          <a:xfrm>
            <a:off x="6651225" y="3839305"/>
            <a:ext cx="762816" cy="1042699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39E858-759B-0841-B9DD-98CBD775F6A4}"/>
              </a:ext>
            </a:extLst>
          </p:cNvPr>
          <p:cNvSpPr/>
          <p:nvPr/>
        </p:nvSpPr>
        <p:spPr>
          <a:xfrm>
            <a:off x="265069" y="3241411"/>
            <a:ext cx="2032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b="1" dirty="0"/>
              <a:t>We can talk about: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D238633-B44E-9E4C-8DF9-6EC0B224630B}"/>
              </a:ext>
            </a:extLst>
          </p:cNvPr>
          <p:cNvSpPr/>
          <p:nvPr/>
        </p:nvSpPr>
        <p:spPr>
          <a:xfrm>
            <a:off x="4303565" y="4294869"/>
            <a:ext cx="353730" cy="490399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38E45F-FD7B-8842-897E-BE8A22FAAA9A}"/>
              </a:ext>
            </a:extLst>
          </p:cNvPr>
          <p:cNvSpPr/>
          <p:nvPr/>
        </p:nvSpPr>
        <p:spPr>
          <a:xfrm>
            <a:off x="375309" y="3706725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8000"/>
              </a:lnSpc>
              <a:buFont typeface="Arial" panose="020B0604020202020204" pitchFamily="34" charset="0"/>
              <a:buChar char="•"/>
            </a:pPr>
            <a:r>
              <a:rPr lang="en-US" dirty="0"/>
              <a:t>Progress towards</a:t>
            </a:r>
            <a:br>
              <a:rPr lang="en-US" dirty="0"/>
            </a:br>
            <a:r>
              <a:rPr lang="en-US" dirty="0"/>
              <a:t>your growth goals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65758D-9F3B-8542-882D-EDCCD2629C61}"/>
              </a:ext>
            </a:extLst>
          </p:cNvPr>
          <p:cNvSpPr/>
          <p:nvPr/>
        </p:nvSpPr>
        <p:spPr>
          <a:xfrm>
            <a:off x="375309" y="4314986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8000"/>
              </a:lnSpc>
              <a:buFont typeface="Arial" panose="020B0604020202020204" pitchFamily="34" charset="0"/>
              <a:buChar char="•"/>
            </a:pPr>
            <a:r>
              <a:rPr lang="en-US" dirty="0"/>
              <a:t>Your strengths and </a:t>
            </a:r>
            <a:br>
              <a:rPr lang="en-US" dirty="0"/>
            </a:br>
            <a:r>
              <a:rPr lang="en-US" dirty="0"/>
              <a:t>areas for growth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E40834-080C-1244-A86D-8993C21D9E3F}"/>
              </a:ext>
            </a:extLst>
          </p:cNvPr>
          <p:cNvSpPr/>
          <p:nvPr/>
        </p:nvSpPr>
        <p:spPr>
          <a:xfrm>
            <a:off x="375309" y="4944303"/>
            <a:ext cx="1682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you did</a:t>
            </a:r>
          </a:p>
        </p:txBody>
      </p:sp>
    </p:spTree>
    <p:extLst>
      <p:ext uri="{BB962C8B-B14F-4D97-AF65-F5344CB8AC3E}">
        <p14:creationId xmlns:p14="http://schemas.microsoft.com/office/powerpoint/2010/main" val="153227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/>
      <p:bldP spid="25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DC5B5ED-33F9-FC4A-A215-2A51D77EFA8E}"/>
              </a:ext>
            </a:extLst>
          </p:cNvPr>
          <p:cNvSpPr/>
          <p:nvPr/>
        </p:nvSpPr>
        <p:spPr>
          <a:xfrm>
            <a:off x="545046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00035-D4B5-F64F-BD2F-0C8E236C2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5478"/>
            <a:ext cx="7886700" cy="1325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700" b="1" dirty="0">
                <a:latin typeface="+mn-lt"/>
              </a:rPr>
              <a:t>Our Incentives</a:t>
            </a:r>
            <a:br>
              <a:rPr lang="en-US" b="1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45060" name="TextBox 3">
            <a:extLst>
              <a:ext uri="{FF2B5EF4-FFF2-40B4-BE49-F238E27FC236}">
                <a16:creationId xmlns:a16="http://schemas.microsoft.com/office/drawing/2014/main" id="{E4E7CC34-7AC4-3145-A0C8-3D4D8F8B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455" y="2674947"/>
            <a:ext cx="769778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/>
              <a:t>Class incentives</a:t>
            </a: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/>
              <a:t>Individual incentives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D9598-45E3-E54B-A4AC-F3D5FC921C74}"/>
              </a:ext>
            </a:extLst>
          </p:cNvPr>
          <p:cNvSpPr txBox="1"/>
          <p:nvPr/>
        </p:nvSpPr>
        <p:spPr>
          <a:xfrm>
            <a:off x="7635618" y="6132910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Optional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9A2739-2BBE-D149-9815-8A0B843F2636}"/>
              </a:ext>
            </a:extLst>
          </p:cNvPr>
          <p:cNvGrpSpPr/>
          <p:nvPr/>
        </p:nvGrpSpPr>
        <p:grpSpPr>
          <a:xfrm>
            <a:off x="7635618" y="110657"/>
            <a:ext cx="1473293" cy="950259"/>
            <a:chOff x="7347977" y="5827058"/>
            <a:chExt cx="1473293" cy="95025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C3EBB6-858A-CA46-A101-BD69DCCA5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7977" y="5827058"/>
              <a:ext cx="1473293" cy="95025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B2A18F-5B79-8A43-B551-2E25F0BA91DB}"/>
                </a:ext>
              </a:extLst>
            </p:cNvPr>
            <p:cNvSpPr txBox="1"/>
            <p:nvPr/>
          </p:nvSpPr>
          <p:spPr>
            <a:xfrm>
              <a:off x="7635618" y="6132910"/>
              <a:ext cx="98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Optional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0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C0B442C-6A11-2B48-A2B2-6993684BF566}"/>
              </a:ext>
            </a:extLst>
          </p:cNvPr>
          <p:cNvSpPr/>
          <p:nvPr/>
        </p:nvSpPr>
        <p:spPr>
          <a:xfrm>
            <a:off x="545046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00035-D4B5-F64F-BD2F-0C8E236C2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4141"/>
            <a:ext cx="7886700" cy="1325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700" b="1" dirty="0">
                <a:latin typeface="+mn-lt"/>
              </a:rPr>
              <a:t>Reflection</a:t>
            </a:r>
            <a:br>
              <a:rPr lang="en-US" b="1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49158" name="Rectangle 2">
            <a:extLst>
              <a:ext uri="{FF2B5EF4-FFF2-40B4-BE49-F238E27FC236}">
                <a16:creationId xmlns:a16="http://schemas.microsoft.com/office/drawing/2014/main" id="{B7AFAE59-801B-B44F-89FE-5699C4989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093" y="2316756"/>
            <a:ext cx="7424468" cy="262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>
              <a:lnSpc>
                <a:spcPct val="88000"/>
              </a:lnSpc>
              <a:spcBef>
                <a:spcPct val="0"/>
              </a:spcBef>
            </a:pPr>
            <a:r>
              <a:rPr lang="en-US" altLang="en-US" sz="2400" dirty="0"/>
              <a:t>Why is it important to try your best on the Diagnostic? </a:t>
            </a:r>
          </a:p>
          <a:p>
            <a:pPr marL="514350" indent="-514350">
              <a:spcBef>
                <a:spcPct val="0"/>
              </a:spcBef>
            </a:pPr>
            <a:endParaRPr lang="en-US" altLang="en-US" sz="2400" dirty="0"/>
          </a:p>
          <a:p>
            <a:pPr marL="514350" indent="-514350">
              <a:lnSpc>
                <a:spcPct val="88000"/>
              </a:lnSpc>
              <a:spcBef>
                <a:spcPct val="0"/>
              </a:spcBef>
            </a:pPr>
            <a:r>
              <a:rPr lang="en-US" altLang="en-US" sz="2400" dirty="0"/>
              <a:t>What strategies do you plan to use on your </a:t>
            </a:r>
            <a:br>
              <a:rPr lang="en-US" altLang="en-US" sz="2400" dirty="0"/>
            </a:br>
            <a:r>
              <a:rPr lang="en-US" altLang="en-US" sz="2400" i="1" dirty="0" err="1"/>
              <a:t>i</a:t>
            </a:r>
            <a:r>
              <a:rPr lang="en-US" altLang="en-US" sz="2400" i="1" dirty="0"/>
              <a:t>-Ready Diagnostic</a:t>
            </a:r>
            <a:r>
              <a:rPr lang="en-US" altLang="en-US" sz="2400" dirty="0"/>
              <a:t>?</a:t>
            </a:r>
          </a:p>
          <a:p>
            <a:pPr marL="514350" indent="-514350">
              <a:spcBef>
                <a:spcPct val="0"/>
              </a:spcBef>
            </a:pPr>
            <a:endParaRPr lang="en-US" altLang="en-US" sz="2400" dirty="0"/>
          </a:p>
          <a:p>
            <a:pPr marL="514350" indent="-514350">
              <a:lnSpc>
                <a:spcPct val="88000"/>
              </a:lnSpc>
              <a:spcBef>
                <a:spcPct val="0"/>
              </a:spcBef>
            </a:pPr>
            <a:r>
              <a:rPr lang="en-US" altLang="en-US" sz="2400" dirty="0"/>
              <a:t>What do you want to remember?</a:t>
            </a:r>
          </a:p>
          <a:p>
            <a:pPr>
              <a:spcBef>
                <a:spcPct val="0"/>
              </a:spcBef>
              <a:buNone/>
            </a:pP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79100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FCB5DEC-1F61-2040-A157-F42E1CB529EA}"/>
              </a:ext>
            </a:extLst>
          </p:cNvPr>
          <p:cNvSpPr/>
          <p:nvPr/>
        </p:nvSpPr>
        <p:spPr>
          <a:xfrm>
            <a:off x="376238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89" name="Title 1">
            <a:extLst>
              <a:ext uri="{FF2B5EF4-FFF2-40B4-BE49-F238E27FC236}">
                <a16:creationId xmlns:a16="http://schemas.microsoft.com/office/drawing/2014/main" id="{C4230FE2-90A4-A946-B05B-6E778B06F2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6238" y="-12669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atin typeface="+mn-lt"/>
              </a:rPr>
              <a:t>What We Will Cover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B894A57B-8C2B-884C-8F62-0587C4C9E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25" y="1273175"/>
            <a:ext cx="80565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700" b="1" dirty="0"/>
              <a:t>Things to know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700" b="1" dirty="0"/>
              <a:t>What to expect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700" b="1" dirty="0"/>
              <a:t>Introduction videos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700" b="1" dirty="0"/>
              <a:t>Tools to use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700" b="1" dirty="0"/>
              <a:t>Tips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700" b="1" dirty="0"/>
              <a:t>Reflection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89C776A2-9650-6C41-B69B-4B213FA7D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419225"/>
            <a:ext cx="5969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>
            <a:extLst>
              <a:ext uri="{FF2B5EF4-FFF2-40B4-BE49-F238E27FC236}">
                <a16:creationId xmlns:a16="http://schemas.microsoft.com/office/drawing/2014/main" id="{487ECB43-8C25-F84D-8243-BCCB236D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2776538"/>
            <a:ext cx="5905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7">
            <a:extLst>
              <a:ext uri="{FF2B5EF4-FFF2-40B4-BE49-F238E27FC236}">
                <a16:creationId xmlns:a16="http://schemas.microsoft.com/office/drawing/2014/main" id="{07DB79CE-2CDA-4241-A6EC-6DFE2CF3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467100"/>
            <a:ext cx="5969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8E33BD72-3515-E244-88D8-74DC6977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108200"/>
            <a:ext cx="6064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62B82E03-31C5-3D49-86E4-D7F104162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4729163"/>
            <a:ext cx="7270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1785B85A-110C-BB4C-82EE-BD552EB4D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087813"/>
            <a:ext cx="70643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48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4D0B84-AD4E-8647-B8C0-11DCBCC1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19" y="890427"/>
            <a:ext cx="6376781" cy="52461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069A704-CF88-A741-B283-7BBBF2A7398A}"/>
              </a:ext>
            </a:extLst>
          </p:cNvPr>
          <p:cNvSpPr txBox="1">
            <a:spLocks/>
          </p:cNvSpPr>
          <p:nvPr/>
        </p:nvSpPr>
        <p:spPr bwMode="auto">
          <a:xfrm>
            <a:off x="820664" y="1368323"/>
            <a:ext cx="7502672" cy="3882708"/>
          </a:xfrm>
          <a:prstGeom prst="rect">
            <a:avLst/>
          </a:prstGeom>
          <a:noFill/>
          <a:ln>
            <a:noFill/>
          </a:ln>
          <a:effectLst>
            <a:glow rad="381000">
              <a:schemeClr val="bg1">
                <a:alpha val="89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5400" b="1" dirty="0">
                <a:solidFill>
                  <a:srgbClr val="00ACBA"/>
                </a:solidFill>
                <a:latin typeface="+mn-lt"/>
                <a:cs typeface="Calibri" panose="020F0502020204030204" pitchFamily="34" charset="0"/>
              </a:rPr>
              <a:t>“Why are we </a:t>
            </a:r>
            <a:br>
              <a:rPr lang="en-US" sz="5400" b="1" dirty="0">
                <a:solidFill>
                  <a:srgbClr val="00ACBA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5400" b="1" dirty="0">
                <a:solidFill>
                  <a:srgbClr val="00ACBA"/>
                </a:solidFill>
                <a:latin typeface="+mn-lt"/>
                <a:cs typeface="Calibri" panose="020F0502020204030204" pitchFamily="34" charset="0"/>
              </a:rPr>
              <a:t>taking the </a:t>
            </a:r>
            <a:r>
              <a:rPr lang="en-US" sz="5400" b="1" i="1" dirty="0" err="1">
                <a:solidFill>
                  <a:srgbClr val="00ACBA"/>
                </a:solidFill>
                <a:latin typeface="+mn-lt"/>
                <a:cs typeface="Calibri" panose="020F0502020204030204" pitchFamily="34" charset="0"/>
              </a:rPr>
              <a:t>i</a:t>
            </a:r>
            <a:r>
              <a:rPr lang="en-US" sz="5400" b="1" i="1" dirty="0">
                <a:solidFill>
                  <a:srgbClr val="00ACBA"/>
                </a:solidFill>
                <a:latin typeface="+mn-lt"/>
                <a:cs typeface="Calibri" panose="020F0502020204030204" pitchFamily="34" charset="0"/>
              </a:rPr>
              <a:t>-Ready Diagnostic</a:t>
            </a:r>
            <a:r>
              <a:rPr lang="en-US" sz="5400" b="1" dirty="0">
                <a:solidFill>
                  <a:srgbClr val="00ACBA"/>
                </a:solidFill>
                <a:latin typeface="+mn-lt"/>
                <a:cs typeface="Calibri" panose="020F0502020204030204" pitchFamily="34" charset="0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82905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1">
            <a:extLst>
              <a:ext uri="{FF2B5EF4-FFF2-40B4-BE49-F238E27FC236}">
                <a16:creationId xmlns:a16="http://schemas.microsoft.com/office/drawing/2014/main" id="{A77F790C-AF30-5A44-9650-015B2F09B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533" y="1944998"/>
            <a:ext cx="6310302" cy="49244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600" dirty="0"/>
              <a:t>The Diagnostic helps </a:t>
            </a:r>
            <a:r>
              <a:rPr lang="en-US" altLang="en-US" sz="2600" b="1" dirty="0"/>
              <a:t>you</a:t>
            </a:r>
            <a:r>
              <a:rPr lang="en-US" altLang="en-US" sz="2600" dirty="0"/>
              <a:t> and </a:t>
            </a:r>
            <a:r>
              <a:rPr lang="en-US" altLang="en-US" sz="2600" b="1" dirty="0"/>
              <a:t>your teachers</a:t>
            </a:r>
            <a:r>
              <a:rPr lang="en-US" altLang="en-US" sz="2600" dirty="0"/>
              <a:t>:</a:t>
            </a:r>
            <a:r>
              <a:rPr lang="en-US" altLang="en-US" sz="2600" b="1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04E818-3179-894C-A485-9C3BB3F428E4}"/>
              </a:ext>
            </a:extLst>
          </p:cNvPr>
          <p:cNvGrpSpPr/>
          <p:nvPr/>
        </p:nvGrpSpPr>
        <p:grpSpPr>
          <a:xfrm>
            <a:off x="283108" y="2497728"/>
            <a:ext cx="7730182" cy="2768753"/>
            <a:chOff x="283108" y="1884270"/>
            <a:chExt cx="7730182" cy="276875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FBD0D2-9F21-6D4A-9DBD-71E10A843070}"/>
                </a:ext>
              </a:extLst>
            </p:cNvPr>
            <p:cNvSpPr/>
            <p:nvPr/>
          </p:nvSpPr>
          <p:spPr>
            <a:xfrm>
              <a:off x="283108" y="1884270"/>
              <a:ext cx="7730182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0100" lvl="1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altLang="en-US" sz="2000" dirty="0"/>
                <a:t>Understand what you already know and what you need to learn</a:t>
              </a:r>
              <a:br>
                <a:rPr lang="en-US" altLang="en-US" sz="2000" dirty="0"/>
              </a:br>
              <a:endParaRPr lang="en-US" altLang="en-US" sz="2000" dirty="0"/>
            </a:p>
            <a:p>
              <a:pPr marL="800100" lvl="1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altLang="en-US" sz="2000" dirty="0"/>
            </a:p>
            <a:p>
              <a:pPr marL="800100" lvl="1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altLang="en-US" sz="2000" dirty="0"/>
            </a:p>
            <a:p>
              <a:pPr marL="800100" lvl="1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altLang="en-US" sz="20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17A6B6-C52A-074E-BC7C-4C468B66E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28827" y="2183973"/>
              <a:ext cx="2493568" cy="184068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FEFAD3F-C699-C940-BAD1-F0E76E6DF1B0}"/>
                </a:ext>
              </a:extLst>
            </p:cNvPr>
            <p:cNvGrpSpPr/>
            <p:nvPr/>
          </p:nvGrpSpPr>
          <p:grpSpPr>
            <a:xfrm>
              <a:off x="3522395" y="2159790"/>
              <a:ext cx="2623762" cy="2493233"/>
              <a:chOff x="4700326" y="1721788"/>
              <a:chExt cx="4155282" cy="375521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59B98DF-C910-2745-A368-D6D90E206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4700326" y="1721788"/>
                <a:ext cx="3932383" cy="285040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C31A71-D200-B54A-A5FF-C5F0FB4A7465}"/>
                  </a:ext>
                </a:extLst>
              </p:cNvPr>
              <p:cNvSpPr txBox="1"/>
              <p:nvPr/>
            </p:nvSpPr>
            <p:spPr>
              <a:xfrm>
                <a:off x="4828654" y="4930627"/>
                <a:ext cx="4026954" cy="546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2B449C7-1621-3D4C-93F5-98623E83C12C}"/>
              </a:ext>
            </a:extLst>
          </p:cNvPr>
          <p:cNvSpPr/>
          <p:nvPr/>
        </p:nvSpPr>
        <p:spPr>
          <a:xfrm>
            <a:off x="283106" y="4691686"/>
            <a:ext cx="81981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Make the best use of your learning time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You get to show what you know! Try your best so you can show </a:t>
            </a:r>
            <a:br>
              <a:rPr lang="en-US" sz="2000" dirty="0"/>
            </a:br>
            <a:r>
              <a:rPr lang="en-US" sz="2000" dirty="0"/>
              <a:t>what you've learned.</a:t>
            </a:r>
            <a:endParaRPr lang="en-US" altLang="en-US" sz="20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F53305E-51F4-4641-897D-8D48AED22DBF}"/>
              </a:ext>
            </a:extLst>
          </p:cNvPr>
          <p:cNvSpPr/>
          <p:nvPr/>
        </p:nvSpPr>
        <p:spPr>
          <a:xfrm>
            <a:off x="545046" y="274637"/>
            <a:ext cx="8310562" cy="1365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1C89B4-0D24-4C47-A4CD-B7B343E147D4}"/>
              </a:ext>
            </a:extLst>
          </p:cNvPr>
          <p:cNvSpPr/>
          <p:nvPr/>
        </p:nvSpPr>
        <p:spPr>
          <a:xfrm>
            <a:off x="662781" y="263525"/>
            <a:ext cx="81928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/>
              <a:t>Remember, the Diagnostic Is Important Because It . . .</a:t>
            </a:r>
          </a:p>
        </p:txBody>
      </p:sp>
    </p:spTree>
    <p:extLst>
      <p:ext uri="{BB962C8B-B14F-4D97-AF65-F5344CB8AC3E}">
        <p14:creationId xmlns:p14="http://schemas.microsoft.com/office/powerpoint/2010/main" val="37432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DDF138-2A6E-0A43-8699-CF259D84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57138" y="1507260"/>
            <a:ext cx="5299364" cy="685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28D56DA-645E-0D46-8142-5EACF392360E}"/>
              </a:ext>
            </a:extLst>
          </p:cNvPr>
          <p:cNvSpPr/>
          <p:nvPr/>
        </p:nvSpPr>
        <p:spPr>
          <a:xfrm>
            <a:off x="545046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0EC74A17-C920-F246-BD87-C8C9DF137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24" y="2429822"/>
            <a:ext cx="2695277" cy="292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8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200" dirty="0"/>
              <a:t>The results of your Diagnostic decide what lessons you will get.</a:t>
            </a:r>
          </a:p>
          <a:p>
            <a:pPr>
              <a:lnSpc>
                <a:spcPct val="88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200" dirty="0"/>
              <a:t>If you try your best on the Diagnostic, lessons will match what you need to learn</a:t>
            </a:r>
            <a:r>
              <a:rPr lang="en-US" altLang="en-US" sz="2200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A9D6C7-D011-3848-BEC3-01A4C30D0826}"/>
              </a:ext>
            </a:extLst>
          </p:cNvPr>
          <p:cNvSpPr/>
          <p:nvPr/>
        </p:nvSpPr>
        <p:spPr>
          <a:xfrm>
            <a:off x="702122" y="233363"/>
            <a:ext cx="7260008" cy="73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200" b="1" dirty="0"/>
              <a:t>Online Lessons</a:t>
            </a:r>
            <a:endParaRPr lang="en-US" sz="4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B73D99-4B96-A745-9DE2-6F6C6A7477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84844" y="1420823"/>
            <a:ext cx="6955954" cy="4847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22CECC-90BB-A14A-98B0-12FB796055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6" r="642" b="29003"/>
          <a:stretch/>
        </p:blipFill>
        <p:spPr>
          <a:xfrm>
            <a:off x="3739896" y="2164465"/>
            <a:ext cx="4926584" cy="27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6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E4B151E-1A76-3049-9B47-4EC83AA2C4D3}"/>
              </a:ext>
            </a:extLst>
          </p:cNvPr>
          <p:cNvSpPr/>
          <p:nvPr/>
        </p:nvSpPr>
        <p:spPr>
          <a:xfrm>
            <a:off x="545046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7EEB868-092F-6344-9ED3-B79F24A62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5513" y="50600"/>
            <a:ext cx="73787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200" b="1" dirty="0">
                <a:latin typeface="+mn-lt"/>
              </a:rPr>
              <a:t>How Does the Diagnostic Work?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AE66ACF6-CB9F-9D49-A4BD-9BF8EDFEF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087438"/>
            <a:ext cx="81708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i="1" dirty="0" err="1"/>
              <a:t>i</a:t>
            </a:r>
            <a:r>
              <a:rPr lang="en-US" altLang="en-US" sz="2800" i="1" dirty="0"/>
              <a:t>-Ready </a:t>
            </a:r>
            <a:r>
              <a:rPr lang="en-US" altLang="en-US" sz="2800" dirty="0"/>
              <a:t>is</a:t>
            </a:r>
            <a:r>
              <a:rPr lang="en-US" altLang="en-US" sz="2800" i="1" dirty="0"/>
              <a:t> </a:t>
            </a:r>
            <a:r>
              <a:rPr lang="en-US" altLang="en-US" sz="2800" dirty="0"/>
              <a:t>an </a:t>
            </a:r>
            <a:r>
              <a:rPr lang="en-US" altLang="en-US" sz="2800" b="1" dirty="0"/>
              <a:t>adaptive test</a:t>
            </a:r>
            <a:r>
              <a:rPr lang="en-US" altLang="en-US" sz="2800" dirty="0"/>
              <a:t>. This means the questions change based on your answers.</a:t>
            </a:r>
            <a:endParaRPr lang="en-US" altLang="en-US" sz="2800" b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3AB1E-F85B-8148-B82E-64710DA71CEF}"/>
              </a:ext>
            </a:extLst>
          </p:cNvPr>
          <p:cNvGrpSpPr>
            <a:grpSpLocks noChangeAspect="1"/>
          </p:cNvGrpSpPr>
          <p:nvPr/>
        </p:nvGrpSpPr>
        <p:grpSpPr>
          <a:xfrm>
            <a:off x="5418390" y="2968794"/>
            <a:ext cx="4063178" cy="2286000"/>
            <a:chOff x="315784" y="2449965"/>
            <a:chExt cx="3720905" cy="209343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88E7034-DA6A-BC42-B37F-DA7293887855}"/>
                </a:ext>
              </a:extLst>
            </p:cNvPr>
            <p:cNvGrpSpPr/>
            <p:nvPr/>
          </p:nvGrpSpPr>
          <p:grpSpPr bwMode="auto">
            <a:xfrm>
              <a:off x="315784" y="2449965"/>
              <a:ext cx="3720905" cy="2093093"/>
              <a:chOff x="125286" y="2907711"/>
              <a:chExt cx="3721224" cy="2092833"/>
            </a:xfrm>
            <a:solidFill>
              <a:srgbClr val="FF0000"/>
            </a:solidFill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C63F3583-8469-D547-810E-549181965D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960" y="2907711"/>
                <a:ext cx="2351515" cy="2092833"/>
              </a:xfrm>
              <a:prstGeom prst="roundRect">
                <a:avLst/>
              </a:prstGeom>
              <a:solidFill>
                <a:srgbClr val="00ACB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24D3753-C315-2345-B8FB-0B806A346E39}"/>
                  </a:ext>
                </a:extLst>
              </p:cNvPr>
              <p:cNvSpPr/>
              <p:nvPr/>
            </p:nvSpPr>
            <p:spPr>
              <a:xfrm>
                <a:off x="125286" y="3074870"/>
                <a:ext cx="3721224" cy="87362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spcAft>
                    <a:spcPts val="1200"/>
                  </a:spcAft>
                  <a:defRPr/>
                </a:pPr>
                <a:r>
                  <a:rPr lang="en-US" altLang="en-US" sz="2800" dirty="0">
                    <a:solidFill>
                      <a:schemeClr val="bg1"/>
                    </a:solidFill>
                  </a:rPr>
                  <a:t>Others will be </a:t>
                </a:r>
                <a:br>
                  <a:rPr lang="en-US" altLang="en-US" sz="2600" dirty="0">
                    <a:solidFill>
                      <a:schemeClr val="bg1"/>
                    </a:solidFill>
                  </a:rPr>
                </a:br>
                <a:r>
                  <a:rPr lang="en-US" altLang="en-US" sz="2800" b="1" dirty="0">
                    <a:solidFill>
                      <a:schemeClr val="bg1"/>
                    </a:solidFill>
                  </a:rPr>
                  <a:t>just right</a:t>
                </a:r>
                <a:r>
                  <a:rPr lang="en-US" altLang="en-US" sz="2800" dirty="0">
                    <a:solidFill>
                      <a:schemeClr val="bg1"/>
                    </a:solidFill>
                  </a:rPr>
                  <a:t> for you</a:t>
                </a:r>
              </a:p>
            </p:txBody>
          </p:sp>
        </p:grpSp>
        <p:pic>
          <p:nvPicPr>
            <p:cNvPr id="31" name="Picture 34">
              <a:extLst>
                <a:ext uri="{FF2B5EF4-FFF2-40B4-BE49-F238E27FC236}">
                  <a16:creationId xmlns:a16="http://schemas.microsoft.com/office/drawing/2014/main" id="{68CC6637-0D18-6642-9D49-4FB3E1AEA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5604" y="2949817"/>
              <a:ext cx="1593245" cy="1593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CD11C0-8EBA-7A47-82BB-620FBE32E5C9}"/>
              </a:ext>
            </a:extLst>
          </p:cNvPr>
          <p:cNvGrpSpPr>
            <a:grpSpLocks noChangeAspect="1"/>
          </p:cNvGrpSpPr>
          <p:nvPr/>
        </p:nvGrpSpPr>
        <p:grpSpPr>
          <a:xfrm>
            <a:off x="3383665" y="2968348"/>
            <a:ext cx="2536687" cy="2286000"/>
            <a:chOff x="3441803" y="2473324"/>
            <a:chExt cx="2351088" cy="2118743"/>
          </a:xfrm>
        </p:grpSpPr>
        <p:grpSp>
          <p:nvGrpSpPr>
            <p:cNvPr id="35" name="Group 2">
              <a:extLst>
                <a:ext uri="{FF2B5EF4-FFF2-40B4-BE49-F238E27FC236}">
                  <a16:creationId xmlns:a16="http://schemas.microsoft.com/office/drawing/2014/main" id="{9A38666A-A609-7844-84E9-393B164C34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1803" y="2473324"/>
              <a:ext cx="2351088" cy="2118569"/>
              <a:chOff x="3258643" y="2930724"/>
              <a:chExt cx="2351307" cy="2118442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2CBFB4FD-FB8C-BF43-A288-DFA1BF99D7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58643" y="2930724"/>
                <a:ext cx="2351307" cy="2118442"/>
              </a:xfrm>
              <a:prstGeom prst="roundRect">
                <a:avLst/>
              </a:prstGeom>
              <a:solidFill>
                <a:srgbClr val="95BC3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8" name="Rectangle 1">
                <a:extLst>
                  <a:ext uri="{FF2B5EF4-FFF2-40B4-BE49-F238E27FC236}">
                    <a16:creationId xmlns:a16="http://schemas.microsoft.com/office/drawing/2014/main" id="{8CE5807B-4779-CC4A-A07D-7977C6EFE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0916" y="3060394"/>
                <a:ext cx="1994203" cy="736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ts val="1200"/>
                  </a:spcAft>
                  <a:buFontTx/>
                  <a:buNone/>
                </a:pPr>
                <a:r>
                  <a:rPr lang="en-US" altLang="en-US" sz="2800" dirty="0">
                    <a:solidFill>
                      <a:schemeClr val="bg1"/>
                    </a:solidFill>
                  </a:rPr>
                  <a:t>Some questions </a:t>
                </a:r>
                <a:br>
                  <a:rPr lang="en-US" altLang="en-US" sz="2800" dirty="0">
                    <a:solidFill>
                      <a:schemeClr val="bg1"/>
                    </a:solidFill>
                  </a:rPr>
                </a:br>
                <a:r>
                  <a:rPr lang="en-US" altLang="en-US" sz="2800" dirty="0">
                    <a:solidFill>
                      <a:schemeClr val="bg1"/>
                    </a:solidFill>
                  </a:rPr>
                  <a:t>will be </a:t>
                </a:r>
                <a:r>
                  <a:rPr lang="en-US" altLang="en-US" sz="2800" b="1" dirty="0">
                    <a:solidFill>
                      <a:schemeClr val="bg1"/>
                    </a:solidFill>
                  </a:rPr>
                  <a:t>easy </a:t>
                </a:r>
              </a:p>
            </p:txBody>
          </p:sp>
        </p:grpSp>
        <p:pic>
          <p:nvPicPr>
            <p:cNvPr id="36" name="Picture 37">
              <a:extLst>
                <a:ext uri="{FF2B5EF4-FFF2-40B4-BE49-F238E27FC236}">
                  <a16:creationId xmlns:a16="http://schemas.microsoft.com/office/drawing/2014/main" id="{82FB38E3-4565-9642-B863-72D4A6D73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3483" y="3324698"/>
              <a:ext cx="1267175" cy="1267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5EC9DA-17E7-CA4B-9BE4-5E4202F814BB}"/>
              </a:ext>
            </a:extLst>
          </p:cNvPr>
          <p:cNvGrpSpPr>
            <a:grpSpLocks noChangeAspect="1"/>
          </p:cNvGrpSpPr>
          <p:nvPr/>
        </p:nvGrpSpPr>
        <p:grpSpPr>
          <a:xfrm>
            <a:off x="340275" y="2980225"/>
            <a:ext cx="2908967" cy="2286000"/>
            <a:chOff x="-1604776" y="2473714"/>
            <a:chExt cx="2681914" cy="210757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3EE8D30-0B83-9D4F-A12B-512C522E78EA}"/>
                </a:ext>
              </a:extLst>
            </p:cNvPr>
            <p:cNvGrpSpPr/>
            <p:nvPr/>
          </p:nvGrpSpPr>
          <p:grpSpPr bwMode="auto">
            <a:xfrm>
              <a:off x="-1604776" y="2473714"/>
              <a:ext cx="2681914" cy="2093092"/>
              <a:chOff x="-1794518" y="2931460"/>
              <a:chExt cx="2681914" cy="2092832"/>
            </a:xfrm>
            <a:solidFill>
              <a:srgbClr val="FF0000"/>
            </a:solidFill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33C4D811-2269-5140-BE64-5A21E8F3A9D7}"/>
                  </a:ext>
                </a:extLst>
              </p:cNvPr>
              <p:cNvSpPr/>
              <p:nvPr/>
            </p:nvSpPr>
            <p:spPr>
              <a:xfrm>
                <a:off x="-1618103" y="2931460"/>
                <a:ext cx="2338691" cy="209283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ED13AD3-6331-B64E-B93D-5607235844C0}"/>
                  </a:ext>
                </a:extLst>
              </p:cNvPr>
              <p:cNvSpPr/>
              <p:nvPr/>
            </p:nvSpPr>
            <p:spPr>
              <a:xfrm>
                <a:off x="-1794518" y="3034352"/>
                <a:ext cx="2681914" cy="879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Aft>
                    <a:spcPts val="1200"/>
                  </a:spcAft>
                  <a:defRPr/>
                </a:pPr>
                <a:r>
                  <a:rPr lang="en-US" altLang="en-US" sz="2800" dirty="0">
                    <a:solidFill>
                      <a:schemeClr val="bg1"/>
                    </a:solidFill>
                  </a:rPr>
                  <a:t>Some questions </a:t>
                </a:r>
                <a:br>
                  <a:rPr lang="en-US" altLang="en-US" sz="2800" dirty="0">
                    <a:solidFill>
                      <a:schemeClr val="bg1"/>
                    </a:solidFill>
                  </a:rPr>
                </a:br>
                <a:r>
                  <a:rPr lang="en-US" altLang="en-US" sz="2800" dirty="0">
                    <a:solidFill>
                      <a:schemeClr val="bg1"/>
                    </a:solidFill>
                  </a:rPr>
                  <a:t>will be </a:t>
                </a:r>
                <a:r>
                  <a:rPr lang="en-US" altLang="en-US" sz="2800" b="1" dirty="0">
                    <a:solidFill>
                      <a:schemeClr val="bg1"/>
                    </a:solidFill>
                  </a:rPr>
                  <a:t>hard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492894B-C89A-2241-9FC9-5B18D9159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6021" y="3080023"/>
              <a:ext cx="1501075" cy="150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9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546FCF-79D3-5747-A27A-3ADFE1BBC002}"/>
              </a:ext>
            </a:extLst>
          </p:cNvPr>
          <p:cNvSpPr/>
          <p:nvPr/>
        </p:nvSpPr>
        <p:spPr>
          <a:xfrm>
            <a:off x="545046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2" name="TextBox 3">
            <a:extLst>
              <a:ext uri="{FF2B5EF4-FFF2-40B4-BE49-F238E27FC236}">
                <a16:creationId xmlns:a16="http://schemas.microsoft.com/office/drawing/2014/main" id="{D82E4B2B-A4F4-F640-B497-8C0AED8EF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753" y="2530572"/>
            <a:ext cx="8165728" cy="68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8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200" dirty="0"/>
              <a:t>You will see questions </a:t>
            </a:r>
            <a:r>
              <a:rPr lang="en-US" altLang="en-US" sz="2200" b="1" dirty="0"/>
              <a:t>you won't know how to answer</a:t>
            </a:r>
            <a:r>
              <a:rPr lang="en-US" altLang="en-US" sz="2200" dirty="0"/>
              <a:t> because </a:t>
            </a:r>
            <a:br>
              <a:rPr lang="en-US" altLang="en-US" sz="2200" dirty="0"/>
            </a:br>
            <a:r>
              <a:rPr lang="en-US" altLang="en-US" sz="2200" dirty="0"/>
              <a:t>you haven't learned them yet. That is okay!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739BE6-C0E0-D646-B24F-FA06E0FCB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013" y="-2407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latin typeface="+mn-lt"/>
              </a:rPr>
              <a:t>What Should You Do?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C0416-19CF-D645-AB20-B6C0DA7E51FA}"/>
              </a:ext>
            </a:extLst>
          </p:cNvPr>
          <p:cNvSpPr/>
          <p:nvPr/>
        </p:nvSpPr>
        <p:spPr>
          <a:xfrm>
            <a:off x="633173" y="3658276"/>
            <a:ext cx="8222435" cy="694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88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/>
              <a:t>Try your best. Do not rush</a:t>
            </a:r>
            <a:r>
              <a:rPr lang="en-US" altLang="en-US" sz="2200" dirty="0"/>
              <a:t>, but do not spend too much time on </a:t>
            </a:r>
            <a:br>
              <a:rPr lang="en-US" altLang="en-US" sz="2200" dirty="0"/>
            </a:br>
            <a:r>
              <a:rPr lang="en-US" altLang="en-US" sz="2200" dirty="0"/>
              <a:t>any one question.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C0FB1A-24B8-4344-8CF9-2807A7609C89}"/>
              </a:ext>
            </a:extLst>
          </p:cNvPr>
          <p:cNvSpPr/>
          <p:nvPr/>
        </p:nvSpPr>
        <p:spPr>
          <a:xfrm>
            <a:off x="651294" y="1365589"/>
            <a:ext cx="81161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Remember </a:t>
            </a:r>
            <a:r>
              <a:rPr lang="en-US" sz="2200" b="1" dirty="0"/>
              <a:t>this test is adaptive</a:t>
            </a:r>
            <a:r>
              <a:rPr lang="en-US" sz="2200" dirty="0"/>
              <a:t>! You should try your best, but </a:t>
            </a:r>
            <a:br>
              <a:rPr lang="en-US" sz="2200" dirty="0"/>
            </a:br>
            <a:r>
              <a:rPr lang="en-US" sz="2200" dirty="0"/>
              <a:t>know that you'll get questions you don't know how to answer.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0D5195-A6B7-B24C-85A3-59D302B24882}"/>
              </a:ext>
            </a:extLst>
          </p:cNvPr>
          <p:cNvGrpSpPr/>
          <p:nvPr/>
        </p:nvGrpSpPr>
        <p:grpSpPr>
          <a:xfrm>
            <a:off x="6524038" y="4465758"/>
            <a:ext cx="2130689" cy="2272970"/>
            <a:chOff x="6524038" y="4465758"/>
            <a:chExt cx="2130689" cy="22729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FE6712-70FA-3441-B057-677C1F59D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267"/>
            <a:stretch/>
          </p:blipFill>
          <p:spPr>
            <a:xfrm>
              <a:off x="6524038" y="4748318"/>
              <a:ext cx="2130689" cy="19904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EC5551-BCB5-8949-B4FC-47077B507BB0}"/>
                </a:ext>
              </a:extLst>
            </p:cNvPr>
            <p:cNvSpPr txBox="1"/>
            <p:nvPr/>
          </p:nvSpPr>
          <p:spPr>
            <a:xfrm>
              <a:off x="6820546" y="4465758"/>
              <a:ext cx="1721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     Just Right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67A9A-DBF0-1D4E-AEB5-C20FDCBBF514}"/>
              </a:ext>
            </a:extLst>
          </p:cNvPr>
          <p:cNvGrpSpPr/>
          <p:nvPr/>
        </p:nvGrpSpPr>
        <p:grpSpPr>
          <a:xfrm>
            <a:off x="4631363" y="4430713"/>
            <a:ext cx="2076226" cy="2390520"/>
            <a:chOff x="4631363" y="4430713"/>
            <a:chExt cx="2076226" cy="23905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D38D7A-1DC0-894C-BE51-AB0D477BD37D}"/>
                </a:ext>
              </a:extLst>
            </p:cNvPr>
            <p:cNvSpPr txBox="1"/>
            <p:nvPr/>
          </p:nvSpPr>
          <p:spPr>
            <a:xfrm>
              <a:off x="4855147" y="4430713"/>
              <a:ext cx="1721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B050"/>
                  </a:solidFill>
                </a:rPr>
                <a:t>     Too Easy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42367F2-ABCE-7345-9591-CEC1FC3A1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814" r="33366"/>
            <a:stretch/>
          </p:blipFill>
          <p:spPr>
            <a:xfrm>
              <a:off x="4631363" y="4830823"/>
              <a:ext cx="2076226" cy="19904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9CFDB1-A0EE-8142-9FA5-20E8D8A113C3}"/>
              </a:ext>
            </a:extLst>
          </p:cNvPr>
          <p:cNvGrpSpPr/>
          <p:nvPr/>
        </p:nvGrpSpPr>
        <p:grpSpPr>
          <a:xfrm>
            <a:off x="2454300" y="5070445"/>
            <a:ext cx="2155881" cy="1668282"/>
            <a:chOff x="2454300" y="5070445"/>
            <a:chExt cx="2155881" cy="16682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3A5560-F0FD-4F4A-892A-C5EB15750F8A}"/>
                </a:ext>
              </a:extLst>
            </p:cNvPr>
            <p:cNvSpPr txBox="1"/>
            <p:nvPr/>
          </p:nvSpPr>
          <p:spPr>
            <a:xfrm>
              <a:off x="2454300" y="5070445"/>
              <a:ext cx="1721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        Too Hard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6E57046-12FF-8240-B061-EBFCB17C3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100" r="66573"/>
            <a:stretch/>
          </p:blipFill>
          <p:spPr>
            <a:xfrm>
              <a:off x="2617033" y="5466854"/>
              <a:ext cx="1993148" cy="127187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4905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163BD-BAC4-894E-A14F-7A181F306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485" y="1196797"/>
            <a:ext cx="5299364" cy="68580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3F828F0-6942-3647-96E0-E6AEAFE1B04D}"/>
              </a:ext>
            </a:extLst>
          </p:cNvPr>
          <p:cNvSpPr/>
          <p:nvPr/>
        </p:nvSpPr>
        <p:spPr>
          <a:xfrm>
            <a:off x="545046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D592EE-A5F5-2B44-A983-733856A4D7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1813" y="26988"/>
            <a:ext cx="8226425" cy="1143000"/>
          </a:xfrm>
        </p:spPr>
        <p:txBody>
          <a:bodyPr/>
          <a:lstStyle/>
          <a:p>
            <a:pPr>
              <a:defRPr/>
            </a:pPr>
            <a:r>
              <a:rPr lang="en-US" altLang="en-US" sz="4200" b="1" dirty="0">
                <a:latin typeface="+mn-lt"/>
              </a:rPr>
              <a:t>Once you log in, you will see this:</a:t>
            </a:r>
            <a:endParaRPr lang="en-US" altLang="en-US" sz="42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9CC5B3-87C2-C84B-8355-ADC963B064E4}"/>
              </a:ext>
            </a:extLst>
          </p:cNvPr>
          <p:cNvSpPr txBox="1"/>
          <p:nvPr/>
        </p:nvSpPr>
        <p:spPr>
          <a:xfrm>
            <a:off x="629392" y="1301965"/>
            <a:ext cx="770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Select the subject you would like.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1E47DC5-1378-694F-944E-0ED483F51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8" y="1313063"/>
            <a:ext cx="7882360" cy="5517949"/>
          </a:xfrm>
          <a:prstGeom prst="rect">
            <a:avLst/>
          </a:prstGeom>
          <a:noFill/>
          <a:ln>
            <a:noFill/>
          </a:ln>
          <a:effectLst>
            <a:outerShdw blurRad="63500" sx="1000" sy="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4EB2D3-3D2D-434B-8C47-99E07380D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21"/>
          <a:stretch/>
        </p:blipFill>
        <p:spPr>
          <a:xfrm>
            <a:off x="1774522" y="2189461"/>
            <a:ext cx="5642833" cy="3513836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7730E4C-4ABE-3A45-BF6E-70C6DDE9D3E5}"/>
              </a:ext>
            </a:extLst>
          </p:cNvPr>
          <p:cNvSpPr/>
          <p:nvPr/>
        </p:nvSpPr>
        <p:spPr>
          <a:xfrm>
            <a:off x="3796998" y="4262402"/>
            <a:ext cx="799580" cy="733418"/>
          </a:xfrm>
          <a:prstGeom prst="roundRect">
            <a:avLst/>
          </a:prstGeom>
          <a:noFill/>
          <a:ln w="57150">
            <a:solidFill>
              <a:srgbClr val="FFA5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7733961-CD4B-8442-B1D7-D93222753F18}"/>
              </a:ext>
            </a:extLst>
          </p:cNvPr>
          <p:cNvSpPr/>
          <p:nvPr/>
        </p:nvSpPr>
        <p:spPr>
          <a:xfrm>
            <a:off x="4596578" y="4255775"/>
            <a:ext cx="756139" cy="740045"/>
          </a:xfrm>
          <a:prstGeom prst="roundRect">
            <a:avLst/>
          </a:prstGeom>
          <a:noFill/>
          <a:ln w="57150">
            <a:solidFill>
              <a:srgbClr val="FFA5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28DCF-EC57-A54A-AE38-59D0F4DA8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757" y="38563"/>
            <a:ext cx="5299364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7A0352-350C-6340-A5D2-3B26447BECE1}"/>
              </a:ext>
            </a:extLst>
          </p:cNvPr>
          <p:cNvSpPr/>
          <p:nvPr/>
        </p:nvSpPr>
        <p:spPr>
          <a:xfrm>
            <a:off x="545046" y="274638"/>
            <a:ext cx="8310562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1AC81D-80FE-9D49-8CB8-4F8A1A404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2675" y="38563"/>
            <a:ext cx="82264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200" b="1" dirty="0">
                <a:latin typeface="+mn-lt"/>
              </a:rPr>
              <a:t>Next, you will see a page like this: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C7FAE0EE-0EB1-704C-8CFF-95699370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1625" y="1181123"/>
            <a:ext cx="8432800" cy="58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31896F-A6FE-7747-B387-CC00294949C3}"/>
              </a:ext>
            </a:extLst>
          </p:cNvPr>
          <p:cNvSpPr txBox="1"/>
          <p:nvPr/>
        </p:nvSpPr>
        <p:spPr>
          <a:xfrm>
            <a:off x="629392" y="1301965"/>
            <a:ext cx="770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Select the green button to start your test.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65C9F36-6130-804C-BCF3-1EE761AEA3FA}"/>
              </a:ext>
            </a:extLst>
          </p:cNvPr>
          <p:cNvSpPr/>
          <p:nvPr/>
        </p:nvSpPr>
        <p:spPr>
          <a:xfrm>
            <a:off x="3598224" y="2986269"/>
            <a:ext cx="1841877" cy="1716059"/>
          </a:xfrm>
          <a:prstGeom prst="roundRect">
            <a:avLst/>
          </a:prstGeom>
          <a:noFill/>
          <a:ln w="38100">
            <a:solidFill>
              <a:srgbClr val="FFA5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5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</TotalTime>
  <Words>502</Words>
  <Application>Microsoft Macintosh PowerPoint</Application>
  <PresentationFormat>On-screen Show (4:3)</PresentationFormat>
  <Paragraphs>80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2_Custom Design</vt:lpstr>
      <vt:lpstr>1_Custom Design</vt:lpstr>
      <vt:lpstr>Custom Design</vt:lpstr>
      <vt:lpstr>PowerPoint Presentation</vt:lpstr>
      <vt:lpstr>What We Will Cover</vt:lpstr>
      <vt:lpstr>PowerPoint Presentation</vt:lpstr>
      <vt:lpstr>PowerPoint Presentation</vt:lpstr>
      <vt:lpstr>PowerPoint Presentation</vt:lpstr>
      <vt:lpstr>How Does the Diagnostic Work?</vt:lpstr>
      <vt:lpstr>What Should You Do?</vt:lpstr>
      <vt:lpstr>Once you log in, you will see this:</vt:lpstr>
      <vt:lpstr>Next, you will see a page like this:</vt:lpstr>
      <vt:lpstr>Next, you will:</vt:lpstr>
      <vt:lpstr>Introductory Demo Videos  </vt:lpstr>
      <vt:lpstr>Helpful Tips</vt:lpstr>
      <vt:lpstr>Our Plan </vt:lpstr>
      <vt:lpstr>Our Incentives </vt:lpstr>
      <vt:lpstr>Reflection </vt:lpstr>
    </vt:vector>
  </TitlesOfParts>
  <Company>Curriculum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 Blinn</dc:creator>
  <cp:lastModifiedBy>Carmon Nitteberg</cp:lastModifiedBy>
  <cp:revision>932</cp:revision>
  <dcterms:created xsi:type="dcterms:W3CDTF">2016-11-16T18:50:32Z</dcterms:created>
  <dcterms:modified xsi:type="dcterms:W3CDTF">2021-10-16T14:51:32Z</dcterms:modified>
</cp:coreProperties>
</file>