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71" r:id="rId3"/>
    <p:sldId id="270" r:id="rId4"/>
    <p:sldId id="257" r:id="rId5"/>
    <p:sldId id="269" r:id="rId6"/>
    <p:sldId id="282" r:id="rId7"/>
    <p:sldId id="274" r:id="rId8"/>
    <p:sldId id="272" r:id="rId9"/>
    <p:sldId id="273" r:id="rId10"/>
    <p:sldId id="275" r:id="rId11"/>
    <p:sldId id="276" r:id="rId12"/>
    <p:sldId id="277" r:id="rId13"/>
    <p:sldId id="278" r:id="rId14"/>
    <p:sldId id="280" r:id="rId15"/>
    <p:sldId id="281" r:id="rId16"/>
    <p:sldId id="284" r:id="rId17"/>
    <p:sldId id="283" r:id="rId18"/>
    <p:sldId id="285" r:id="rId19"/>
    <p:sldId id="286" r:id="rId20"/>
    <p:sldId id="287" r:id="rId21"/>
    <p:sldId id="288" r:id="rId22"/>
    <p:sldId id="289" r:id="rId23"/>
    <p:sldId id="290" r:id="rId24"/>
    <p:sldId id="291" r:id="rId25"/>
    <p:sldId id="292"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6AF31-F55E-9E34-09FE-ADCCABD7D11A}" v="2278" dt="2019-11-20T10:59:00.782"/>
    <p1510:client id="{4D9DE60E-A913-9833-78F4-689CE53303B0}" v="615" dt="2019-11-19T01:29:13.416"/>
    <p1510:client id="{61D27D68-457E-9F84-6461-A53413561346}" v="249" dt="2019-11-20T13:14:51.218"/>
    <p1510:client id="{4DC445B8-1A1D-B69F-D437-5EC256BE42F0}" v="104" dt="2019-11-18T13:28:00.981"/>
    <p1510:client id="{9125CD8C-8188-C5E0-15C9-3A3516657621}" v="449" dt="2019-11-18T10:55:46.099"/>
    <p1510:client id="{9517F438-9529-5800-CF6E-E253D07868E4}" v="3043" dt="2019-11-19T10:48:07.384"/>
    <p1510:client id="{9D642A25-62FB-79AE-9B18-7E84C5C11DB2}" v="12" dt="2019-11-19T13:44:30.587"/>
    <p1510:client id="{C63F04FD-4209-DC56-6640-397C08CAC8D5}" v="665" dt="2019-11-14T18:05:29.999"/>
    <p1510:client id="{A10CA946-A619-BA07-5472-5BA81AAA3D5E}" v="3657" dt="2019-11-18T03:54:51.749"/>
    <p1510:client id="{E5EB10D5-0953-B95D-DA7D-4BFF928390E0}" v="1264" dt="2019-11-17T14:10:25.887"/>
    <p1510:client id="{F24D887B-EDED-82C2-B6F5-1337B8D42489}" v="457" dt="2019-11-15T12:59:07.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5356" autoAdjust="0"/>
  </p:normalViewPr>
  <p:slideViewPr>
    <p:cSldViewPr snapToGrid="0" showGuides="1">
      <p:cViewPr varScale="1">
        <p:scale>
          <a:sx n="61" d="100"/>
          <a:sy n="61" d="100"/>
        </p:scale>
        <p:origin x="19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11/20/2019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11/20/2019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cs typeface="Arial" pitchFamily="34" charset="0"/>
              </a:rPr>
              <a:t>NOTE: </a:t>
            </a:r>
            <a:r>
              <a:rPr lang="en-US" sz="1200" dirty="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4</a:t>
            </a:fld>
            <a:endParaRPr lang="en-US"/>
          </a:p>
        </p:txBody>
      </p:sp>
    </p:spTree>
    <p:extLst>
      <p:ext uri="{BB962C8B-B14F-4D97-AF65-F5344CB8AC3E}">
        <p14:creationId xmlns:p14="http://schemas.microsoft.com/office/powerpoint/2010/main" val="37968053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11/20/2019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11/20/2019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11/20/2019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11/20/2019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11/20/2019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11/20/2019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11/20/2019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11/20/2019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11/20/2019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11/20/2019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11/20/2019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11/20/2019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en.wikipedia.org/wiki/Dental_floss" TargetMode="External"/><Relationship Id="rId7" Type="http://schemas.openxmlformats.org/officeDocument/2006/relationships/hyperlink" Target="https://bmjopenrespres.bmj.com/content/3/1/e000150" TargetMode="External"/><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hyperlink" Target="http://www.weightymatters.ca/2016/02/how-dental-floss-can-help-you-with.html" TargetMode="External"/><Relationship Id="rId4" Type="http://schemas.openxmlformats.org/officeDocument/2006/relationships/image" Target="../media/image9.jpeg"/><Relationship Id="rId9" Type="http://schemas.openxmlformats.org/officeDocument/2006/relationships/hyperlink" Target="https://commons.wikimedia.org/wiki/File:Metallic_Kidney_Dish.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Transfer_bench" TargetMode="Externa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hyperlink" Target="https://en.wikipedia.org/wiki/List_of_chairs" TargetMode="Externa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ngall.com/remember-png"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thebluediamondgallery.com/handwriting/i/important.html" TargetMode="External"/><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pngall.com/good-morning-png"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1692" y="2277717"/>
            <a:ext cx="5734050" cy="2219691"/>
          </a:xfrm>
        </p:spPr>
        <p:txBody>
          <a:bodyPr anchor="ctr">
            <a:normAutofit/>
          </a:bodyPr>
          <a:lstStyle/>
          <a:p>
            <a:r>
              <a:rPr lang="en-US" sz="4000" dirty="0">
                <a:solidFill>
                  <a:schemeClr val="tx2"/>
                </a:solidFill>
                <a:latin typeface="Aldhabi"/>
                <a:cs typeface="Aldhabi"/>
              </a:rPr>
              <a:t>Personal Hygiene</a:t>
            </a:r>
          </a:p>
        </p:txBody>
      </p:sp>
      <p:pic>
        <p:nvPicPr>
          <p:cNvPr id="4" name="Picture Placeholder 3" title="Open book on table, blurred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7" name="Subtitle 6"/>
          <p:cNvSpPr>
            <a:spLocks noGrp="1"/>
          </p:cNvSpPr>
          <p:nvPr>
            <p:ph type="subTitle" idx="1"/>
          </p:nvPr>
        </p:nvSpPr>
        <p:spPr>
          <a:xfrm>
            <a:off x="601692" y="3979822"/>
            <a:ext cx="1708390" cy="955565"/>
          </a:xfrm>
        </p:spPr>
        <p:txBody>
          <a:bodyPr vert="horz" lIns="0" tIns="45720" rIns="0" bIns="45720" rtlCol="0" anchor="t">
            <a:normAutofit/>
          </a:bodyPr>
          <a:lstStyle/>
          <a:p>
            <a:r>
              <a:rPr lang="en-US" sz="2400" dirty="0">
                <a:solidFill>
                  <a:schemeClr val="tx2"/>
                </a:solidFill>
              </a:rPr>
              <a:t>Chapter 22</a:t>
            </a:r>
          </a:p>
        </p:txBody>
      </p:sp>
      <p:sp>
        <p:nvSpPr>
          <p:cNvPr id="2" name="TextBox 1">
            <a:extLst>
              <a:ext uri="{FF2B5EF4-FFF2-40B4-BE49-F238E27FC236}">
                <a16:creationId xmlns:a16="http://schemas.microsoft.com/office/drawing/2014/main" id="{625CD61A-9FCA-47A9-8C05-6A8CE1358D2C}"/>
              </a:ext>
            </a:extLst>
          </p:cNvPr>
          <p:cNvSpPr txBox="1"/>
          <p:nvPr/>
        </p:nvSpPr>
        <p:spPr>
          <a:xfrm>
            <a:off x="540588" y="6205268"/>
            <a:ext cx="54892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Source: Mosby's Textbook for Nursing Assistants</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717966-D5FD-484C-8749-4E7F16B3EE70}"/>
              </a:ext>
            </a:extLst>
          </p:cNvPr>
          <p:cNvSpPr txBox="1"/>
          <p:nvPr/>
        </p:nvSpPr>
        <p:spPr>
          <a:xfrm>
            <a:off x="2093344" y="80514"/>
            <a:ext cx="85228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u="sng" dirty="0">
                <a:solidFill>
                  <a:schemeClr val="tx2"/>
                </a:solidFill>
              </a:rPr>
              <a:t>Examples</a:t>
            </a:r>
            <a:r>
              <a:rPr lang="en-US" sz="2800" b="1" u="sng" dirty="0">
                <a:solidFill>
                  <a:schemeClr val="tx2"/>
                </a:solidFill>
                <a:ea typeface="+mn-lt"/>
                <a:cs typeface="+mn-lt"/>
              </a:rPr>
              <a:t> of care given during each time frame</a:t>
            </a:r>
            <a:endParaRPr lang="en-US" sz="2800" dirty="0">
              <a:solidFill>
                <a:schemeClr val="tx2"/>
              </a:solidFill>
            </a:endParaRPr>
          </a:p>
        </p:txBody>
      </p:sp>
      <p:sp>
        <p:nvSpPr>
          <p:cNvPr id="3" name="TextBox 2">
            <a:extLst>
              <a:ext uri="{FF2B5EF4-FFF2-40B4-BE49-F238E27FC236}">
                <a16:creationId xmlns:a16="http://schemas.microsoft.com/office/drawing/2014/main" id="{E1FF092D-6072-422C-BA99-89A835070BD8}"/>
              </a:ext>
            </a:extLst>
          </p:cNvPr>
          <p:cNvSpPr txBox="1"/>
          <p:nvPr/>
        </p:nvSpPr>
        <p:spPr>
          <a:xfrm>
            <a:off x="453426" y="1042899"/>
            <a:ext cx="34908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rPr>
              <a:t>Afternoon care:</a:t>
            </a:r>
          </a:p>
        </p:txBody>
      </p:sp>
      <p:sp>
        <p:nvSpPr>
          <p:cNvPr id="4" name="TextBox 3">
            <a:extLst>
              <a:ext uri="{FF2B5EF4-FFF2-40B4-BE49-F238E27FC236}">
                <a16:creationId xmlns:a16="http://schemas.microsoft.com/office/drawing/2014/main" id="{39310113-EAB0-4868-885F-1BD744527E4F}"/>
              </a:ext>
            </a:extLst>
          </p:cNvPr>
          <p:cNvSpPr txBox="1"/>
          <p:nvPr/>
        </p:nvSpPr>
        <p:spPr>
          <a:xfrm>
            <a:off x="826339" y="1617093"/>
            <a:ext cx="708516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Assist with elimination before and after naps, clean incontinent persons, change soiled linens and/or garments, provide hygiene care (face, hand, oral), hair car</a:t>
            </a:r>
            <a:r>
              <a:rPr lang="en-US" sz="2400" dirty="0"/>
              <a:t>e</a:t>
            </a:r>
          </a:p>
        </p:txBody>
      </p:sp>
      <p:sp>
        <p:nvSpPr>
          <p:cNvPr id="5" name="TextBox 4">
            <a:extLst>
              <a:ext uri="{FF2B5EF4-FFF2-40B4-BE49-F238E27FC236}">
                <a16:creationId xmlns:a16="http://schemas.microsoft.com/office/drawing/2014/main" id="{84847661-525C-4B86-A36C-73DAECADA2A8}"/>
              </a:ext>
            </a:extLst>
          </p:cNvPr>
          <p:cNvSpPr txBox="1"/>
          <p:nvPr/>
        </p:nvSpPr>
        <p:spPr>
          <a:xfrm>
            <a:off x="526212" y="3933645"/>
            <a:ext cx="62944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rPr>
              <a:t>Evening care:</a:t>
            </a:r>
          </a:p>
        </p:txBody>
      </p:sp>
      <p:sp>
        <p:nvSpPr>
          <p:cNvPr id="6" name="TextBox 5">
            <a:extLst>
              <a:ext uri="{FF2B5EF4-FFF2-40B4-BE49-F238E27FC236}">
                <a16:creationId xmlns:a16="http://schemas.microsoft.com/office/drawing/2014/main" id="{7E2F117F-5FE4-4F27-BC4E-376CF31607B5}"/>
              </a:ext>
            </a:extLst>
          </p:cNvPr>
          <p:cNvSpPr txBox="1"/>
          <p:nvPr/>
        </p:nvSpPr>
        <p:spPr>
          <a:xfrm>
            <a:off x="828135" y="4580627"/>
            <a:ext cx="895421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Given to relax and promote comfort, assist with elimination, cleaning incontinent persons, change soiled linens and/or garments, assist with hygiene (face, hand, oral), back massages, help into sleepwear</a:t>
            </a:r>
          </a:p>
        </p:txBody>
      </p:sp>
    </p:spTree>
    <p:extLst>
      <p:ext uri="{BB962C8B-B14F-4D97-AF65-F5344CB8AC3E}">
        <p14:creationId xmlns:p14="http://schemas.microsoft.com/office/powerpoint/2010/main" val="1821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F935EE-A378-4FA2-8E79-E41275256368}"/>
              </a:ext>
            </a:extLst>
          </p:cNvPr>
          <p:cNvSpPr txBox="1"/>
          <p:nvPr/>
        </p:nvSpPr>
        <p:spPr>
          <a:xfrm>
            <a:off x="1173193" y="1805797"/>
            <a:ext cx="863791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When giving personal hygiene, check on person:</a:t>
            </a:r>
          </a:p>
          <a:p>
            <a:endParaRPr lang="en-US" sz="2800" dirty="0">
              <a:solidFill>
                <a:schemeClr val="tx2"/>
              </a:solidFill>
            </a:endParaRPr>
          </a:p>
          <a:p>
            <a:r>
              <a:rPr lang="en-US" sz="2800" dirty="0">
                <a:solidFill>
                  <a:schemeClr val="tx2"/>
                </a:solidFill>
              </a:rPr>
              <a:t>"Is water warm enough?"</a:t>
            </a:r>
          </a:p>
          <a:p>
            <a:r>
              <a:rPr lang="en-US" sz="2800" dirty="0">
                <a:solidFill>
                  <a:schemeClr val="tx2"/>
                </a:solidFill>
              </a:rPr>
              <a:t>"Are you warm enough?"</a:t>
            </a:r>
          </a:p>
          <a:p>
            <a:r>
              <a:rPr lang="en-US" sz="2800" dirty="0">
                <a:solidFill>
                  <a:schemeClr val="tx2"/>
                </a:solidFill>
              </a:rPr>
              <a:t>"Do you need another bath blanket?"</a:t>
            </a:r>
          </a:p>
          <a:p>
            <a:r>
              <a:rPr lang="en-US" sz="2800" dirty="0">
                <a:solidFill>
                  <a:schemeClr val="tx2"/>
                </a:solidFill>
              </a:rPr>
              <a:t>"Is the water starting to cool?"</a:t>
            </a:r>
          </a:p>
        </p:txBody>
      </p:sp>
      <p:sp>
        <p:nvSpPr>
          <p:cNvPr id="3" name="TextBox 2">
            <a:extLst>
              <a:ext uri="{FF2B5EF4-FFF2-40B4-BE49-F238E27FC236}">
                <a16:creationId xmlns:a16="http://schemas.microsoft.com/office/drawing/2014/main" id="{C700EFB5-DF57-4A0F-AA76-02D16561C609}"/>
              </a:ext>
            </a:extLst>
          </p:cNvPr>
          <p:cNvSpPr txBox="1"/>
          <p:nvPr/>
        </p:nvSpPr>
        <p:spPr>
          <a:xfrm>
            <a:off x="1173193" y="655608"/>
            <a:ext cx="67688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u="sng" dirty="0">
                <a:solidFill>
                  <a:schemeClr val="tx2"/>
                </a:solidFill>
              </a:rPr>
              <a:t>Focus on the person</a:t>
            </a:r>
            <a:r>
              <a:rPr lang="en-US" dirty="0">
                <a:solidFill>
                  <a:schemeClr val="tx2"/>
                </a:solidFill>
              </a:rPr>
              <a:t>.</a:t>
            </a:r>
          </a:p>
        </p:txBody>
      </p:sp>
    </p:spTree>
    <p:extLst>
      <p:ext uri="{BB962C8B-B14F-4D97-AF65-F5344CB8AC3E}">
        <p14:creationId xmlns:p14="http://schemas.microsoft.com/office/powerpoint/2010/main" val="341281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F0BBBF-2760-4D68-9B7D-31C7DD12D78D}"/>
              </a:ext>
            </a:extLst>
          </p:cNvPr>
          <p:cNvSpPr txBox="1"/>
          <p:nvPr/>
        </p:nvSpPr>
        <p:spPr>
          <a:xfrm>
            <a:off x="324929" y="238664"/>
            <a:ext cx="43247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solidFill>
                  <a:schemeClr val="tx2"/>
                </a:solidFill>
              </a:rPr>
              <a:t>Oral Hygiene (mouth care)</a:t>
            </a:r>
          </a:p>
        </p:txBody>
      </p:sp>
      <p:pic>
        <p:nvPicPr>
          <p:cNvPr id="3" name="Picture 3" descr="A close up of a logo&#10;&#10;Description generated with very high confidence">
            <a:extLst>
              <a:ext uri="{FF2B5EF4-FFF2-40B4-BE49-F238E27FC236}">
                <a16:creationId xmlns:a16="http://schemas.microsoft.com/office/drawing/2014/main" id="{6828F90F-77DF-4B84-83D7-7C3A602D7C39}"/>
              </a:ext>
            </a:extLst>
          </p:cNvPr>
          <p:cNvPicPr>
            <a:picLocks noChangeAspect="1"/>
          </p:cNvPicPr>
          <p:nvPr/>
        </p:nvPicPr>
        <p:blipFill>
          <a:blip r:embed="rId2"/>
          <a:stretch>
            <a:fillRect/>
          </a:stretch>
        </p:blipFill>
        <p:spPr>
          <a:xfrm rot="1140000">
            <a:off x="7694450" y="50307"/>
            <a:ext cx="3318294" cy="3318294"/>
          </a:xfrm>
          <a:prstGeom prst="rect">
            <a:avLst/>
          </a:prstGeom>
        </p:spPr>
      </p:pic>
      <p:sp>
        <p:nvSpPr>
          <p:cNvPr id="5" name="TextBox 4">
            <a:extLst>
              <a:ext uri="{FF2B5EF4-FFF2-40B4-BE49-F238E27FC236}">
                <a16:creationId xmlns:a16="http://schemas.microsoft.com/office/drawing/2014/main" id="{64A02E7F-6033-400C-B2E1-860910B497F3}"/>
              </a:ext>
            </a:extLst>
          </p:cNvPr>
          <p:cNvSpPr txBox="1"/>
          <p:nvPr/>
        </p:nvSpPr>
        <p:spPr>
          <a:xfrm>
            <a:off x="899125" y="927879"/>
            <a:ext cx="671135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chemeClr val="tx2"/>
                </a:solidFill>
              </a:rPr>
              <a:t>Keeps mouth and teeth clean</a:t>
            </a:r>
            <a:endParaRPr lang="en-US"/>
          </a:p>
          <a:p>
            <a:pPr marL="342900" indent="-342900">
              <a:buFont typeface="Arial"/>
              <a:buChar char="•"/>
            </a:pPr>
            <a:r>
              <a:rPr lang="en-US" sz="2400" dirty="0">
                <a:solidFill>
                  <a:schemeClr val="tx2"/>
                </a:solidFill>
              </a:rPr>
              <a:t>Prevents odors and infections</a:t>
            </a:r>
          </a:p>
          <a:p>
            <a:pPr marL="342900" indent="-342900">
              <a:buFont typeface="Arial"/>
              <a:buChar char="•"/>
            </a:pPr>
            <a:r>
              <a:rPr lang="en-US" sz="2400" dirty="0">
                <a:solidFill>
                  <a:schemeClr val="tx2"/>
                </a:solidFill>
              </a:rPr>
              <a:t>Increases comfort, makes food taste better, reduces risk for cavities and periodontal disease</a:t>
            </a:r>
          </a:p>
        </p:txBody>
      </p:sp>
      <p:sp>
        <p:nvSpPr>
          <p:cNvPr id="6" name="TextBox 5">
            <a:extLst>
              <a:ext uri="{FF2B5EF4-FFF2-40B4-BE49-F238E27FC236}">
                <a16:creationId xmlns:a16="http://schemas.microsoft.com/office/drawing/2014/main" id="{9F91E154-C469-410E-9DCC-B32814F613B5}"/>
              </a:ext>
            </a:extLst>
          </p:cNvPr>
          <p:cNvSpPr txBox="1"/>
          <p:nvPr/>
        </p:nvSpPr>
        <p:spPr>
          <a:xfrm>
            <a:off x="423773" y="3356754"/>
            <a:ext cx="115996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Periodontal disease (gum disease, pyorrhea) is an inflammation of tissues around the teeth. Gums become swollen, bleed easily, bone is destroyed, tooth loss is common.</a:t>
            </a:r>
          </a:p>
        </p:txBody>
      </p:sp>
      <p:sp>
        <p:nvSpPr>
          <p:cNvPr id="7" name="TextBox 6">
            <a:extLst>
              <a:ext uri="{FF2B5EF4-FFF2-40B4-BE49-F238E27FC236}">
                <a16:creationId xmlns:a16="http://schemas.microsoft.com/office/drawing/2014/main" id="{BC06D994-657E-4CDF-9426-68A9C8F707FD}"/>
              </a:ext>
            </a:extLst>
          </p:cNvPr>
          <p:cNvSpPr txBox="1"/>
          <p:nvPr/>
        </p:nvSpPr>
        <p:spPr>
          <a:xfrm>
            <a:off x="425569" y="5256362"/>
            <a:ext cx="761712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Who can assess the person's need for mouth care? </a:t>
            </a:r>
            <a:endParaRPr lang="en-US" sz="2400">
              <a:solidFill>
                <a:schemeClr val="tx2"/>
              </a:solidFill>
            </a:endParaRPr>
          </a:p>
          <a:p>
            <a:r>
              <a:rPr lang="en-US" sz="2400" dirty="0">
                <a:solidFill>
                  <a:schemeClr val="tx2"/>
                </a:solidFill>
              </a:rPr>
              <a:t>Nurse, speech/language pathologist , dietitian</a:t>
            </a:r>
          </a:p>
          <a:p>
            <a:endParaRPr lang="en-US" dirty="0"/>
          </a:p>
        </p:txBody>
      </p:sp>
    </p:spTree>
    <p:extLst>
      <p:ext uri="{BB962C8B-B14F-4D97-AF65-F5344CB8AC3E}">
        <p14:creationId xmlns:p14="http://schemas.microsoft.com/office/powerpoint/2010/main" val="809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4345EB-9C36-4091-BB98-F7EDE321E833}"/>
              </a:ext>
            </a:extLst>
          </p:cNvPr>
          <p:cNvSpPr txBox="1"/>
          <p:nvPr/>
        </p:nvSpPr>
        <p:spPr>
          <a:xfrm>
            <a:off x="2294627" y="1719532"/>
            <a:ext cx="60643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3" name="TextBox 2">
            <a:extLst>
              <a:ext uri="{FF2B5EF4-FFF2-40B4-BE49-F238E27FC236}">
                <a16:creationId xmlns:a16="http://schemas.microsoft.com/office/drawing/2014/main" id="{A0AF49A3-C252-46A7-8A60-314B782D27A8}"/>
              </a:ext>
            </a:extLst>
          </p:cNvPr>
          <p:cNvSpPr txBox="1"/>
          <p:nvPr/>
        </p:nvSpPr>
        <p:spPr>
          <a:xfrm>
            <a:off x="396815" y="209909"/>
            <a:ext cx="43534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solidFill>
                  <a:schemeClr val="tx2"/>
                </a:solidFill>
                <a:ea typeface="+mn-lt"/>
                <a:cs typeface="+mn-lt"/>
              </a:rPr>
              <a:t>Oral Hygiene (mouth care)</a:t>
            </a:r>
            <a:endParaRPr lang="en-US" sz="2400" dirty="0">
              <a:solidFill>
                <a:schemeClr val="tx2"/>
              </a:solidFill>
            </a:endParaRPr>
          </a:p>
        </p:txBody>
      </p:sp>
      <p:pic>
        <p:nvPicPr>
          <p:cNvPr id="4" name="Picture 4" descr="A close up of a logo&#10;&#10;Description generated with high confidence">
            <a:extLst>
              <a:ext uri="{FF2B5EF4-FFF2-40B4-BE49-F238E27FC236}">
                <a16:creationId xmlns:a16="http://schemas.microsoft.com/office/drawing/2014/main" id="{EB4B3A29-A092-43CD-88A5-1181E8C09FD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13490" y="210628"/>
            <a:ext cx="2290793" cy="3978215"/>
          </a:xfrm>
          <a:prstGeom prst="rect">
            <a:avLst/>
          </a:prstGeom>
        </p:spPr>
      </p:pic>
      <p:pic>
        <p:nvPicPr>
          <p:cNvPr id="8" name="Picture 8" descr="A close up of a sign&#10;&#10;Description generated with high confidence">
            <a:extLst>
              <a:ext uri="{FF2B5EF4-FFF2-40B4-BE49-F238E27FC236}">
                <a16:creationId xmlns:a16="http://schemas.microsoft.com/office/drawing/2014/main" id="{E5427BAE-476A-486F-88A5-0B2A978E983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81003" y="634041"/>
            <a:ext cx="2168106" cy="2168106"/>
          </a:xfrm>
          <a:prstGeom prst="rect">
            <a:avLst/>
          </a:prstGeom>
        </p:spPr>
      </p:pic>
      <p:sp>
        <p:nvSpPr>
          <p:cNvPr id="12" name="TextBox 11">
            <a:extLst>
              <a:ext uri="{FF2B5EF4-FFF2-40B4-BE49-F238E27FC236}">
                <a16:creationId xmlns:a16="http://schemas.microsoft.com/office/drawing/2014/main" id="{E9087EBB-E109-499D-B645-C9E98188035D}"/>
              </a:ext>
            </a:extLst>
          </p:cNvPr>
          <p:cNvSpPr txBox="1"/>
          <p:nvPr/>
        </p:nvSpPr>
        <p:spPr>
          <a:xfrm>
            <a:off x="309653" y="971010"/>
            <a:ext cx="6811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chemeClr val="tx2"/>
                </a:solidFill>
              </a:rPr>
              <a:t>Flossing</a:t>
            </a:r>
          </a:p>
          <a:p>
            <a:pPr marL="342900" indent="-342900">
              <a:buFont typeface="Arial"/>
              <a:buChar char="•"/>
            </a:pPr>
            <a:r>
              <a:rPr lang="en-US" sz="2400" dirty="0">
                <a:solidFill>
                  <a:schemeClr val="tx2"/>
                </a:solidFill>
              </a:rPr>
              <a:t>Removes plaque, tartar, food between teeth</a:t>
            </a:r>
          </a:p>
          <a:p>
            <a:pPr marL="342900" indent="-342900">
              <a:buFont typeface="Arial"/>
              <a:buChar char="•"/>
            </a:pPr>
            <a:r>
              <a:rPr lang="en-US" sz="2400" dirty="0">
                <a:solidFill>
                  <a:schemeClr val="tx2"/>
                </a:solidFill>
              </a:rPr>
              <a:t>Floss for persons that cannot do themselves</a:t>
            </a:r>
          </a:p>
          <a:p>
            <a:endParaRPr lang="en-US" sz="2400" b="1" dirty="0">
              <a:solidFill>
                <a:schemeClr val="tx2"/>
              </a:solidFill>
            </a:endParaRPr>
          </a:p>
        </p:txBody>
      </p:sp>
      <p:sp>
        <p:nvSpPr>
          <p:cNvPr id="13" name="TextBox 12">
            <a:extLst>
              <a:ext uri="{FF2B5EF4-FFF2-40B4-BE49-F238E27FC236}">
                <a16:creationId xmlns:a16="http://schemas.microsoft.com/office/drawing/2014/main" id="{25C0AC24-BA8E-4102-A0BD-2A4434F10BA2}"/>
              </a:ext>
            </a:extLst>
          </p:cNvPr>
          <p:cNvSpPr txBox="1"/>
          <p:nvPr/>
        </p:nvSpPr>
        <p:spPr>
          <a:xfrm>
            <a:off x="208112" y="2479734"/>
            <a:ext cx="856603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chemeClr val="tx2"/>
                </a:solidFill>
              </a:rPr>
              <a:t>Equipment</a:t>
            </a:r>
          </a:p>
          <a:p>
            <a:pPr marL="342900" indent="-342900">
              <a:buFont typeface="Arial"/>
              <a:buChar char="•"/>
            </a:pPr>
            <a:r>
              <a:rPr lang="en-US" sz="2400" dirty="0">
                <a:solidFill>
                  <a:schemeClr val="tx2"/>
                </a:solidFill>
              </a:rPr>
              <a:t>Toothbrush with soft bristles is best</a:t>
            </a:r>
          </a:p>
          <a:p>
            <a:pPr marL="342900" indent="-342900">
              <a:buFont typeface="Arial"/>
              <a:buChar char="•"/>
            </a:pPr>
            <a:r>
              <a:rPr lang="en-US" sz="2400" dirty="0">
                <a:solidFill>
                  <a:schemeClr val="tx2"/>
                </a:solidFill>
              </a:rPr>
              <a:t>Sponge swabs for persons with sore mouths, and unconscious persons. </a:t>
            </a:r>
            <a:endParaRPr lang="en-US" dirty="0">
              <a:solidFill>
                <a:schemeClr val="tx2"/>
              </a:solidFill>
            </a:endParaRPr>
          </a:p>
          <a:p>
            <a:pPr marL="342900" indent="-342900">
              <a:buFont typeface="Arial"/>
              <a:buChar char="•"/>
            </a:pPr>
            <a:r>
              <a:rPr lang="en-US" sz="2400" dirty="0">
                <a:solidFill>
                  <a:schemeClr val="tx2"/>
                </a:solidFill>
              </a:rPr>
              <a:t>Important to check the foam pad to make sure on tight. Need kidney basin, water cup, straw, tissues, towels, gloves</a:t>
            </a:r>
            <a:endParaRPr lang="en-US">
              <a:solidFill>
                <a:schemeClr val="tx2"/>
              </a:solidFill>
            </a:endParaRPr>
          </a:p>
        </p:txBody>
      </p:sp>
      <p:pic>
        <p:nvPicPr>
          <p:cNvPr id="14" name="Picture 14" descr="A picture containing toothbrush, indoor, object, brush&#10;&#10;Description generated with very high confidence">
            <a:extLst>
              <a:ext uri="{FF2B5EF4-FFF2-40B4-BE49-F238E27FC236}">
                <a16:creationId xmlns:a16="http://schemas.microsoft.com/office/drawing/2014/main" id="{FA22EC61-F3DF-45DD-A608-19EE2CD2B1A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748288" y="4993642"/>
            <a:ext cx="5690557" cy="1730262"/>
          </a:xfrm>
          <a:prstGeom prst="rect">
            <a:avLst/>
          </a:prstGeom>
        </p:spPr>
      </p:pic>
      <p:pic>
        <p:nvPicPr>
          <p:cNvPr id="18" name="Picture 18" descr="A picture containing tableware, indoor, table, cup&#10;&#10;Description generated with very high confidence">
            <a:extLst>
              <a:ext uri="{FF2B5EF4-FFF2-40B4-BE49-F238E27FC236}">
                <a16:creationId xmlns:a16="http://schemas.microsoft.com/office/drawing/2014/main" id="{FCBA7B90-B7BD-470E-BDEF-5C63B535CE7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088702" y="4671923"/>
            <a:ext cx="2743200" cy="2057400"/>
          </a:xfrm>
          <a:prstGeom prst="rect">
            <a:avLst/>
          </a:prstGeom>
        </p:spPr>
      </p:pic>
    </p:spTree>
    <p:extLst>
      <p:ext uri="{BB962C8B-B14F-4D97-AF65-F5344CB8AC3E}">
        <p14:creationId xmlns:p14="http://schemas.microsoft.com/office/powerpoint/2010/main" val="152918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B75E-70CF-4275-86EA-D26C95293F4F}"/>
              </a:ext>
            </a:extLst>
          </p:cNvPr>
          <p:cNvSpPr>
            <a:spLocks noGrp="1"/>
          </p:cNvSpPr>
          <p:nvPr>
            <p:ph type="title"/>
          </p:nvPr>
        </p:nvSpPr>
        <p:spPr/>
        <p:txBody>
          <a:bodyPr>
            <a:normAutofit/>
          </a:bodyPr>
          <a:lstStyle/>
          <a:p>
            <a:pPr algn="ctr"/>
            <a:r>
              <a:rPr lang="en-US" sz="3600">
                <a:solidFill>
                  <a:schemeClr val="tx2"/>
                </a:solidFill>
              </a:rPr>
              <a:t>Mouth Care for the Unconscious</a:t>
            </a:r>
            <a:endParaRPr lang="en-US" sz="3600" dirty="0">
              <a:solidFill>
                <a:schemeClr val="tx2"/>
              </a:solidFill>
            </a:endParaRPr>
          </a:p>
        </p:txBody>
      </p:sp>
      <p:sp>
        <p:nvSpPr>
          <p:cNvPr id="3" name="TextBox 2">
            <a:extLst>
              <a:ext uri="{FF2B5EF4-FFF2-40B4-BE49-F238E27FC236}">
                <a16:creationId xmlns:a16="http://schemas.microsoft.com/office/drawing/2014/main" id="{798DB7F0-9872-408A-B432-66406CA0AEA0}"/>
              </a:ext>
            </a:extLst>
          </p:cNvPr>
          <p:cNvSpPr txBox="1"/>
          <p:nvPr/>
        </p:nvSpPr>
        <p:spPr>
          <a:xfrm>
            <a:off x="669986" y="1532626"/>
            <a:ext cx="7401463"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rPr>
              <a:t>To prevent aspiration:</a:t>
            </a:r>
          </a:p>
          <a:p>
            <a:pPr marL="285750" indent="-285750">
              <a:buFont typeface="Arial"/>
              <a:buChar char="•"/>
            </a:pPr>
            <a:r>
              <a:rPr lang="en-US" sz="2400" dirty="0">
                <a:solidFill>
                  <a:schemeClr val="tx2"/>
                </a:solidFill>
              </a:rPr>
              <a:t>Position person on one side with head turned well to side. This way, excess fluid drains out</a:t>
            </a:r>
          </a:p>
          <a:p>
            <a:pPr marL="285750" indent="-285750">
              <a:buFont typeface="Arial"/>
              <a:buChar char="•"/>
            </a:pPr>
            <a:r>
              <a:rPr lang="en-US" sz="2400" dirty="0">
                <a:solidFill>
                  <a:schemeClr val="tx2"/>
                </a:solidFill>
              </a:rPr>
              <a:t>Use only a small amount of fluid to clean the mouth</a:t>
            </a:r>
          </a:p>
          <a:p>
            <a:pPr marL="285750" indent="-285750">
              <a:buFont typeface="Arial"/>
              <a:buChar char="•"/>
            </a:pPr>
            <a:r>
              <a:rPr lang="en-US" sz="2400" dirty="0">
                <a:solidFill>
                  <a:schemeClr val="tx2"/>
                </a:solidFill>
              </a:rPr>
              <a:t>Do not insert dentures.</a:t>
            </a:r>
          </a:p>
          <a:p>
            <a:pPr marL="285750" indent="-285750">
              <a:buFont typeface="Arial"/>
              <a:buChar char="•"/>
            </a:pPr>
            <a:r>
              <a:rPr lang="en-US" sz="2400" dirty="0">
                <a:solidFill>
                  <a:schemeClr val="tx2"/>
                </a:solidFill>
              </a:rPr>
              <a:t>Mouth care is given at least every 2 hours</a:t>
            </a:r>
          </a:p>
          <a:p>
            <a:pPr marL="285750" indent="-285750">
              <a:buFont typeface="Arial"/>
              <a:buChar char="•"/>
            </a:pPr>
            <a:endParaRPr lang="en-US" sz="2400" dirty="0">
              <a:solidFill>
                <a:schemeClr val="tx2"/>
              </a:solidFill>
            </a:endParaRPr>
          </a:p>
          <a:p>
            <a:endParaRPr lang="en-US" dirty="0"/>
          </a:p>
        </p:txBody>
      </p:sp>
      <p:sp>
        <p:nvSpPr>
          <p:cNvPr id="4" name="TextBox 3">
            <a:extLst>
              <a:ext uri="{FF2B5EF4-FFF2-40B4-BE49-F238E27FC236}">
                <a16:creationId xmlns:a16="http://schemas.microsoft.com/office/drawing/2014/main" id="{6196F538-DCCE-472A-A4BA-F1A8CBB98060}"/>
              </a:ext>
            </a:extLst>
          </p:cNvPr>
          <p:cNvSpPr txBox="1"/>
          <p:nvPr/>
        </p:nvSpPr>
        <p:spPr>
          <a:xfrm>
            <a:off x="1820173" y="4983192"/>
            <a:ext cx="90261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Protect unconscious persons from aspiration. Aspiration can cause pneumonia and death.</a:t>
            </a:r>
          </a:p>
        </p:txBody>
      </p:sp>
    </p:spTree>
    <p:extLst>
      <p:ext uri="{BB962C8B-B14F-4D97-AF65-F5344CB8AC3E}">
        <p14:creationId xmlns:p14="http://schemas.microsoft.com/office/powerpoint/2010/main" val="191270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6E18-A2F5-4891-A9B6-B79D9322B564}"/>
              </a:ext>
            </a:extLst>
          </p:cNvPr>
          <p:cNvSpPr>
            <a:spLocks noGrp="1"/>
          </p:cNvSpPr>
          <p:nvPr>
            <p:ph type="title"/>
          </p:nvPr>
        </p:nvSpPr>
        <p:spPr/>
        <p:txBody>
          <a:bodyPr>
            <a:normAutofit/>
          </a:bodyPr>
          <a:lstStyle/>
          <a:p>
            <a:pPr algn="ctr"/>
            <a:r>
              <a:rPr lang="en-US" sz="3200" dirty="0">
                <a:solidFill>
                  <a:schemeClr val="tx2"/>
                </a:solidFill>
              </a:rPr>
              <a:t>Denture Care</a:t>
            </a:r>
            <a:endParaRPr lang="en-US">
              <a:solidFill>
                <a:schemeClr val="tx2"/>
              </a:solidFill>
            </a:endParaRPr>
          </a:p>
        </p:txBody>
      </p:sp>
      <p:sp>
        <p:nvSpPr>
          <p:cNvPr id="3" name="TextBox 2">
            <a:extLst>
              <a:ext uri="{FF2B5EF4-FFF2-40B4-BE49-F238E27FC236}">
                <a16:creationId xmlns:a16="http://schemas.microsoft.com/office/drawing/2014/main" id="{EA5D7672-0226-41C4-B615-30414128957B}"/>
              </a:ext>
            </a:extLst>
          </p:cNvPr>
          <p:cNvSpPr txBox="1"/>
          <p:nvPr/>
        </p:nvSpPr>
        <p:spPr>
          <a:xfrm>
            <a:off x="1662023" y="1992702"/>
            <a:ext cx="99606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4" name="TextBox 3">
            <a:extLst>
              <a:ext uri="{FF2B5EF4-FFF2-40B4-BE49-F238E27FC236}">
                <a16:creationId xmlns:a16="http://schemas.microsoft.com/office/drawing/2014/main" id="{62193684-D922-4D2F-A339-6A714A5B88DF}"/>
              </a:ext>
            </a:extLst>
          </p:cNvPr>
          <p:cNvSpPr txBox="1"/>
          <p:nvPr/>
        </p:nvSpPr>
        <p:spPr>
          <a:xfrm>
            <a:off x="1101306" y="1403230"/>
            <a:ext cx="974497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Full denture – Person has no upper or lower natural teeth</a:t>
            </a:r>
          </a:p>
          <a:p>
            <a:endParaRPr lang="en-US" sz="2800" dirty="0">
              <a:solidFill>
                <a:schemeClr val="tx2"/>
              </a:solidFill>
            </a:endParaRPr>
          </a:p>
          <a:p>
            <a:r>
              <a:rPr lang="en-US" sz="2800" dirty="0">
                <a:solidFill>
                  <a:schemeClr val="tx2"/>
                </a:solidFill>
              </a:rPr>
              <a:t>Partial denture: Person has some natural teeth</a:t>
            </a:r>
          </a:p>
        </p:txBody>
      </p:sp>
      <p:sp>
        <p:nvSpPr>
          <p:cNvPr id="5" name="TextBox 4">
            <a:extLst>
              <a:ext uri="{FF2B5EF4-FFF2-40B4-BE49-F238E27FC236}">
                <a16:creationId xmlns:a16="http://schemas.microsoft.com/office/drawing/2014/main" id="{85081A22-AA82-4BB6-A608-AFEEBF582664}"/>
              </a:ext>
            </a:extLst>
          </p:cNvPr>
          <p:cNvSpPr txBox="1"/>
          <p:nvPr/>
        </p:nvSpPr>
        <p:spPr>
          <a:xfrm>
            <a:off x="1101307" y="2855344"/>
            <a:ext cx="9658708"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tx2"/>
                </a:solidFill>
              </a:rPr>
              <a:t>Remember -</a:t>
            </a:r>
            <a:r>
              <a:rPr lang="en-US" sz="2800" dirty="0">
                <a:solidFill>
                  <a:schemeClr val="tx2"/>
                </a:solidFill>
              </a:rPr>
              <a:t> </a:t>
            </a:r>
          </a:p>
          <a:p>
            <a:pPr marL="457200" indent="-457200">
              <a:buFont typeface="Arial"/>
              <a:buChar char="•"/>
            </a:pPr>
            <a:r>
              <a:rPr lang="en-US" sz="2800" dirty="0">
                <a:solidFill>
                  <a:schemeClr val="tx2"/>
                </a:solidFill>
              </a:rPr>
              <a:t>Dentures are expensive! Be careful.</a:t>
            </a:r>
          </a:p>
          <a:p>
            <a:pPr marL="457200" indent="-457200">
              <a:buFont typeface="Arial"/>
              <a:buChar char="•"/>
            </a:pPr>
            <a:r>
              <a:rPr lang="en-US" sz="2800" dirty="0">
                <a:solidFill>
                  <a:schemeClr val="tx2"/>
                </a:solidFill>
              </a:rPr>
              <a:t>They easily break or chip if dropped</a:t>
            </a:r>
          </a:p>
          <a:p>
            <a:pPr marL="457200" indent="-457200">
              <a:buFont typeface="Arial"/>
              <a:buChar char="•"/>
            </a:pPr>
            <a:r>
              <a:rPr lang="en-US" sz="2800" dirty="0">
                <a:solidFill>
                  <a:schemeClr val="tx2"/>
                </a:solidFill>
              </a:rPr>
              <a:t>Do NOT wrap dentures in tissues or napkins</a:t>
            </a:r>
          </a:p>
          <a:p>
            <a:pPr marL="457200" indent="-457200">
              <a:buFont typeface="Arial"/>
              <a:buChar char="•"/>
            </a:pPr>
            <a:r>
              <a:rPr lang="en-US" sz="2800" dirty="0">
                <a:solidFill>
                  <a:schemeClr val="tx2"/>
                </a:solidFill>
              </a:rPr>
              <a:t>Use the proper cleaning agents and water temp</a:t>
            </a:r>
          </a:p>
          <a:p>
            <a:pPr marL="457200" indent="-457200">
              <a:buFont typeface="Arial"/>
              <a:buChar char="•"/>
            </a:pPr>
            <a:r>
              <a:rPr lang="en-US" sz="2800" dirty="0">
                <a:solidFill>
                  <a:schemeClr val="tx2"/>
                </a:solidFill>
              </a:rPr>
              <a:t>Line sink with towel to prevent damage if dropped</a:t>
            </a:r>
          </a:p>
          <a:p>
            <a:pPr marL="457200" indent="-457200">
              <a:buFont typeface="Arial"/>
              <a:buChar char="•"/>
            </a:pPr>
            <a:r>
              <a:rPr lang="en-US" sz="2800" dirty="0">
                <a:solidFill>
                  <a:schemeClr val="tx2"/>
                </a:solidFill>
              </a:rPr>
              <a:t>If not worn, store in container with soaking solution or cool/warm water. NOT hot water.</a:t>
            </a:r>
          </a:p>
          <a:p>
            <a:endParaRPr lang="en-US" dirty="0"/>
          </a:p>
        </p:txBody>
      </p:sp>
    </p:spTree>
    <p:extLst>
      <p:ext uri="{BB962C8B-B14F-4D97-AF65-F5344CB8AC3E}">
        <p14:creationId xmlns:p14="http://schemas.microsoft.com/office/powerpoint/2010/main" val="226719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05CB-25F2-4257-848A-316E50A10B9E}"/>
              </a:ext>
            </a:extLst>
          </p:cNvPr>
          <p:cNvSpPr>
            <a:spLocks noGrp="1"/>
          </p:cNvSpPr>
          <p:nvPr>
            <p:ph type="ctrTitle"/>
          </p:nvPr>
        </p:nvSpPr>
        <p:spPr>
          <a:xfrm>
            <a:off x="4411692" y="1242546"/>
            <a:ext cx="4216160" cy="925729"/>
          </a:xfrm>
        </p:spPr>
        <p:txBody>
          <a:bodyPr>
            <a:normAutofit fontScale="90000"/>
          </a:bodyPr>
          <a:lstStyle/>
          <a:p>
            <a:r>
              <a:rPr lang="en-US" dirty="0" err="1">
                <a:solidFill>
                  <a:schemeClr val="tx2"/>
                </a:solidFill>
              </a:rPr>
              <a:t>Bellringer</a:t>
            </a:r>
            <a:br>
              <a:rPr lang="en-US" dirty="0">
                <a:solidFill>
                  <a:schemeClr val="tx2"/>
                </a:solidFill>
              </a:rPr>
            </a:br>
            <a:r>
              <a:rPr lang="en-US" dirty="0">
                <a:solidFill>
                  <a:schemeClr val="tx2"/>
                </a:solidFill>
              </a:rPr>
              <a:t>Nov. 19, 2019</a:t>
            </a:r>
          </a:p>
        </p:txBody>
      </p:sp>
      <p:sp>
        <p:nvSpPr>
          <p:cNvPr id="3" name="Subtitle 2">
            <a:extLst>
              <a:ext uri="{FF2B5EF4-FFF2-40B4-BE49-F238E27FC236}">
                <a16:creationId xmlns:a16="http://schemas.microsoft.com/office/drawing/2014/main" id="{534305AE-09B7-4BDC-B811-D12475B38699}"/>
              </a:ext>
            </a:extLst>
          </p:cNvPr>
          <p:cNvSpPr>
            <a:spLocks noGrp="1"/>
          </p:cNvSpPr>
          <p:nvPr>
            <p:ph type="subTitle" idx="1"/>
          </p:nvPr>
        </p:nvSpPr>
        <p:spPr>
          <a:xfrm>
            <a:off x="616068" y="4425520"/>
            <a:ext cx="10096501" cy="1343754"/>
          </a:xfrm>
        </p:spPr>
        <p:txBody>
          <a:bodyPr vert="horz" lIns="0" tIns="45720" rIns="0" bIns="45720" rtlCol="0" anchor="t">
            <a:normAutofit/>
          </a:bodyPr>
          <a:lstStyle/>
          <a:p>
            <a:r>
              <a:rPr lang="en-US" sz="2800" dirty="0">
                <a:solidFill>
                  <a:schemeClr val="tx2"/>
                </a:solidFill>
              </a:rPr>
              <a:t>Read the rules for bathing on page 347.</a:t>
            </a:r>
          </a:p>
          <a:p>
            <a:r>
              <a:rPr lang="en-US" sz="2800" dirty="0">
                <a:solidFill>
                  <a:schemeClr val="tx2"/>
                </a:solidFill>
              </a:rPr>
              <a:t>List 9 rules you should follow when bathing a person.</a:t>
            </a:r>
          </a:p>
        </p:txBody>
      </p:sp>
      <p:sp>
        <p:nvSpPr>
          <p:cNvPr id="4" name="TextBox 3">
            <a:extLst>
              <a:ext uri="{FF2B5EF4-FFF2-40B4-BE49-F238E27FC236}">
                <a16:creationId xmlns:a16="http://schemas.microsoft.com/office/drawing/2014/main" id="{2EFE0734-ABA5-416A-BF48-D4892851769B}"/>
              </a:ext>
            </a:extLst>
          </p:cNvPr>
          <p:cNvSpPr txBox="1"/>
          <p:nvPr/>
        </p:nvSpPr>
        <p:spPr>
          <a:xfrm>
            <a:off x="554967" y="2553419"/>
            <a:ext cx="1141274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Read about bathing an older person on page 348. </a:t>
            </a:r>
          </a:p>
          <a:p>
            <a:r>
              <a:rPr lang="en-US" sz="2800" dirty="0">
                <a:solidFill>
                  <a:schemeClr val="tx2"/>
                </a:solidFill>
              </a:rPr>
              <a:t>What are 10 measures you can take if a person with dementia resists bathing?</a:t>
            </a:r>
            <a:r>
              <a:rPr lang="en-US" sz="2400" dirty="0">
                <a:solidFill>
                  <a:schemeClr val="tx2"/>
                </a:solidFill>
              </a:rPr>
              <a:t> </a:t>
            </a:r>
          </a:p>
        </p:txBody>
      </p:sp>
    </p:spTree>
    <p:extLst>
      <p:ext uri="{BB962C8B-B14F-4D97-AF65-F5344CB8AC3E}">
        <p14:creationId xmlns:p14="http://schemas.microsoft.com/office/powerpoint/2010/main" val="374459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5DA2-A407-4E8F-85AB-7A6A9B9CA6B8}"/>
              </a:ext>
            </a:extLst>
          </p:cNvPr>
          <p:cNvSpPr>
            <a:spLocks noGrp="1"/>
          </p:cNvSpPr>
          <p:nvPr>
            <p:ph type="title"/>
          </p:nvPr>
        </p:nvSpPr>
        <p:spPr/>
        <p:txBody>
          <a:bodyPr>
            <a:normAutofit/>
          </a:bodyPr>
          <a:lstStyle/>
          <a:p>
            <a:pPr algn="ctr"/>
            <a:r>
              <a:rPr lang="en-US" sz="3600" dirty="0">
                <a:solidFill>
                  <a:schemeClr val="tx2"/>
                </a:solidFill>
              </a:rPr>
              <a:t>Bathing</a:t>
            </a:r>
            <a:endParaRPr lang="en-US" sz="3600">
              <a:solidFill>
                <a:schemeClr val="tx2"/>
              </a:solidFill>
            </a:endParaRPr>
          </a:p>
        </p:txBody>
      </p:sp>
      <p:sp>
        <p:nvSpPr>
          <p:cNvPr id="3" name="TextBox 2">
            <a:extLst>
              <a:ext uri="{FF2B5EF4-FFF2-40B4-BE49-F238E27FC236}">
                <a16:creationId xmlns:a16="http://schemas.microsoft.com/office/drawing/2014/main" id="{D3461174-F7EA-4B4C-8C18-DE2436F3EC33}"/>
              </a:ext>
            </a:extLst>
          </p:cNvPr>
          <p:cNvSpPr txBox="1"/>
          <p:nvPr/>
        </p:nvSpPr>
        <p:spPr>
          <a:xfrm>
            <a:off x="1015042" y="1575758"/>
            <a:ext cx="10550103"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u="sng" dirty="0">
                <a:solidFill>
                  <a:schemeClr val="tx2"/>
                </a:solidFill>
              </a:rPr>
              <a:t>Benefits:</a:t>
            </a:r>
          </a:p>
          <a:p>
            <a:pPr marL="457200" indent="-457200">
              <a:buFont typeface="Arial"/>
              <a:buChar char="•"/>
            </a:pPr>
            <a:r>
              <a:rPr lang="en-US" sz="2800" dirty="0">
                <a:solidFill>
                  <a:schemeClr val="tx2"/>
                </a:solidFill>
              </a:rPr>
              <a:t>Removes microbes, dead skin, perspiration and excess oils</a:t>
            </a:r>
          </a:p>
          <a:p>
            <a:pPr marL="457200" indent="-457200">
              <a:buFont typeface="Arial"/>
              <a:buChar char="•"/>
            </a:pPr>
            <a:r>
              <a:rPr lang="en-US" sz="2800" dirty="0">
                <a:solidFill>
                  <a:schemeClr val="tx2"/>
                </a:solidFill>
              </a:rPr>
              <a:t>Stimulates circulation</a:t>
            </a:r>
          </a:p>
          <a:p>
            <a:pPr marL="457200" indent="-457200">
              <a:buFont typeface="Arial"/>
              <a:buChar char="•"/>
            </a:pPr>
            <a:r>
              <a:rPr lang="en-US" sz="2800" dirty="0">
                <a:solidFill>
                  <a:schemeClr val="tx2"/>
                </a:solidFill>
              </a:rPr>
              <a:t>Relaxes person</a:t>
            </a:r>
          </a:p>
          <a:p>
            <a:endParaRPr lang="en-US" sz="2400" dirty="0">
              <a:solidFill>
                <a:schemeClr val="tx2"/>
              </a:solidFill>
            </a:endParaRPr>
          </a:p>
        </p:txBody>
      </p:sp>
      <p:sp>
        <p:nvSpPr>
          <p:cNvPr id="4" name="TextBox 3">
            <a:extLst>
              <a:ext uri="{FF2B5EF4-FFF2-40B4-BE49-F238E27FC236}">
                <a16:creationId xmlns:a16="http://schemas.microsoft.com/office/drawing/2014/main" id="{40929A1B-9B0C-40A4-AD7B-7665759375D9}"/>
              </a:ext>
            </a:extLst>
          </p:cNvPr>
          <p:cNvSpPr txBox="1"/>
          <p:nvPr/>
        </p:nvSpPr>
        <p:spPr>
          <a:xfrm>
            <a:off x="1014143" y="4191540"/>
            <a:ext cx="11096444"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tx2"/>
                </a:solidFill>
              </a:rPr>
              <a:t>Bariatric Needs:</a:t>
            </a:r>
          </a:p>
          <a:p>
            <a:pPr marL="457200" indent="-457200">
              <a:buFont typeface="Arial"/>
              <a:buChar char="•"/>
            </a:pPr>
            <a:r>
              <a:rPr lang="en-US" sz="2800" dirty="0">
                <a:solidFill>
                  <a:schemeClr val="tx2"/>
                </a:solidFill>
              </a:rPr>
              <a:t>Clean and dry under skin folds</a:t>
            </a:r>
          </a:p>
          <a:p>
            <a:pPr marL="457200" indent="-457200">
              <a:buFont typeface="Arial"/>
              <a:buChar char="•"/>
            </a:pPr>
            <a:r>
              <a:rPr lang="en-US" sz="2800" dirty="0">
                <a:solidFill>
                  <a:schemeClr val="tx2"/>
                </a:solidFill>
              </a:rPr>
              <a:t>Products to place under skin folds ( gauze or cotton fabric)</a:t>
            </a:r>
          </a:p>
          <a:p>
            <a:pPr marL="457200" indent="-457200">
              <a:buFont typeface="Arial"/>
              <a:buChar char="•"/>
            </a:pPr>
            <a:r>
              <a:rPr lang="en-US" sz="2800" dirty="0">
                <a:solidFill>
                  <a:schemeClr val="tx2"/>
                </a:solidFill>
              </a:rPr>
              <a:t>Powder, lotion (according to care plan)</a:t>
            </a:r>
          </a:p>
          <a:p>
            <a:endParaRPr lang="en-US" dirty="0"/>
          </a:p>
          <a:p>
            <a:endParaRPr lang="en-US" dirty="0"/>
          </a:p>
        </p:txBody>
      </p:sp>
    </p:spTree>
    <p:extLst>
      <p:ext uri="{BB962C8B-B14F-4D97-AF65-F5344CB8AC3E}">
        <p14:creationId xmlns:p14="http://schemas.microsoft.com/office/powerpoint/2010/main" val="172080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8156-E1A2-47ED-AB11-5828F125B29C}"/>
              </a:ext>
            </a:extLst>
          </p:cNvPr>
          <p:cNvSpPr>
            <a:spLocks noGrp="1"/>
          </p:cNvSpPr>
          <p:nvPr>
            <p:ph type="title"/>
          </p:nvPr>
        </p:nvSpPr>
        <p:spPr/>
        <p:txBody>
          <a:bodyPr>
            <a:normAutofit/>
          </a:bodyPr>
          <a:lstStyle/>
          <a:p>
            <a:pPr algn="ctr"/>
            <a:r>
              <a:rPr lang="en-US" sz="3600" dirty="0">
                <a:solidFill>
                  <a:schemeClr val="tx2"/>
                </a:solidFill>
              </a:rPr>
              <a:t>Types of Baths</a:t>
            </a:r>
            <a:endParaRPr lang="en-US" sz="3600">
              <a:solidFill>
                <a:schemeClr val="tx2"/>
              </a:solidFill>
            </a:endParaRPr>
          </a:p>
        </p:txBody>
      </p:sp>
      <p:sp>
        <p:nvSpPr>
          <p:cNvPr id="4" name="TextBox 3">
            <a:extLst>
              <a:ext uri="{FF2B5EF4-FFF2-40B4-BE49-F238E27FC236}">
                <a16:creationId xmlns:a16="http://schemas.microsoft.com/office/drawing/2014/main" id="{D5E83EB0-D1A8-431C-93B0-4776D99CC7A7}"/>
              </a:ext>
            </a:extLst>
          </p:cNvPr>
          <p:cNvSpPr txBox="1"/>
          <p:nvPr/>
        </p:nvSpPr>
        <p:spPr>
          <a:xfrm>
            <a:off x="1058174" y="1460740"/>
            <a:ext cx="1057885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solidFill>
                  <a:schemeClr val="tx2"/>
                </a:solidFill>
              </a:rPr>
              <a:t>Complete bed bath</a:t>
            </a:r>
          </a:p>
          <a:p>
            <a:pPr marL="342900" indent="-342900">
              <a:buFont typeface="Arial"/>
              <a:buChar char="•"/>
            </a:pPr>
            <a:r>
              <a:rPr lang="en-US" sz="2400" dirty="0">
                <a:solidFill>
                  <a:schemeClr val="tx2"/>
                </a:solidFill>
              </a:rPr>
              <a:t>Water temp is usually 110 degrees F to 115 degrees F</a:t>
            </a:r>
          </a:p>
          <a:p>
            <a:pPr marL="342900" indent="-342900">
              <a:buFont typeface="Arial"/>
              <a:buChar char="•"/>
            </a:pPr>
            <a:r>
              <a:rPr lang="en-US" sz="2400" dirty="0">
                <a:solidFill>
                  <a:schemeClr val="tx2"/>
                </a:solidFill>
              </a:rPr>
              <a:t>Wash entire body in bed</a:t>
            </a:r>
          </a:p>
          <a:p>
            <a:pPr marL="342900" indent="-342900">
              <a:buFont typeface="Arial"/>
              <a:buChar char="•"/>
            </a:pPr>
            <a:r>
              <a:rPr lang="en-US" sz="2400" dirty="0">
                <a:solidFill>
                  <a:schemeClr val="tx2"/>
                </a:solidFill>
              </a:rPr>
              <a:t>Do not use soap around eyes</a:t>
            </a:r>
          </a:p>
          <a:p>
            <a:pPr marL="342900" indent="-342900">
              <a:buFont typeface="Arial"/>
              <a:buChar char="•"/>
            </a:pPr>
            <a:r>
              <a:rPr lang="en-US" sz="2400" dirty="0">
                <a:solidFill>
                  <a:schemeClr val="tx2"/>
                </a:solidFill>
              </a:rPr>
              <a:t>Change soapy or cool water</a:t>
            </a:r>
          </a:p>
          <a:p>
            <a:pPr marL="342900" indent="-342900">
              <a:buFont typeface="Arial"/>
              <a:buChar char="•"/>
            </a:pPr>
            <a:r>
              <a:rPr lang="en-US" sz="2400" dirty="0">
                <a:solidFill>
                  <a:schemeClr val="tx2"/>
                </a:solidFill>
              </a:rPr>
              <a:t>Unconscious, paralyzed, casts or traction, weak from surgery or illness</a:t>
            </a:r>
          </a:p>
          <a:p>
            <a:pPr marL="342900" indent="-342900">
              <a:buFont typeface="Arial"/>
              <a:buChar char="•"/>
            </a:pPr>
            <a:r>
              <a:rPr lang="en-US" sz="2400" dirty="0">
                <a:solidFill>
                  <a:schemeClr val="tx2"/>
                </a:solidFill>
              </a:rPr>
              <a:t>Can be embarrassing for person, provide privacy</a:t>
            </a:r>
          </a:p>
        </p:txBody>
      </p:sp>
      <p:sp>
        <p:nvSpPr>
          <p:cNvPr id="5" name="TextBox 4">
            <a:extLst>
              <a:ext uri="{FF2B5EF4-FFF2-40B4-BE49-F238E27FC236}">
                <a16:creationId xmlns:a16="http://schemas.microsoft.com/office/drawing/2014/main" id="{9AEAA1D1-E61C-4882-AAD3-94C27654868A}"/>
              </a:ext>
            </a:extLst>
          </p:cNvPr>
          <p:cNvSpPr txBox="1"/>
          <p:nvPr/>
        </p:nvSpPr>
        <p:spPr>
          <a:xfrm>
            <a:off x="1057275" y="4134030"/>
            <a:ext cx="1070825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u="sng" dirty="0">
                <a:solidFill>
                  <a:schemeClr val="tx2"/>
                </a:solidFill>
              </a:rPr>
              <a:t>Towel bath</a:t>
            </a:r>
          </a:p>
          <a:p>
            <a:pPr marL="342900" indent="-342900">
              <a:buFont typeface="Arial"/>
              <a:buChar char="•"/>
            </a:pPr>
            <a:r>
              <a:rPr lang="en-US" sz="2400" dirty="0">
                <a:solidFill>
                  <a:schemeClr val="tx2"/>
                </a:solidFill>
              </a:rPr>
              <a:t>Use over-sized towel to cover from neck to feet</a:t>
            </a:r>
          </a:p>
          <a:p>
            <a:pPr marL="342900" indent="-342900">
              <a:buFont typeface="Arial"/>
              <a:buChar char="•"/>
            </a:pPr>
            <a:r>
              <a:rPr lang="en-US" sz="2400" dirty="0">
                <a:solidFill>
                  <a:schemeClr val="tx2"/>
                </a:solidFill>
              </a:rPr>
              <a:t>Towel is wet with a solution</a:t>
            </a:r>
          </a:p>
          <a:p>
            <a:pPr marL="342900" indent="-342900">
              <a:buFont typeface="Arial"/>
              <a:buChar char="•"/>
            </a:pPr>
            <a:r>
              <a:rPr lang="en-US" sz="2400" dirty="0">
                <a:solidFill>
                  <a:schemeClr val="tx2"/>
                </a:solidFill>
              </a:rPr>
              <a:t>Persons with dementia usually respond well to</a:t>
            </a:r>
          </a:p>
        </p:txBody>
      </p:sp>
    </p:spTree>
    <p:extLst>
      <p:ext uri="{BB962C8B-B14F-4D97-AF65-F5344CB8AC3E}">
        <p14:creationId xmlns:p14="http://schemas.microsoft.com/office/powerpoint/2010/main" val="428449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F74E58-DC60-4F20-A70B-17B04C6B22EB}"/>
              </a:ext>
            </a:extLst>
          </p:cNvPr>
          <p:cNvSpPr txBox="1"/>
          <p:nvPr/>
        </p:nvSpPr>
        <p:spPr>
          <a:xfrm>
            <a:off x="3372929" y="454325"/>
            <a:ext cx="7142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tx2"/>
                </a:solidFill>
              </a:rPr>
              <a:t>Types of baths (continued)</a:t>
            </a:r>
          </a:p>
        </p:txBody>
      </p:sp>
      <p:sp>
        <p:nvSpPr>
          <p:cNvPr id="4" name="TextBox 3">
            <a:extLst>
              <a:ext uri="{FF2B5EF4-FFF2-40B4-BE49-F238E27FC236}">
                <a16:creationId xmlns:a16="http://schemas.microsoft.com/office/drawing/2014/main" id="{9CB90183-D1D3-4E11-AD02-0205E255BAE2}"/>
              </a:ext>
            </a:extLst>
          </p:cNvPr>
          <p:cNvSpPr txBox="1"/>
          <p:nvPr/>
        </p:nvSpPr>
        <p:spPr>
          <a:xfrm>
            <a:off x="956634" y="1560483"/>
            <a:ext cx="66538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5" name="TextBox 4">
            <a:extLst>
              <a:ext uri="{FF2B5EF4-FFF2-40B4-BE49-F238E27FC236}">
                <a16:creationId xmlns:a16="http://schemas.microsoft.com/office/drawing/2014/main" id="{4AD48A71-CB0A-477E-918E-30ADF6AB41AF}"/>
              </a:ext>
            </a:extLst>
          </p:cNvPr>
          <p:cNvSpPr txBox="1"/>
          <p:nvPr/>
        </p:nvSpPr>
        <p:spPr>
          <a:xfrm>
            <a:off x="1015042" y="1475117"/>
            <a:ext cx="18661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u="sng" dirty="0">
                <a:solidFill>
                  <a:schemeClr val="tx2"/>
                </a:solidFill>
              </a:rPr>
              <a:t>Bag Bath</a:t>
            </a:r>
          </a:p>
        </p:txBody>
      </p:sp>
      <p:sp>
        <p:nvSpPr>
          <p:cNvPr id="6" name="TextBox 5">
            <a:extLst>
              <a:ext uri="{FF2B5EF4-FFF2-40B4-BE49-F238E27FC236}">
                <a16:creationId xmlns:a16="http://schemas.microsoft.com/office/drawing/2014/main" id="{84A39063-56C6-48BC-9207-6BBC0955F205}"/>
              </a:ext>
            </a:extLst>
          </p:cNvPr>
          <p:cNvSpPr txBox="1"/>
          <p:nvPr/>
        </p:nvSpPr>
        <p:spPr>
          <a:xfrm>
            <a:off x="1014143" y="1919917"/>
            <a:ext cx="1037757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chemeClr val="tx2"/>
                </a:solidFill>
              </a:rPr>
              <a:t>8 to 10 washcloths moistened with no rinse cleaning agent </a:t>
            </a:r>
            <a:endParaRPr lang="en-US"/>
          </a:p>
          <a:p>
            <a:pPr marL="342900" indent="-342900">
              <a:buFont typeface="Arial"/>
              <a:buChar char="•"/>
            </a:pPr>
            <a:r>
              <a:rPr lang="en-US" sz="2400" dirty="0">
                <a:solidFill>
                  <a:schemeClr val="tx2"/>
                </a:solidFill>
              </a:rPr>
              <a:t>Warm in microwave</a:t>
            </a:r>
          </a:p>
          <a:p>
            <a:pPr marL="342900" indent="-342900">
              <a:buFont typeface="Arial"/>
              <a:buChar char="•"/>
            </a:pPr>
            <a:r>
              <a:rPr lang="en-US" sz="2400" dirty="0">
                <a:solidFill>
                  <a:schemeClr val="tx2"/>
                </a:solidFill>
              </a:rPr>
              <a:t>Use a new cloth for each body part</a:t>
            </a:r>
          </a:p>
          <a:p>
            <a:pPr marL="342900" indent="-342900">
              <a:buFont typeface="Arial"/>
              <a:buChar char="•"/>
            </a:pPr>
            <a:r>
              <a:rPr lang="en-US" sz="2400" dirty="0">
                <a:solidFill>
                  <a:schemeClr val="tx2"/>
                </a:solidFill>
              </a:rPr>
              <a:t>Let skin air dry</a:t>
            </a:r>
          </a:p>
          <a:p>
            <a:endParaRPr lang="en-US" sz="2400" dirty="0">
              <a:solidFill>
                <a:schemeClr val="tx2"/>
              </a:solidFill>
            </a:endParaRPr>
          </a:p>
          <a:p>
            <a:endParaRPr lang="en-US" sz="2400" dirty="0">
              <a:solidFill>
                <a:schemeClr val="tx2"/>
              </a:solidFill>
            </a:endParaRPr>
          </a:p>
        </p:txBody>
      </p:sp>
      <p:sp>
        <p:nvSpPr>
          <p:cNvPr id="7" name="TextBox 6">
            <a:extLst>
              <a:ext uri="{FF2B5EF4-FFF2-40B4-BE49-F238E27FC236}">
                <a16:creationId xmlns:a16="http://schemas.microsoft.com/office/drawing/2014/main" id="{67E0444C-8F51-4051-B6AD-26E363620623}"/>
              </a:ext>
            </a:extLst>
          </p:cNvPr>
          <p:cNvSpPr txBox="1"/>
          <p:nvPr/>
        </p:nvSpPr>
        <p:spPr>
          <a:xfrm>
            <a:off x="955736" y="4334414"/>
            <a:ext cx="10967047"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u="sng" dirty="0">
                <a:solidFill>
                  <a:schemeClr val="tx2"/>
                </a:solidFill>
              </a:rPr>
              <a:t>Partial Bath</a:t>
            </a:r>
          </a:p>
          <a:p>
            <a:pPr marL="342900" indent="-342900">
              <a:buFont typeface="Arial"/>
              <a:buChar char="•"/>
            </a:pPr>
            <a:r>
              <a:rPr lang="en-US" sz="2400" dirty="0">
                <a:solidFill>
                  <a:schemeClr val="tx2"/>
                </a:solidFill>
              </a:rPr>
              <a:t>Involves face, hands, axillae, back, buttocks, and perineal area</a:t>
            </a:r>
          </a:p>
          <a:p>
            <a:pPr marL="342900" indent="-342900">
              <a:buFont typeface="Arial"/>
              <a:buChar char="•"/>
            </a:pPr>
            <a:r>
              <a:rPr lang="en-US" sz="2400" dirty="0">
                <a:solidFill>
                  <a:schemeClr val="tx2"/>
                </a:solidFill>
              </a:rPr>
              <a:t>In bed or at sink</a:t>
            </a:r>
          </a:p>
          <a:p>
            <a:pPr marL="342900" indent="-342900">
              <a:buFont typeface="Arial"/>
              <a:buChar char="•"/>
            </a:pPr>
            <a:r>
              <a:rPr lang="en-US" sz="2400" dirty="0">
                <a:solidFill>
                  <a:schemeClr val="tx2"/>
                </a:solidFill>
              </a:rPr>
              <a:t>Assist as needed</a:t>
            </a:r>
          </a:p>
          <a:p>
            <a:pPr marL="342900" indent="-342900">
              <a:buFont typeface="Arial"/>
              <a:buChar char="•"/>
            </a:pPr>
            <a:r>
              <a:rPr lang="en-US" sz="2400" dirty="0">
                <a:solidFill>
                  <a:schemeClr val="tx2"/>
                </a:solidFill>
              </a:rPr>
              <a:t>Some persons bath themselves </a:t>
            </a:r>
          </a:p>
        </p:txBody>
      </p:sp>
    </p:spTree>
    <p:extLst>
      <p:ext uri="{BB962C8B-B14F-4D97-AF65-F5344CB8AC3E}">
        <p14:creationId xmlns:p14="http://schemas.microsoft.com/office/powerpoint/2010/main" val="12729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DCDF-727F-4DE7-B0F2-B3BC93931DC0}"/>
              </a:ext>
            </a:extLst>
          </p:cNvPr>
          <p:cNvSpPr>
            <a:spLocks noGrp="1"/>
          </p:cNvSpPr>
          <p:nvPr>
            <p:ph type="ctrTitle"/>
          </p:nvPr>
        </p:nvSpPr>
        <p:spPr>
          <a:xfrm>
            <a:off x="4541089" y="-94548"/>
            <a:ext cx="3109104" cy="1371427"/>
          </a:xfrm>
        </p:spPr>
        <p:txBody>
          <a:bodyPr/>
          <a:lstStyle/>
          <a:p>
            <a:r>
              <a:rPr lang="en-US" sz="3200" dirty="0">
                <a:solidFill>
                  <a:schemeClr val="bg1"/>
                </a:solidFill>
              </a:rPr>
              <a:t>BELLRINGER</a:t>
            </a:r>
            <a:br>
              <a:rPr lang="en-US" sz="3200" dirty="0">
                <a:solidFill>
                  <a:schemeClr val="bg1"/>
                </a:solidFill>
              </a:rPr>
            </a:br>
            <a:r>
              <a:rPr lang="en-US" sz="3200" dirty="0">
                <a:solidFill>
                  <a:schemeClr val="bg1"/>
                </a:solidFill>
              </a:rPr>
              <a:t>Nov. 15, 2019</a:t>
            </a:r>
          </a:p>
        </p:txBody>
      </p:sp>
      <p:sp>
        <p:nvSpPr>
          <p:cNvPr id="3" name="Subtitle 2">
            <a:extLst>
              <a:ext uri="{FF2B5EF4-FFF2-40B4-BE49-F238E27FC236}">
                <a16:creationId xmlns:a16="http://schemas.microsoft.com/office/drawing/2014/main" id="{51F1D1CB-FEB0-4661-9A9B-181ACB6FB741}"/>
              </a:ext>
            </a:extLst>
          </p:cNvPr>
          <p:cNvSpPr>
            <a:spLocks noGrp="1"/>
          </p:cNvSpPr>
          <p:nvPr>
            <p:ph type="subTitle" idx="1"/>
          </p:nvPr>
        </p:nvSpPr>
        <p:spPr>
          <a:xfrm>
            <a:off x="429163" y="2067634"/>
            <a:ext cx="11347330" cy="3428471"/>
          </a:xfrm>
        </p:spPr>
        <p:txBody>
          <a:bodyPr vert="horz" lIns="0" tIns="45720" rIns="0" bIns="45720" rtlCol="0" anchor="t">
            <a:noAutofit/>
          </a:bodyPr>
          <a:lstStyle/>
          <a:p>
            <a:r>
              <a:rPr lang="en-US" sz="2800" dirty="0">
                <a:solidFill>
                  <a:schemeClr val="tx2"/>
                </a:solidFill>
              </a:rPr>
              <a:t>The skin is the body's first line of defense against disease, the body's largest system and natural covering.</a:t>
            </a:r>
            <a:endParaRPr lang="en-US" sz="2800">
              <a:solidFill>
                <a:schemeClr val="tx2"/>
              </a:solidFill>
            </a:endParaRPr>
          </a:p>
          <a:p>
            <a:endParaRPr lang="en-US" sz="2800" dirty="0">
              <a:solidFill>
                <a:schemeClr val="tx2"/>
              </a:solidFill>
            </a:endParaRPr>
          </a:p>
          <a:p>
            <a:r>
              <a:rPr lang="en-US" sz="2800" dirty="0">
                <a:solidFill>
                  <a:schemeClr val="tx2"/>
                </a:solidFill>
              </a:rPr>
              <a:t>Write the following questions and answer. </a:t>
            </a:r>
            <a:endParaRPr lang="en-US" sz="2800">
              <a:solidFill>
                <a:schemeClr val="tx2"/>
              </a:solidFill>
            </a:endParaRPr>
          </a:p>
          <a:p>
            <a:endParaRPr lang="en-US" sz="2800" dirty="0">
              <a:solidFill>
                <a:schemeClr val="tx2"/>
              </a:solidFill>
            </a:endParaRPr>
          </a:p>
          <a:p>
            <a:r>
              <a:rPr lang="en-US" sz="2800" dirty="0">
                <a:solidFill>
                  <a:schemeClr val="tx2"/>
                </a:solidFill>
              </a:rPr>
              <a:t>1. What are the names of the two layers of the skin?</a:t>
            </a:r>
            <a:endParaRPr lang="en-US" sz="2800">
              <a:solidFill>
                <a:schemeClr val="tx2"/>
              </a:solidFill>
            </a:endParaRPr>
          </a:p>
          <a:p>
            <a:r>
              <a:rPr lang="en-US" sz="2800" dirty="0">
                <a:solidFill>
                  <a:schemeClr val="tx2"/>
                </a:solidFill>
              </a:rPr>
              <a:t>2. Which one has blood vessels?</a:t>
            </a:r>
            <a:endParaRPr lang="en-US" sz="2800">
              <a:solidFill>
                <a:schemeClr val="tx2"/>
              </a:solidFill>
            </a:endParaRPr>
          </a:p>
          <a:p>
            <a:r>
              <a:rPr lang="en-US" sz="2800" dirty="0">
                <a:solidFill>
                  <a:schemeClr val="tx2"/>
                </a:solidFill>
              </a:rPr>
              <a:t>3. What helps to regulate your body temperature?</a:t>
            </a:r>
            <a:endParaRPr lang="en-US" sz="2800">
              <a:solidFill>
                <a:schemeClr val="tx2"/>
              </a:solidFill>
            </a:endParaRPr>
          </a:p>
          <a:p>
            <a:r>
              <a:rPr lang="en-US" sz="2800" dirty="0">
                <a:solidFill>
                  <a:schemeClr val="tx2"/>
                </a:solidFill>
              </a:rPr>
              <a:t>4. List 7 functions of the skin.</a:t>
            </a:r>
          </a:p>
        </p:txBody>
      </p:sp>
    </p:spTree>
    <p:extLst>
      <p:ext uri="{BB962C8B-B14F-4D97-AF65-F5344CB8AC3E}">
        <p14:creationId xmlns:p14="http://schemas.microsoft.com/office/powerpoint/2010/main" val="192927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8457-687D-41CE-ADC3-FF6B50B50996}"/>
              </a:ext>
            </a:extLst>
          </p:cNvPr>
          <p:cNvSpPr>
            <a:spLocks noGrp="1"/>
          </p:cNvSpPr>
          <p:nvPr>
            <p:ph type="title"/>
          </p:nvPr>
        </p:nvSpPr>
        <p:spPr>
          <a:xfrm>
            <a:off x="1104900" y="234350"/>
            <a:ext cx="9980682" cy="795038"/>
          </a:xfrm>
        </p:spPr>
        <p:txBody>
          <a:bodyPr>
            <a:normAutofit/>
          </a:bodyPr>
          <a:lstStyle/>
          <a:p>
            <a:pPr algn="ctr"/>
            <a:r>
              <a:rPr lang="en-US" sz="3200" dirty="0">
                <a:solidFill>
                  <a:schemeClr val="tx2"/>
                </a:solidFill>
              </a:rPr>
              <a:t>Types of baths (continued)</a:t>
            </a:r>
          </a:p>
        </p:txBody>
      </p:sp>
      <p:sp>
        <p:nvSpPr>
          <p:cNvPr id="3" name="TextBox 2">
            <a:extLst>
              <a:ext uri="{FF2B5EF4-FFF2-40B4-BE49-F238E27FC236}">
                <a16:creationId xmlns:a16="http://schemas.microsoft.com/office/drawing/2014/main" id="{09A6901C-8F8A-4ADF-AD73-EAAF53BC5207}"/>
              </a:ext>
            </a:extLst>
          </p:cNvPr>
          <p:cNvSpPr txBox="1"/>
          <p:nvPr/>
        </p:nvSpPr>
        <p:spPr>
          <a:xfrm>
            <a:off x="971910" y="1460740"/>
            <a:ext cx="64669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tx2"/>
                </a:solidFill>
              </a:rPr>
              <a:t>Tub Bath</a:t>
            </a:r>
          </a:p>
        </p:txBody>
      </p:sp>
      <p:sp>
        <p:nvSpPr>
          <p:cNvPr id="4" name="TextBox 3">
            <a:extLst>
              <a:ext uri="{FF2B5EF4-FFF2-40B4-BE49-F238E27FC236}">
                <a16:creationId xmlns:a16="http://schemas.microsoft.com/office/drawing/2014/main" id="{74EFF5E6-89E0-48CB-9596-4D3298059D64}"/>
              </a:ext>
            </a:extLst>
          </p:cNvPr>
          <p:cNvSpPr txBox="1"/>
          <p:nvPr/>
        </p:nvSpPr>
        <p:spPr>
          <a:xfrm>
            <a:off x="1042898" y="2106822"/>
            <a:ext cx="771776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chemeClr val="tx2"/>
                </a:solidFill>
              </a:rPr>
              <a:t>Should last no longer than 20 minutes</a:t>
            </a:r>
            <a:endParaRPr lang="en-US"/>
          </a:p>
          <a:p>
            <a:pPr marL="342900" indent="-342900">
              <a:buFont typeface="Arial"/>
              <a:buChar char="•"/>
            </a:pPr>
            <a:r>
              <a:rPr lang="en-US" sz="2400" dirty="0">
                <a:solidFill>
                  <a:schemeClr val="tx2"/>
                </a:solidFill>
              </a:rPr>
              <a:t>Falls, burns, chilling from water are risks</a:t>
            </a:r>
          </a:p>
          <a:p>
            <a:pPr marL="342900" indent="-342900">
              <a:buFont typeface="Arial"/>
              <a:buChar char="•"/>
            </a:pPr>
            <a:r>
              <a:rPr lang="en-US" sz="2400" dirty="0">
                <a:solidFill>
                  <a:schemeClr val="tx2"/>
                </a:solidFill>
              </a:rPr>
              <a:t>Avoid bath oil. Makes surface slippery.</a:t>
            </a:r>
          </a:p>
          <a:p>
            <a:pPr marL="342900" indent="-342900">
              <a:buFont typeface="Arial"/>
              <a:buChar char="•"/>
            </a:pPr>
            <a:r>
              <a:rPr lang="en-US" sz="2400" dirty="0">
                <a:solidFill>
                  <a:schemeClr val="tx2"/>
                </a:solidFill>
              </a:rPr>
              <a:t>Clean and disinfect tub before and after use</a:t>
            </a:r>
          </a:p>
          <a:p>
            <a:endParaRPr lang="en-US" dirty="0"/>
          </a:p>
          <a:p>
            <a:endParaRPr lang="en-US" dirty="0"/>
          </a:p>
        </p:txBody>
      </p:sp>
      <p:sp>
        <p:nvSpPr>
          <p:cNvPr id="9" name="TextBox 8">
            <a:extLst>
              <a:ext uri="{FF2B5EF4-FFF2-40B4-BE49-F238E27FC236}">
                <a16:creationId xmlns:a16="http://schemas.microsoft.com/office/drawing/2014/main" id="{70A3B1FC-24A5-4D7A-9925-8084609EC9B0}"/>
              </a:ext>
            </a:extLst>
          </p:cNvPr>
          <p:cNvSpPr txBox="1"/>
          <p:nvPr/>
        </p:nvSpPr>
        <p:spPr>
          <a:xfrm>
            <a:off x="1043797" y="3962400"/>
            <a:ext cx="10535727"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To get in and out of a tub bath, the person may need:</a:t>
            </a:r>
          </a:p>
          <a:p>
            <a:pPr marL="342900" indent="-342900">
              <a:buFont typeface="Arial"/>
              <a:buChar char="•"/>
            </a:pPr>
            <a:r>
              <a:rPr lang="en-US" sz="2400" dirty="0">
                <a:solidFill>
                  <a:schemeClr val="tx2"/>
                </a:solidFill>
              </a:rPr>
              <a:t>A tub with a side entry door</a:t>
            </a:r>
          </a:p>
          <a:p>
            <a:pPr marL="342900" indent="-342900">
              <a:buFont typeface="Arial"/>
              <a:buChar char="•"/>
            </a:pPr>
            <a:r>
              <a:rPr lang="en-US" sz="2400" dirty="0">
                <a:solidFill>
                  <a:schemeClr val="tx2"/>
                </a:solidFill>
              </a:rPr>
              <a:t>Wheelchair (used to transfer to the tub room)</a:t>
            </a:r>
          </a:p>
          <a:p>
            <a:pPr marL="342900" indent="-342900">
              <a:buFont typeface="Arial"/>
              <a:buChar char="•"/>
            </a:pPr>
            <a:r>
              <a:rPr lang="en-US" sz="2400" dirty="0">
                <a:solidFill>
                  <a:schemeClr val="tx2"/>
                </a:solidFill>
              </a:rPr>
              <a:t>Mechanical lift</a:t>
            </a:r>
          </a:p>
          <a:p>
            <a:endParaRPr lang="en-US" dirty="0"/>
          </a:p>
        </p:txBody>
      </p:sp>
    </p:spTree>
    <p:extLst>
      <p:ext uri="{BB962C8B-B14F-4D97-AF65-F5344CB8AC3E}">
        <p14:creationId xmlns:p14="http://schemas.microsoft.com/office/powerpoint/2010/main" val="15867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8798-4D5B-494F-BEF9-32DCA688C51A}"/>
              </a:ext>
            </a:extLst>
          </p:cNvPr>
          <p:cNvSpPr>
            <a:spLocks noGrp="1"/>
          </p:cNvSpPr>
          <p:nvPr>
            <p:ph type="title"/>
          </p:nvPr>
        </p:nvSpPr>
        <p:spPr/>
        <p:txBody>
          <a:bodyPr>
            <a:normAutofit/>
          </a:bodyPr>
          <a:lstStyle/>
          <a:p>
            <a:pPr algn="ctr"/>
            <a:r>
              <a:rPr lang="en-US" sz="3200" dirty="0">
                <a:solidFill>
                  <a:schemeClr val="tx2"/>
                </a:solidFill>
              </a:rPr>
              <a:t>Types of baths</a:t>
            </a:r>
            <a:endParaRPr lang="en-US"/>
          </a:p>
        </p:txBody>
      </p:sp>
      <p:pic>
        <p:nvPicPr>
          <p:cNvPr id="4" name="Picture 5" descr="A white tub sitting next to a sink&#10;&#10;Description generated with high confidence">
            <a:extLst>
              <a:ext uri="{FF2B5EF4-FFF2-40B4-BE49-F238E27FC236}">
                <a16:creationId xmlns:a16="http://schemas.microsoft.com/office/drawing/2014/main" id="{591DF767-6970-4013-BEDF-D48FCC2D171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51343" y="1513936"/>
            <a:ext cx="2743200" cy="3657600"/>
          </a:xfrm>
          <a:prstGeom prst="rect">
            <a:avLst/>
          </a:prstGeom>
        </p:spPr>
      </p:pic>
      <p:sp>
        <p:nvSpPr>
          <p:cNvPr id="5" name="TextBox 4">
            <a:extLst>
              <a:ext uri="{FF2B5EF4-FFF2-40B4-BE49-F238E27FC236}">
                <a16:creationId xmlns:a16="http://schemas.microsoft.com/office/drawing/2014/main" id="{F78886C0-4447-4EA8-A6A7-A00AEB811B5F}"/>
              </a:ext>
            </a:extLst>
          </p:cNvPr>
          <p:cNvSpPr txBox="1"/>
          <p:nvPr/>
        </p:nvSpPr>
        <p:spPr>
          <a:xfrm>
            <a:off x="1000665" y="1331343"/>
            <a:ext cx="51010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solidFill>
                  <a:schemeClr val="tx2"/>
                </a:solidFill>
              </a:rPr>
              <a:t>Showers</a:t>
            </a:r>
          </a:p>
        </p:txBody>
      </p:sp>
      <p:sp>
        <p:nvSpPr>
          <p:cNvPr id="6" name="TextBox 5">
            <a:extLst>
              <a:ext uri="{FF2B5EF4-FFF2-40B4-BE49-F238E27FC236}">
                <a16:creationId xmlns:a16="http://schemas.microsoft.com/office/drawing/2014/main" id="{BB3991F5-3E0F-4B56-9D2A-21F3BFCF1BF8}"/>
              </a:ext>
            </a:extLst>
          </p:cNvPr>
          <p:cNvSpPr txBox="1"/>
          <p:nvPr/>
        </p:nvSpPr>
        <p:spPr>
          <a:xfrm>
            <a:off x="999767" y="1905539"/>
            <a:ext cx="668259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chemeClr val="tx2"/>
                </a:solidFill>
              </a:rPr>
              <a:t>Never let weak or unsteady stand in shower</a:t>
            </a:r>
            <a:endParaRPr lang="en-US">
              <a:solidFill>
                <a:schemeClr val="tx2"/>
              </a:solidFill>
            </a:endParaRPr>
          </a:p>
          <a:p>
            <a:pPr marL="342900" indent="-342900">
              <a:buFont typeface="Arial"/>
              <a:buChar char="•"/>
            </a:pPr>
            <a:r>
              <a:rPr lang="en-US" sz="2400" dirty="0">
                <a:solidFill>
                  <a:schemeClr val="tx2"/>
                </a:solidFill>
              </a:rPr>
              <a:t>Use a shower chair</a:t>
            </a:r>
          </a:p>
          <a:p>
            <a:pPr marL="342900" indent="-342900">
              <a:buFont typeface="Arial"/>
              <a:buChar char="•"/>
            </a:pPr>
            <a:r>
              <a:rPr lang="en-US" sz="2400" dirty="0">
                <a:solidFill>
                  <a:schemeClr val="tx2"/>
                </a:solidFill>
              </a:rPr>
              <a:t>Shower stalls – person walks in or is wheeled in</a:t>
            </a:r>
          </a:p>
          <a:p>
            <a:pPr marL="342900" indent="-342900">
              <a:buFont typeface="Arial"/>
              <a:buChar char="•"/>
            </a:pPr>
            <a:r>
              <a:rPr lang="en-US" sz="2400" dirty="0">
                <a:solidFill>
                  <a:schemeClr val="tx2"/>
                </a:solidFill>
              </a:rPr>
              <a:t>Never direct water spray towards </a:t>
            </a:r>
          </a:p>
          <a:p>
            <a:pPr marL="342900" indent="-342900">
              <a:buFont typeface="Arial"/>
              <a:buChar char="•"/>
            </a:pPr>
            <a:r>
              <a:rPr lang="en-US" sz="2400" dirty="0">
                <a:solidFill>
                  <a:schemeClr val="tx2"/>
                </a:solidFill>
              </a:rPr>
              <a:t>Persons face. This can frighten.</a:t>
            </a:r>
          </a:p>
        </p:txBody>
      </p:sp>
      <p:pic>
        <p:nvPicPr>
          <p:cNvPr id="7" name="Picture 7" descr="A chair in a room&#10;&#10;Description generated with very high confidence">
            <a:extLst>
              <a:ext uri="{FF2B5EF4-FFF2-40B4-BE49-F238E27FC236}">
                <a16:creationId xmlns:a16="http://schemas.microsoft.com/office/drawing/2014/main" id="{09092C08-5C9F-4A8E-8C75-F2FA1C547A2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54313" y="3197477"/>
            <a:ext cx="2459486" cy="3324141"/>
          </a:xfrm>
          <a:prstGeom prst="rect">
            <a:avLst/>
          </a:prstGeom>
        </p:spPr>
      </p:pic>
      <p:sp>
        <p:nvSpPr>
          <p:cNvPr id="11" name="TextBox 10">
            <a:extLst>
              <a:ext uri="{FF2B5EF4-FFF2-40B4-BE49-F238E27FC236}">
                <a16:creationId xmlns:a16="http://schemas.microsoft.com/office/drawing/2014/main" id="{4666B0BE-BC92-4EFF-B519-0577F190ED8A}"/>
              </a:ext>
            </a:extLst>
          </p:cNvPr>
          <p:cNvSpPr txBox="1"/>
          <p:nvPr/>
        </p:nvSpPr>
        <p:spPr>
          <a:xfrm>
            <a:off x="136226" y="5268942"/>
            <a:ext cx="596372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For tub bath or shower, first make sure there is a rubber bath mat in place</a:t>
            </a:r>
          </a:p>
        </p:txBody>
      </p:sp>
    </p:spTree>
    <p:extLst>
      <p:ext uri="{BB962C8B-B14F-4D97-AF65-F5344CB8AC3E}">
        <p14:creationId xmlns:p14="http://schemas.microsoft.com/office/powerpoint/2010/main" val="99364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542A-B92E-49AE-BB1B-1CEB91E96ED3}"/>
              </a:ext>
            </a:extLst>
          </p:cNvPr>
          <p:cNvSpPr>
            <a:spLocks noGrp="1"/>
          </p:cNvSpPr>
          <p:nvPr>
            <p:ph type="title"/>
          </p:nvPr>
        </p:nvSpPr>
        <p:spPr>
          <a:xfrm>
            <a:off x="1033013" y="47445"/>
            <a:ext cx="9980682" cy="866925"/>
          </a:xfrm>
        </p:spPr>
        <p:txBody>
          <a:bodyPr>
            <a:normAutofit/>
          </a:bodyPr>
          <a:lstStyle/>
          <a:p>
            <a:pPr algn="ctr"/>
            <a:r>
              <a:rPr lang="en-US" sz="3600" dirty="0">
                <a:solidFill>
                  <a:schemeClr val="tx2"/>
                </a:solidFill>
              </a:rPr>
              <a:t>Back Massage</a:t>
            </a:r>
          </a:p>
        </p:txBody>
      </p:sp>
      <p:sp>
        <p:nvSpPr>
          <p:cNvPr id="3" name="Content Placeholder 2">
            <a:extLst>
              <a:ext uri="{FF2B5EF4-FFF2-40B4-BE49-F238E27FC236}">
                <a16:creationId xmlns:a16="http://schemas.microsoft.com/office/drawing/2014/main" id="{E755CF4B-5050-4CDE-A899-59AD6BCEC78D}"/>
              </a:ext>
            </a:extLst>
          </p:cNvPr>
          <p:cNvSpPr>
            <a:spLocks noGrp="1"/>
          </p:cNvSpPr>
          <p:nvPr>
            <p:ph idx="1"/>
          </p:nvPr>
        </p:nvSpPr>
        <p:spPr>
          <a:xfrm>
            <a:off x="961127" y="1298275"/>
            <a:ext cx="10614803" cy="2415397"/>
          </a:xfrm>
        </p:spPr>
        <p:txBody>
          <a:bodyPr vert="horz" lIns="0" tIns="45720" rIns="0" bIns="45720" rtlCol="0" anchor="t">
            <a:noAutofit/>
          </a:bodyPr>
          <a:lstStyle/>
          <a:p>
            <a:pPr marL="0" indent="0">
              <a:lnSpc>
                <a:spcPct val="100000"/>
              </a:lnSpc>
              <a:buNone/>
            </a:pPr>
            <a:r>
              <a:rPr lang="en-US" sz="2400" dirty="0">
                <a:solidFill>
                  <a:schemeClr val="tx2"/>
                </a:solidFill>
              </a:rPr>
              <a:t>What do you need from nurse and care plan before giving a back massage?</a:t>
            </a:r>
            <a:endParaRPr lang="en-US" sz="2400">
              <a:solidFill>
                <a:schemeClr val="tx2"/>
              </a:solidFill>
            </a:endParaRPr>
          </a:p>
          <a:p>
            <a:pPr>
              <a:lnSpc>
                <a:spcPct val="100000"/>
              </a:lnSpc>
              <a:buFont typeface="Arial" panose="05000000000000000000" pitchFamily="2" charset="2"/>
              <a:buChar char="•"/>
            </a:pPr>
            <a:r>
              <a:rPr lang="en-US" sz="2400" dirty="0">
                <a:solidFill>
                  <a:schemeClr val="tx2"/>
                </a:solidFill>
              </a:rPr>
              <a:t>Can person have massage? When do they get massage?</a:t>
            </a:r>
          </a:p>
          <a:p>
            <a:pPr>
              <a:lnSpc>
                <a:spcPct val="100000"/>
              </a:lnSpc>
              <a:buFont typeface="Arial" panose="05000000000000000000" pitchFamily="2" charset="2"/>
              <a:buChar char="•"/>
            </a:pPr>
            <a:r>
              <a:rPr lang="en-US" sz="2400" dirty="0">
                <a:solidFill>
                  <a:schemeClr val="tx2"/>
                </a:solidFill>
              </a:rPr>
              <a:t>How to position person. Do they have position limits?</a:t>
            </a:r>
          </a:p>
          <a:p>
            <a:pPr>
              <a:lnSpc>
                <a:spcPct val="100000"/>
              </a:lnSpc>
              <a:buFont typeface="Arial" panose="05000000000000000000" pitchFamily="2" charset="2"/>
              <a:buChar char="•"/>
            </a:pPr>
            <a:r>
              <a:rPr lang="en-US" sz="2400" dirty="0">
                <a:solidFill>
                  <a:schemeClr val="tx2"/>
                </a:solidFill>
              </a:rPr>
              <a:t>Does person need frequently for comfort and to relax?</a:t>
            </a:r>
          </a:p>
          <a:p>
            <a:pPr>
              <a:lnSpc>
                <a:spcPct val="100000"/>
              </a:lnSpc>
              <a:buFont typeface="Arial" panose="05000000000000000000" pitchFamily="2" charset="2"/>
              <a:buChar char="•"/>
            </a:pPr>
            <a:endParaRPr lang="en-US" dirty="0"/>
          </a:p>
          <a:p>
            <a:pPr marL="0" indent="0">
              <a:buNone/>
            </a:pPr>
            <a:endParaRPr lang="en-US" dirty="0"/>
          </a:p>
          <a:p>
            <a:pPr marL="0" indent="0">
              <a:buNone/>
            </a:pPr>
            <a:endParaRPr lang="en-US" dirty="0"/>
          </a:p>
          <a:p>
            <a:endParaRPr lang="en-US" dirty="0"/>
          </a:p>
        </p:txBody>
      </p:sp>
      <p:sp>
        <p:nvSpPr>
          <p:cNvPr id="4" name="TextBox 3">
            <a:extLst>
              <a:ext uri="{FF2B5EF4-FFF2-40B4-BE49-F238E27FC236}">
                <a16:creationId xmlns:a16="http://schemas.microsoft.com/office/drawing/2014/main" id="{30E08F8F-03DE-45A3-99A3-C1A2DB6398B5}"/>
              </a:ext>
            </a:extLst>
          </p:cNvPr>
          <p:cNvSpPr txBox="1"/>
          <p:nvPr/>
        </p:nvSpPr>
        <p:spPr>
          <a:xfrm>
            <a:off x="957533" y="3919267"/>
            <a:ext cx="671135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Observations to report and record:</a:t>
            </a:r>
          </a:p>
          <a:p>
            <a:pPr marL="342900" indent="-342900">
              <a:buFont typeface="Arial"/>
              <a:buChar char="•"/>
            </a:pPr>
            <a:r>
              <a:rPr lang="en-US" sz="2400" dirty="0">
                <a:solidFill>
                  <a:schemeClr val="tx2"/>
                </a:solidFill>
              </a:rPr>
              <a:t>Observe skin before massage</a:t>
            </a:r>
          </a:p>
          <a:p>
            <a:pPr marL="285750" indent="-285750">
              <a:buFont typeface="Arial"/>
              <a:buChar char="•"/>
            </a:pPr>
            <a:r>
              <a:rPr lang="en-US" sz="2400" dirty="0">
                <a:solidFill>
                  <a:schemeClr val="tx2"/>
                </a:solidFill>
              </a:rPr>
              <a:t>Breaks in skin</a:t>
            </a:r>
          </a:p>
          <a:p>
            <a:pPr marL="285750" indent="-285750">
              <a:buFont typeface="Arial"/>
              <a:buChar char="•"/>
            </a:pPr>
            <a:r>
              <a:rPr lang="en-US" sz="2400" dirty="0">
                <a:solidFill>
                  <a:schemeClr val="tx2"/>
                </a:solidFill>
              </a:rPr>
              <a:t>Bruising</a:t>
            </a:r>
          </a:p>
          <a:p>
            <a:pPr marL="285750" indent="-285750">
              <a:buFont typeface="Arial"/>
              <a:buChar char="•"/>
            </a:pPr>
            <a:r>
              <a:rPr lang="en-US" sz="2400" dirty="0">
                <a:solidFill>
                  <a:schemeClr val="tx2"/>
                </a:solidFill>
              </a:rPr>
              <a:t>Reddened areas</a:t>
            </a:r>
          </a:p>
          <a:p>
            <a:pPr marL="285750" indent="-285750">
              <a:buFont typeface="Arial"/>
              <a:buChar char="•"/>
            </a:pPr>
            <a:r>
              <a:rPr lang="en-US" sz="2400" dirty="0">
                <a:solidFill>
                  <a:schemeClr val="tx2"/>
                </a:solidFill>
              </a:rPr>
              <a:t>Signs of skin breakdown</a:t>
            </a:r>
          </a:p>
        </p:txBody>
      </p:sp>
    </p:spTree>
    <p:extLst>
      <p:ext uri="{BB962C8B-B14F-4D97-AF65-F5344CB8AC3E}">
        <p14:creationId xmlns:p14="http://schemas.microsoft.com/office/powerpoint/2010/main" val="88539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5AF5-CA21-43AD-A1DE-43E9F012351C}"/>
              </a:ext>
            </a:extLst>
          </p:cNvPr>
          <p:cNvSpPr>
            <a:spLocks noGrp="1"/>
          </p:cNvSpPr>
          <p:nvPr>
            <p:ph type="title"/>
          </p:nvPr>
        </p:nvSpPr>
        <p:spPr>
          <a:xfrm>
            <a:off x="1104900" y="191218"/>
            <a:ext cx="9980682" cy="636887"/>
          </a:xfrm>
        </p:spPr>
        <p:txBody>
          <a:bodyPr/>
          <a:lstStyle/>
          <a:p>
            <a:pPr algn="ctr"/>
            <a:r>
              <a:rPr lang="en-US" dirty="0">
                <a:solidFill>
                  <a:schemeClr val="tx2"/>
                </a:solidFill>
              </a:rPr>
              <a:t>Back Massage</a:t>
            </a:r>
          </a:p>
        </p:txBody>
      </p:sp>
      <p:sp>
        <p:nvSpPr>
          <p:cNvPr id="3" name="Content Placeholder 2">
            <a:extLst>
              <a:ext uri="{FF2B5EF4-FFF2-40B4-BE49-F238E27FC236}">
                <a16:creationId xmlns:a16="http://schemas.microsoft.com/office/drawing/2014/main" id="{8D59C8B5-0BC8-4CB6-A0A8-885F27497F5A}"/>
              </a:ext>
            </a:extLst>
          </p:cNvPr>
          <p:cNvSpPr>
            <a:spLocks noGrp="1"/>
          </p:cNvSpPr>
          <p:nvPr>
            <p:ph idx="1"/>
          </p:nvPr>
        </p:nvSpPr>
        <p:spPr>
          <a:xfrm>
            <a:off x="1104900" y="1628954"/>
            <a:ext cx="9982200" cy="4169434"/>
          </a:xfrm>
        </p:spPr>
        <p:txBody>
          <a:bodyPr vert="horz" lIns="0" tIns="45720" rIns="0" bIns="45720" rtlCol="0" anchor="t">
            <a:normAutofit/>
          </a:bodyPr>
          <a:lstStyle/>
          <a:p>
            <a:pPr>
              <a:lnSpc>
                <a:spcPct val="100000"/>
              </a:lnSpc>
              <a:spcBef>
                <a:spcPts val="1000"/>
              </a:spcBef>
            </a:pPr>
            <a:r>
              <a:rPr lang="en-US" sz="2800" dirty="0">
                <a:solidFill>
                  <a:schemeClr val="tx2"/>
                </a:solidFill>
              </a:rPr>
              <a:t>Relaxes the person</a:t>
            </a:r>
          </a:p>
          <a:p>
            <a:pPr>
              <a:lnSpc>
                <a:spcPct val="100000"/>
              </a:lnSpc>
              <a:spcBef>
                <a:spcPts val="1000"/>
              </a:spcBef>
            </a:pPr>
            <a:r>
              <a:rPr lang="en-US" sz="2800" dirty="0">
                <a:solidFill>
                  <a:schemeClr val="tx2"/>
                </a:solidFill>
              </a:rPr>
              <a:t>Stimulates circulation</a:t>
            </a:r>
          </a:p>
          <a:p>
            <a:pPr>
              <a:lnSpc>
                <a:spcPct val="100000"/>
              </a:lnSpc>
              <a:spcBef>
                <a:spcPts val="1000"/>
              </a:spcBef>
            </a:pPr>
            <a:r>
              <a:rPr lang="en-US" sz="2800" dirty="0">
                <a:solidFill>
                  <a:schemeClr val="tx2"/>
                </a:solidFill>
              </a:rPr>
              <a:t>Give after baths, showers, after re-positioning, evening care or anytime the person need to relax</a:t>
            </a:r>
          </a:p>
          <a:p>
            <a:pPr>
              <a:lnSpc>
                <a:spcPct val="100000"/>
              </a:lnSpc>
              <a:spcBef>
                <a:spcPts val="1000"/>
              </a:spcBef>
            </a:pPr>
            <a:r>
              <a:rPr lang="en-US" sz="2800" dirty="0">
                <a:solidFill>
                  <a:schemeClr val="tx2"/>
                </a:solidFill>
              </a:rPr>
              <a:t>Last 3 to 5 minutes</a:t>
            </a:r>
          </a:p>
          <a:p>
            <a:pPr>
              <a:lnSpc>
                <a:spcPct val="100000"/>
              </a:lnSpc>
              <a:spcBef>
                <a:spcPts val="1000"/>
              </a:spcBef>
            </a:pPr>
            <a:r>
              <a:rPr lang="en-US" sz="2800" dirty="0">
                <a:solidFill>
                  <a:schemeClr val="tx2"/>
                </a:solidFill>
              </a:rPr>
              <a:t>Warm lotion in your hands before applying</a:t>
            </a:r>
          </a:p>
          <a:p>
            <a:pPr>
              <a:lnSpc>
                <a:spcPct val="100000"/>
              </a:lnSpc>
              <a:spcBef>
                <a:spcPts val="1000"/>
              </a:spcBef>
            </a:pPr>
            <a:r>
              <a:rPr lang="en-US" sz="2800" dirty="0">
                <a:solidFill>
                  <a:schemeClr val="tx2"/>
                </a:solidFill>
              </a:rPr>
              <a:t>Keep hands in contact with person's skin</a:t>
            </a:r>
          </a:p>
          <a:p>
            <a:pPr>
              <a:lnSpc>
                <a:spcPct val="100000"/>
              </a:lnSpc>
              <a:spcBef>
                <a:spcPts val="1000"/>
              </a:spcBef>
            </a:pPr>
            <a:endParaRPr lang="en-US" dirty="0"/>
          </a:p>
        </p:txBody>
      </p:sp>
    </p:spTree>
    <p:extLst>
      <p:ext uri="{BB962C8B-B14F-4D97-AF65-F5344CB8AC3E}">
        <p14:creationId xmlns:p14="http://schemas.microsoft.com/office/powerpoint/2010/main" val="380634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4F25-7252-44B1-910E-91107B83F82E}"/>
              </a:ext>
            </a:extLst>
          </p:cNvPr>
          <p:cNvSpPr>
            <a:spLocks noGrp="1"/>
          </p:cNvSpPr>
          <p:nvPr>
            <p:ph type="title"/>
          </p:nvPr>
        </p:nvSpPr>
        <p:spPr>
          <a:xfrm>
            <a:off x="1104900" y="219974"/>
            <a:ext cx="9980682" cy="694396"/>
          </a:xfrm>
        </p:spPr>
        <p:txBody>
          <a:bodyPr>
            <a:normAutofit/>
          </a:bodyPr>
          <a:lstStyle/>
          <a:p>
            <a:pPr algn="ctr"/>
            <a:r>
              <a:rPr lang="en-US" sz="3600" dirty="0">
                <a:solidFill>
                  <a:schemeClr val="tx2"/>
                </a:solidFill>
              </a:rPr>
              <a:t>Back Massage</a:t>
            </a:r>
          </a:p>
        </p:txBody>
      </p:sp>
      <p:sp>
        <p:nvSpPr>
          <p:cNvPr id="3" name="Content Placeholder 2">
            <a:extLst>
              <a:ext uri="{FF2B5EF4-FFF2-40B4-BE49-F238E27FC236}">
                <a16:creationId xmlns:a16="http://schemas.microsoft.com/office/drawing/2014/main" id="{B09DCDE8-B039-40C8-B692-0164C0F81D9F}"/>
              </a:ext>
            </a:extLst>
          </p:cNvPr>
          <p:cNvSpPr>
            <a:spLocks noGrp="1"/>
          </p:cNvSpPr>
          <p:nvPr>
            <p:ph idx="1"/>
          </p:nvPr>
        </p:nvSpPr>
        <p:spPr>
          <a:xfrm>
            <a:off x="1104900" y="1398917"/>
            <a:ext cx="1700842" cy="877020"/>
          </a:xfrm>
        </p:spPr>
        <p:txBody>
          <a:bodyPr vert="horz" lIns="0" tIns="45720" rIns="0" bIns="45720" rtlCol="0" anchor="t">
            <a:normAutofit/>
          </a:bodyPr>
          <a:lstStyle/>
          <a:p>
            <a:pPr marL="0" indent="0">
              <a:buNone/>
            </a:pPr>
            <a:r>
              <a:rPr lang="en-US" sz="2800" b="1" u="sng" dirty="0">
                <a:solidFill>
                  <a:schemeClr val="tx2"/>
                </a:solidFill>
              </a:rPr>
              <a:t>Safety</a:t>
            </a:r>
          </a:p>
        </p:txBody>
      </p:sp>
      <p:sp>
        <p:nvSpPr>
          <p:cNvPr id="4" name="TextBox 3">
            <a:extLst>
              <a:ext uri="{FF2B5EF4-FFF2-40B4-BE49-F238E27FC236}">
                <a16:creationId xmlns:a16="http://schemas.microsoft.com/office/drawing/2014/main" id="{D26BC7BC-639D-4AAC-B325-014A73C99C8F}"/>
              </a:ext>
            </a:extLst>
          </p:cNvPr>
          <p:cNvSpPr txBox="1"/>
          <p:nvPr/>
        </p:nvSpPr>
        <p:spPr>
          <a:xfrm>
            <a:off x="971911" y="1834551"/>
            <a:ext cx="1080889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chemeClr val="tx2"/>
                </a:solidFill>
              </a:rPr>
              <a:t>Can be dangerous for persons with certain heart diseases, back injuries, certain surgeries skin diseases, lung disorders.</a:t>
            </a:r>
            <a:endParaRPr lang="en-US">
              <a:solidFill>
                <a:schemeClr val="tx2"/>
              </a:solidFill>
            </a:endParaRPr>
          </a:p>
          <a:p>
            <a:pPr marL="342900" indent="-342900">
              <a:buFont typeface="Arial"/>
              <a:buChar char="•"/>
            </a:pPr>
            <a:r>
              <a:rPr lang="en-US" sz="2400" dirty="0">
                <a:solidFill>
                  <a:schemeClr val="tx2"/>
                </a:solidFill>
              </a:rPr>
              <a:t>DO NOT massage bony red area. Could lead to more tissue damage. </a:t>
            </a:r>
          </a:p>
          <a:p>
            <a:pPr marL="342900" indent="-342900">
              <a:buFont typeface="Arial"/>
              <a:buChar char="•"/>
            </a:pPr>
            <a:r>
              <a:rPr lang="en-US" sz="2400" dirty="0">
                <a:solidFill>
                  <a:schemeClr val="tx2"/>
                </a:solidFill>
              </a:rPr>
              <a:t>If person's skin not intact, wear gloves</a:t>
            </a:r>
          </a:p>
        </p:txBody>
      </p:sp>
      <p:sp>
        <p:nvSpPr>
          <p:cNvPr id="5" name="TextBox 4">
            <a:extLst>
              <a:ext uri="{FF2B5EF4-FFF2-40B4-BE49-F238E27FC236}">
                <a16:creationId xmlns:a16="http://schemas.microsoft.com/office/drawing/2014/main" id="{A419E7B5-498E-44CE-8F21-501D38C22B17}"/>
              </a:ext>
            </a:extLst>
          </p:cNvPr>
          <p:cNvSpPr txBox="1"/>
          <p:nvPr/>
        </p:nvSpPr>
        <p:spPr>
          <a:xfrm>
            <a:off x="1057275" y="3846482"/>
            <a:ext cx="50435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u="sng" dirty="0">
                <a:solidFill>
                  <a:schemeClr val="tx2"/>
                </a:solidFill>
              </a:rPr>
              <a:t>Comfort</a:t>
            </a:r>
          </a:p>
        </p:txBody>
      </p:sp>
      <p:sp>
        <p:nvSpPr>
          <p:cNvPr id="6" name="TextBox 5">
            <a:extLst>
              <a:ext uri="{FF2B5EF4-FFF2-40B4-BE49-F238E27FC236}">
                <a16:creationId xmlns:a16="http://schemas.microsoft.com/office/drawing/2014/main" id="{4C042CDA-FCEA-4377-A32F-6A35B43370AD}"/>
              </a:ext>
            </a:extLst>
          </p:cNvPr>
          <p:cNvSpPr txBox="1"/>
          <p:nvPr/>
        </p:nvSpPr>
        <p:spPr>
          <a:xfrm>
            <a:off x="955736" y="4363169"/>
            <a:ext cx="1011878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solidFill>
                  <a:schemeClr val="tx2"/>
                </a:solidFill>
              </a:rPr>
              <a:t>Prone position is best, side-lying can be used (more comfortable for older and disabled)</a:t>
            </a:r>
          </a:p>
          <a:p>
            <a:pPr marL="342900" indent="-342900">
              <a:buFont typeface="Arial"/>
              <a:buChar char="•"/>
            </a:pPr>
            <a:r>
              <a:rPr lang="en-US" sz="2400" dirty="0">
                <a:solidFill>
                  <a:schemeClr val="tx2"/>
                </a:solidFill>
              </a:rPr>
              <a:t>Explain procedure to person, if they do not want buttocks exposed and touched then stroke down to the waist</a:t>
            </a:r>
          </a:p>
        </p:txBody>
      </p:sp>
    </p:spTree>
    <p:extLst>
      <p:ext uri="{BB962C8B-B14F-4D97-AF65-F5344CB8AC3E}">
        <p14:creationId xmlns:p14="http://schemas.microsoft.com/office/powerpoint/2010/main" val="29859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2932-4096-42EE-8494-CB969251BDC2}"/>
              </a:ext>
            </a:extLst>
          </p:cNvPr>
          <p:cNvSpPr>
            <a:spLocks noGrp="1"/>
          </p:cNvSpPr>
          <p:nvPr>
            <p:ph type="title"/>
          </p:nvPr>
        </p:nvSpPr>
        <p:spPr>
          <a:xfrm>
            <a:off x="1033013" y="133709"/>
            <a:ext cx="9980682" cy="809415"/>
          </a:xfrm>
        </p:spPr>
        <p:txBody>
          <a:bodyPr/>
          <a:lstStyle/>
          <a:p>
            <a:pPr algn="ctr"/>
            <a:r>
              <a:rPr lang="en-US" b="1" dirty="0">
                <a:solidFill>
                  <a:schemeClr val="tx2"/>
                </a:solidFill>
              </a:rPr>
              <a:t>Perineal Care</a:t>
            </a:r>
          </a:p>
        </p:txBody>
      </p:sp>
      <p:sp>
        <p:nvSpPr>
          <p:cNvPr id="3" name="Content Placeholder 2">
            <a:extLst>
              <a:ext uri="{FF2B5EF4-FFF2-40B4-BE49-F238E27FC236}">
                <a16:creationId xmlns:a16="http://schemas.microsoft.com/office/drawing/2014/main" id="{66C1CD74-8FC9-4DC7-A3E4-94D661E70D83}"/>
              </a:ext>
            </a:extLst>
          </p:cNvPr>
          <p:cNvSpPr>
            <a:spLocks noGrp="1"/>
          </p:cNvSpPr>
          <p:nvPr>
            <p:ph idx="1"/>
          </p:nvPr>
        </p:nvSpPr>
        <p:spPr/>
        <p:txBody>
          <a:bodyPr vert="horz" lIns="0" tIns="45720" rIns="0" bIns="45720" rtlCol="0" anchor="t">
            <a:normAutofit/>
          </a:bodyPr>
          <a:lstStyle/>
          <a:p>
            <a:pPr>
              <a:lnSpc>
                <a:spcPct val="100000"/>
              </a:lnSpc>
              <a:spcBef>
                <a:spcPts val="800"/>
              </a:spcBef>
            </a:pPr>
            <a:r>
              <a:rPr lang="en-US" sz="2800" dirty="0">
                <a:solidFill>
                  <a:schemeClr val="tx2"/>
                </a:solidFill>
              </a:rPr>
              <a:t>Cleaning the genital and anal areas</a:t>
            </a:r>
          </a:p>
          <a:p>
            <a:pPr>
              <a:lnSpc>
                <a:spcPct val="100000"/>
              </a:lnSpc>
              <a:spcBef>
                <a:spcPts val="800"/>
              </a:spcBef>
            </a:pPr>
            <a:r>
              <a:rPr lang="en-US" sz="2800" dirty="0">
                <a:solidFill>
                  <a:schemeClr val="tx2"/>
                </a:solidFill>
              </a:rPr>
              <a:t>Cleaning prevents infection, odors, and promotes comfort. These areas are a warm, moist place for microbes to grow.</a:t>
            </a:r>
          </a:p>
          <a:p>
            <a:pPr>
              <a:lnSpc>
                <a:spcPct val="100000"/>
              </a:lnSpc>
              <a:spcBef>
                <a:spcPts val="800"/>
              </a:spcBef>
            </a:pPr>
            <a:r>
              <a:rPr lang="en-US" sz="2800" dirty="0">
                <a:solidFill>
                  <a:schemeClr val="tx2"/>
                </a:solidFill>
              </a:rPr>
              <a:t>Done during bath or area is soiled with urine/feces</a:t>
            </a:r>
          </a:p>
          <a:p>
            <a:pPr>
              <a:lnSpc>
                <a:spcPct val="100000"/>
              </a:lnSpc>
              <a:spcBef>
                <a:spcPts val="800"/>
              </a:spcBef>
            </a:pPr>
            <a:r>
              <a:rPr lang="en-US" sz="2800" dirty="0">
                <a:solidFill>
                  <a:schemeClr val="tx2"/>
                </a:solidFill>
              </a:rPr>
              <a:t>Let person do care if able</a:t>
            </a:r>
          </a:p>
          <a:p>
            <a:pPr>
              <a:lnSpc>
                <a:spcPct val="100000"/>
              </a:lnSpc>
              <a:spcBef>
                <a:spcPts val="800"/>
              </a:spcBef>
            </a:pPr>
            <a:r>
              <a:rPr lang="en-US" sz="2800" dirty="0">
                <a:solidFill>
                  <a:schemeClr val="tx2"/>
                </a:solidFill>
              </a:rPr>
              <a:t>Use terms person will understand</a:t>
            </a:r>
          </a:p>
          <a:p>
            <a:pPr>
              <a:lnSpc>
                <a:spcPct val="100000"/>
              </a:lnSpc>
              <a:spcBef>
                <a:spcPts val="800"/>
              </a:spcBef>
            </a:pPr>
            <a:r>
              <a:rPr lang="en-US" sz="2800" dirty="0">
                <a:solidFill>
                  <a:schemeClr val="tx2"/>
                </a:solidFill>
              </a:rPr>
              <a:t>Work from cleanest area to dirtiest, "front to back"</a:t>
            </a:r>
          </a:p>
          <a:p>
            <a:pPr marL="0" indent="0">
              <a:buNone/>
            </a:pPr>
            <a:endParaRPr lang="en-US" dirty="0"/>
          </a:p>
        </p:txBody>
      </p:sp>
    </p:spTree>
    <p:extLst>
      <p:ext uri="{BB962C8B-B14F-4D97-AF65-F5344CB8AC3E}">
        <p14:creationId xmlns:p14="http://schemas.microsoft.com/office/powerpoint/2010/main" val="289179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FF8D-8122-45C7-8150-5BEE932F7B18}"/>
              </a:ext>
            </a:extLst>
          </p:cNvPr>
          <p:cNvSpPr>
            <a:spLocks noGrp="1"/>
          </p:cNvSpPr>
          <p:nvPr>
            <p:ph type="title"/>
          </p:nvPr>
        </p:nvSpPr>
        <p:spPr/>
        <p:txBody>
          <a:bodyPr>
            <a:normAutofit/>
          </a:bodyPr>
          <a:lstStyle/>
          <a:p>
            <a:pPr algn="ctr"/>
            <a:r>
              <a:rPr lang="en-US" sz="4000" dirty="0">
                <a:solidFill>
                  <a:schemeClr val="tx2"/>
                </a:solidFill>
              </a:rPr>
              <a:t>Perineal Care</a:t>
            </a:r>
          </a:p>
        </p:txBody>
      </p:sp>
      <p:sp>
        <p:nvSpPr>
          <p:cNvPr id="3" name="Content Placeholder 2">
            <a:extLst>
              <a:ext uri="{FF2B5EF4-FFF2-40B4-BE49-F238E27FC236}">
                <a16:creationId xmlns:a16="http://schemas.microsoft.com/office/drawing/2014/main" id="{2836DC17-2557-4D53-90B1-3B317E0B9808}"/>
              </a:ext>
            </a:extLst>
          </p:cNvPr>
          <p:cNvSpPr>
            <a:spLocks noGrp="1"/>
          </p:cNvSpPr>
          <p:nvPr>
            <p:ph idx="1"/>
          </p:nvPr>
        </p:nvSpPr>
        <p:spPr/>
        <p:txBody>
          <a:bodyPr vert="horz" lIns="0" tIns="45720" rIns="0" bIns="45720" rtlCol="0" anchor="t">
            <a:normAutofit/>
          </a:bodyPr>
          <a:lstStyle/>
          <a:p>
            <a:pPr marL="0" indent="0">
              <a:buNone/>
            </a:pPr>
            <a:r>
              <a:rPr lang="en-US" sz="2800" dirty="0">
                <a:solidFill>
                  <a:schemeClr val="tx2"/>
                </a:solidFill>
              </a:rPr>
              <a:t>Very important for persons with:</a:t>
            </a:r>
          </a:p>
          <a:p>
            <a:r>
              <a:rPr lang="en-US" sz="2800" dirty="0">
                <a:solidFill>
                  <a:schemeClr val="tx2"/>
                </a:solidFill>
              </a:rPr>
              <a:t>Urinary catheters</a:t>
            </a:r>
          </a:p>
          <a:p>
            <a:r>
              <a:rPr lang="en-US" sz="2800" dirty="0">
                <a:solidFill>
                  <a:schemeClr val="tx2"/>
                </a:solidFill>
              </a:rPr>
              <a:t>Rectal or genital surgery</a:t>
            </a:r>
          </a:p>
          <a:p>
            <a:r>
              <a:rPr lang="en-US" sz="2800" dirty="0">
                <a:solidFill>
                  <a:schemeClr val="tx2"/>
                </a:solidFill>
              </a:rPr>
              <a:t>Are menstruating</a:t>
            </a:r>
          </a:p>
          <a:p>
            <a:r>
              <a:rPr lang="en-US" sz="2800" dirty="0">
                <a:solidFill>
                  <a:schemeClr val="tx2"/>
                </a:solidFill>
              </a:rPr>
              <a:t>Incontinent of urine and/or feces</a:t>
            </a:r>
          </a:p>
          <a:p>
            <a:r>
              <a:rPr lang="en-US" sz="2800" dirty="0">
                <a:solidFill>
                  <a:schemeClr val="tx2"/>
                </a:solidFill>
              </a:rPr>
              <a:t>Are uncircumcised</a:t>
            </a:r>
          </a:p>
        </p:txBody>
      </p:sp>
    </p:spTree>
    <p:extLst>
      <p:ext uri="{BB962C8B-B14F-4D97-AF65-F5344CB8AC3E}">
        <p14:creationId xmlns:p14="http://schemas.microsoft.com/office/powerpoint/2010/main" val="401735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AC9BD-8CAB-4526-AA5C-065915DADCB6}"/>
              </a:ext>
            </a:extLst>
          </p:cNvPr>
          <p:cNvSpPr txBox="1"/>
          <p:nvPr/>
        </p:nvSpPr>
        <p:spPr>
          <a:xfrm>
            <a:off x="871268" y="842513"/>
            <a:ext cx="1027693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chemeClr val="tx2"/>
                </a:solidFill>
              </a:rPr>
              <a:t>Nov. 15, 2019</a:t>
            </a:r>
          </a:p>
          <a:p>
            <a:endParaRPr lang="en-US" sz="4800" dirty="0">
              <a:solidFill>
                <a:schemeClr val="tx2"/>
              </a:solidFill>
            </a:endParaRPr>
          </a:p>
          <a:p>
            <a:r>
              <a:rPr lang="en-US" sz="4800" dirty="0">
                <a:solidFill>
                  <a:schemeClr val="tx2"/>
                </a:solidFill>
              </a:rPr>
              <a:t>Assignment:</a:t>
            </a:r>
            <a:endParaRPr lang="en-US" dirty="0">
              <a:solidFill>
                <a:schemeClr val="tx2"/>
              </a:solidFill>
            </a:endParaRPr>
          </a:p>
          <a:p>
            <a:r>
              <a:rPr lang="en-US" sz="4800" dirty="0">
                <a:solidFill>
                  <a:schemeClr val="tx2"/>
                </a:solidFill>
              </a:rPr>
              <a:t>Put personal hygiene key terms and definitions in your notebook.</a:t>
            </a:r>
          </a:p>
        </p:txBody>
      </p:sp>
    </p:spTree>
    <p:extLst>
      <p:ext uri="{BB962C8B-B14F-4D97-AF65-F5344CB8AC3E}">
        <p14:creationId xmlns:p14="http://schemas.microsoft.com/office/powerpoint/2010/main" val="85091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tx2"/>
                </a:solidFill>
              </a:rPr>
              <a:t>Why is personal hygiene important?</a:t>
            </a:r>
          </a:p>
        </p:txBody>
      </p:sp>
      <p:sp>
        <p:nvSpPr>
          <p:cNvPr id="14" name="Content Placeholder 13"/>
          <p:cNvSpPr>
            <a:spLocks noGrp="1"/>
          </p:cNvSpPr>
          <p:nvPr>
            <p:ph idx="1"/>
          </p:nvPr>
        </p:nvSpPr>
        <p:spPr/>
        <p:txBody>
          <a:bodyPr vert="horz" lIns="0" tIns="45720" rIns="0" bIns="45720" rtlCol="0" anchor="t">
            <a:normAutofit lnSpcReduction="10000"/>
          </a:bodyPr>
          <a:lstStyle/>
          <a:p>
            <a:r>
              <a:rPr lang="en-US" sz="2400" dirty="0">
                <a:solidFill>
                  <a:schemeClr val="tx2"/>
                </a:solidFill>
              </a:rPr>
              <a:t>Promotes comfort, safety, health</a:t>
            </a:r>
          </a:p>
          <a:p>
            <a:r>
              <a:rPr lang="en-US" sz="2400" dirty="0">
                <a:solidFill>
                  <a:schemeClr val="tx2"/>
                </a:solidFill>
              </a:rPr>
              <a:t>Prevents infection</a:t>
            </a:r>
          </a:p>
          <a:p>
            <a:r>
              <a:rPr lang="en-US" sz="2400" dirty="0">
                <a:solidFill>
                  <a:schemeClr val="tx2"/>
                </a:solidFill>
              </a:rPr>
              <a:t>Prevents body and breath odors</a:t>
            </a:r>
          </a:p>
          <a:p>
            <a:r>
              <a:rPr lang="en-US" sz="2400" dirty="0">
                <a:solidFill>
                  <a:schemeClr val="tx2"/>
                </a:solidFill>
              </a:rPr>
              <a:t>Relaxing</a:t>
            </a:r>
          </a:p>
          <a:p>
            <a:r>
              <a:rPr lang="en-US" sz="2400" dirty="0">
                <a:solidFill>
                  <a:schemeClr val="tx2"/>
                </a:solidFill>
              </a:rPr>
              <a:t>Increases circulation</a:t>
            </a:r>
          </a:p>
          <a:p>
            <a:r>
              <a:rPr lang="en-US" sz="2400" dirty="0">
                <a:solidFill>
                  <a:schemeClr val="tx2"/>
                </a:solidFill>
              </a:rPr>
              <a:t>Skin is the first line of defense against disease</a:t>
            </a:r>
            <a:endParaRPr lang="en-US" sz="2400">
              <a:solidFill>
                <a:schemeClr val="tx2"/>
              </a:solidFill>
            </a:endParaRPr>
          </a:p>
          <a:p>
            <a:endParaRPr lang="en-US" sz="2400" dirty="0">
              <a:solidFill>
                <a:schemeClr val="tx2"/>
              </a:solidFill>
            </a:endParaRPr>
          </a:p>
          <a:p>
            <a:pPr marL="0" indent="0">
              <a:buNone/>
            </a:pPr>
            <a:r>
              <a:rPr lang="en-US" sz="2400" u="sng" dirty="0">
                <a:solidFill>
                  <a:schemeClr val="tx2"/>
                </a:solidFill>
              </a:rPr>
              <a:t>What can affect hygiene needs?</a:t>
            </a:r>
            <a:endParaRPr lang="en-US" sz="2400" u="sng">
              <a:solidFill>
                <a:schemeClr val="tx2"/>
              </a:solidFill>
            </a:endParaRPr>
          </a:p>
          <a:p>
            <a:pPr marL="0" indent="0">
              <a:buNone/>
            </a:pPr>
            <a:r>
              <a:rPr lang="en-US" sz="2400" dirty="0">
                <a:solidFill>
                  <a:schemeClr val="tx2"/>
                </a:solidFill>
              </a:rPr>
              <a:t>Perspiration, elimination, vomiting, wound drainage, bedrest, activity</a:t>
            </a:r>
          </a:p>
          <a:p>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5D398B-3FFE-47BF-8CE8-CD2F03A5C291}"/>
              </a:ext>
            </a:extLst>
          </p:cNvPr>
          <p:cNvSpPr txBox="1"/>
          <p:nvPr/>
        </p:nvSpPr>
        <p:spPr>
          <a:xfrm>
            <a:off x="1460740" y="1086929"/>
            <a:ext cx="107370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4" name="Picture 4" descr="A picture containing computer&#10;&#10;Description generated with very high confidence">
            <a:extLst>
              <a:ext uri="{FF2B5EF4-FFF2-40B4-BE49-F238E27FC236}">
                <a16:creationId xmlns:a16="http://schemas.microsoft.com/office/drawing/2014/main" id="{74ACCA86-696C-4C59-AB00-6A2DF17AEF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50" y="395945"/>
            <a:ext cx="6208142" cy="4412713"/>
          </a:xfrm>
          <a:prstGeom prst="rect">
            <a:avLst/>
          </a:prstGeom>
        </p:spPr>
      </p:pic>
      <p:sp>
        <p:nvSpPr>
          <p:cNvPr id="3" name="TextBox 2">
            <a:extLst>
              <a:ext uri="{FF2B5EF4-FFF2-40B4-BE49-F238E27FC236}">
                <a16:creationId xmlns:a16="http://schemas.microsoft.com/office/drawing/2014/main" id="{89351673-58DF-4887-B743-F67A9D635C0B}"/>
              </a:ext>
            </a:extLst>
          </p:cNvPr>
          <p:cNvSpPr txBox="1"/>
          <p:nvPr/>
        </p:nvSpPr>
        <p:spPr>
          <a:xfrm>
            <a:off x="1288213" y="3602967"/>
            <a:ext cx="981685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tx2"/>
                </a:solidFill>
              </a:rPr>
              <a:t>Follow the nurse's direction and the care plan to meet a person's hygiene needs.</a:t>
            </a:r>
            <a:endParaRPr lang="en-US" sz="3600">
              <a:solidFill>
                <a:schemeClr val="tx2"/>
              </a:solidFill>
            </a:endParaRPr>
          </a:p>
        </p:txBody>
      </p:sp>
    </p:spTree>
    <p:extLst>
      <p:ext uri="{BB962C8B-B14F-4D97-AF65-F5344CB8AC3E}">
        <p14:creationId xmlns:p14="http://schemas.microsoft.com/office/powerpoint/2010/main" val="341976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ADE7-83AE-4A44-8938-8DE5B5227D32}"/>
              </a:ext>
            </a:extLst>
          </p:cNvPr>
          <p:cNvSpPr>
            <a:spLocks noGrp="1"/>
          </p:cNvSpPr>
          <p:nvPr>
            <p:ph type="title"/>
          </p:nvPr>
        </p:nvSpPr>
        <p:spPr/>
        <p:txBody>
          <a:bodyPr/>
          <a:lstStyle/>
          <a:p>
            <a:r>
              <a:rPr lang="en-US" dirty="0" err="1">
                <a:solidFill>
                  <a:schemeClr val="tx2"/>
                </a:solidFill>
              </a:rPr>
              <a:t>Bellringer</a:t>
            </a:r>
            <a:br>
              <a:rPr lang="en-US" dirty="0">
                <a:solidFill>
                  <a:schemeClr val="tx2"/>
                </a:solidFill>
              </a:rPr>
            </a:br>
            <a:r>
              <a:rPr lang="en-US" dirty="0">
                <a:solidFill>
                  <a:schemeClr val="tx2"/>
                </a:solidFill>
              </a:rPr>
              <a:t>Nov. 18, 2019</a:t>
            </a:r>
          </a:p>
        </p:txBody>
      </p:sp>
      <p:sp>
        <p:nvSpPr>
          <p:cNvPr id="3" name="TextBox 2">
            <a:extLst>
              <a:ext uri="{FF2B5EF4-FFF2-40B4-BE49-F238E27FC236}">
                <a16:creationId xmlns:a16="http://schemas.microsoft.com/office/drawing/2014/main" id="{B7306A32-CD0D-45C6-96DF-3F2E76265FD1}"/>
              </a:ext>
            </a:extLst>
          </p:cNvPr>
          <p:cNvSpPr txBox="1"/>
          <p:nvPr/>
        </p:nvSpPr>
        <p:spPr>
          <a:xfrm>
            <a:off x="1058174" y="1820174"/>
            <a:ext cx="9975011"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solidFill>
                <a:schemeClr val="tx2"/>
              </a:solidFill>
            </a:endParaRPr>
          </a:p>
          <a:p>
            <a:r>
              <a:rPr lang="en-US" sz="2800" dirty="0">
                <a:solidFill>
                  <a:schemeClr val="tx2"/>
                </a:solidFill>
              </a:rPr>
              <a:t>Write the question.</a:t>
            </a:r>
            <a:endParaRPr lang="en-US" dirty="0">
              <a:solidFill>
                <a:schemeClr val="tx2"/>
              </a:solidFill>
            </a:endParaRPr>
          </a:p>
          <a:p>
            <a:endParaRPr lang="en-US" sz="2800" dirty="0">
              <a:solidFill>
                <a:schemeClr val="tx2"/>
              </a:solidFill>
            </a:endParaRPr>
          </a:p>
          <a:p>
            <a:r>
              <a:rPr lang="en-US" sz="2800" dirty="0">
                <a:solidFill>
                  <a:schemeClr val="tx2"/>
                </a:solidFill>
              </a:rPr>
              <a:t>What observations should you report and record when providing oral hygiene?</a:t>
            </a:r>
            <a:endParaRPr lang="en-US">
              <a:solidFill>
                <a:schemeClr val="tx2"/>
              </a:solidFill>
            </a:endParaRPr>
          </a:p>
          <a:p>
            <a:endParaRPr lang="en-US" dirty="0"/>
          </a:p>
        </p:txBody>
      </p:sp>
    </p:spTree>
    <p:extLst>
      <p:ext uri="{BB962C8B-B14F-4D97-AF65-F5344CB8AC3E}">
        <p14:creationId xmlns:p14="http://schemas.microsoft.com/office/powerpoint/2010/main" val="356538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A2A2-FBC7-4719-B26A-388573B2FFA5}"/>
              </a:ext>
            </a:extLst>
          </p:cNvPr>
          <p:cNvSpPr>
            <a:spLocks noGrp="1"/>
          </p:cNvSpPr>
          <p:nvPr>
            <p:ph type="title"/>
          </p:nvPr>
        </p:nvSpPr>
        <p:spPr/>
        <p:txBody>
          <a:bodyPr>
            <a:normAutofit/>
          </a:bodyPr>
          <a:lstStyle/>
          <a:p>
            <a:r>
              <a:rPr lang="en-US" sz="3600" dirty="0">
                <a:solidFill>
                  <a:schemeClr val="tx2"/>
                </a:solidFill>
              </a:rPr>
              <a:t>What can affect personal hygiene?</a:t>
            </a:r>
          </a:p>
        </p:txBody>
      </p:sp>
      <p:sp>
        <p:nvSpPr>
          <p:cNvPr id="3" name="TextBox 2">
            <a:extLst>
              <a:ext uri="{FF2B5EF4-FFF2-40B4-BE49-F238E27FC236}">
                <a16:creationId xmlns:a16="http://schemas.microsoft.com/office/drawing/2014/main" id="{95B5F178-6423-4D55-BC4E-5AC86CFBFC8C}"/>
              </a:ext>
            </a:extLst>
          </p:cNvPr>
          <p:cNvSpPr txBox="1"/>
          <p:nvPr/>
        </p:nvSpPr>
        <p:spPr>
          <a:xfrm>
            <a:off x="1733911" y="1848929"/>
            <a:ext cx="626565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l">
              <a:buFont typeface="Arial"/>
              <a:buChar char="•"/>
            </a:pPr>
            <a:r>
              <a:rPr lang="en-US" sz="3200" dirty="0">
                <a:solidFill>
                  <a:schemeClr val="tx2"/>
                </a:solidFill>
              </a:rPr>
              <a:t>Culture</a:t>
            </a:r>
            <a:endParaRPr lang="en-US" sz="3200">
              <a:solidFill>
                <a:schemeClr val="tx2"/>
              </a:solidFill>
            </a:endParaRPr>
          </a:p>
          <a:p>
            <a:endParaRPr lang="en-US" sz="3200" dirty="0">
              <a:solidFill>
                <a:schemeClr val="tx2"/>
              </a:solidFill>
            </a:endParaRPr>
          </a:p>
          <a:p>
            <a:pPr marL="457200" indent="-457200">
              <a:buFont typeface="Arial"/>
              <a:buChar char="•"/>
            </a:pPr>
            <a:r>
              <a:rPr lang="en-US" sz="3200" dirty="0">
                <a:solidFill>
                  <a:schemeClr val="tx2"/>
                </a:solidFill>
              </a:rPr>
              <a:t>Personal choice</a:t>
            </a:r>
          </a:p>
        </p:txBody>
      </p:sp>
      <p:sp>
        <p:nvSpPr>
          <p:cNvPr id="4" name="TextBox 3">
            <a:extLst>
              <a:ext uri="{FF2B5EF4-FFF2-40B4-BE49-F238E27FC236}">
                <a16:creationId xmlns:a16="http://schemas.microsoft.com/office/drawing/2014/main" id="{46DD61A7-364C-4094-A864-EF71A2921882}"/>
              </a:ext>
            </a:extLst>
          </p:cNvPr>
          <p:cNvSpPr txBox="1"/>
          <p:nvPr/>
        </p:nvSpPr>
        <p:spPr>
          <a:xfrm>
            <a:off x="2121200" y="3415163"/>
            <a:ext cx="548927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800" dirty="0">
                <a:solidFill>
                  <a:schemeClr val="tx2"/>
                </a:solidFill>
              </a:rPr>
              <a:t>Shower or bath?</a:t>
            </a:r>
            <a:endParaRPr lang="en-US" sz="2800">
              <a:solidFill>
                <a:schemeClr val="tx2"/>
              </a:solidFill>
            </a:endParaRPr>
          </a:p>
          <a:p>
            <a:pPr marL="342900" indent="-342900">
              <a:buFont typeface="Wingdings"/>
              <a:buChar char="Ø"/>
            </a:pPr>
            <a:r>
              <a:rPr lang="en-US" sz="2800" dirty="0">
                <a:solidFill>
                  <a:schemeClr val="tx2"/>
                </a:solidFill>
              </a:rPr>
              <a:t>Time of day for bath</a:t>
            </a:r>
          </a:p>
          <a:p>
            <a:pPr marL="342900" indent="-342900">
              <a:buFont typeface="Wingdings"/>
              <a:buChar char="Ø"/>
            </a:pPr>
            <a:r>
              <a:rPr lang="en-US" sz="2800" dirty="0">
                <a:solidFill>
                  <a:schemeClr val="tx2"/>
                </a:solidFill>
              </a:rPr>
              <a:t>Frequency of bathing</a:t>
            </a:r>
            <a:r>
              <a:rPr lang="en-US" sz="2400" dirty="0">
                <a:solidFill>
                  <a:schemeClr val="tx2"/>
                </a:solidFill>
              </a:rPr>
              <a:t> </a:t>
            </a:r>
          </a:p>
          <a:p>
            <a:endParaRPr lang="en-US" sz="2400">
              <a:solidFill>
                <a:schemeClr val="tx2"/>
              </a:solidFill>
            </a:endParaRPr>
          </a:p>
        </p:txBody>
      </p:sp>
    </p:spTree>
    <p:extLst>
      <p:ext uri="{BB962C8B-B14F-4D97-AF65-F5344CB8AC3E}">
        <p14:creationId xmlns:p14="http://schemas.microsoft.com/office/powerpoint/2010/main" val="248083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food, phone&#10;&#10;Description generated with very high confidence">
            <a:extLst>
              <a:ext uri="{FF2B5EF4-FFF2-40B4-BE49-F238E27FC236}">
                <a16:creationId xmlns:a16="http://schemas.microsoft.com/office/drawing/2014/main" id="{706C704E-0922-455B-9B2C-6DDFDA3DFA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82287" y="271733"/>
            <a:ext cx="4468483" cy="2978988"/>
          </a:xfrm>
          <a:prstGeom prst="rect">
            <a:avLst/>
          </a:prstGeom>
        </p:spPr>
      </p:pic>
      <p:sp>
        <p:nvSpPr>
          <p:cNvPr id="2" name="TextBox 1">
            <a:extLst>
              <a:ext uri="{FF2B5EF4-FFF2-40B4-BE49-F238E27FC236}">
                <a16:creationId xmlns:a16="http://schemas.microsoft.com/office/drawing/2014/main" id="{0BE01E78-9C76-4AB5-8F24-A422247B8B3B}"/>
              </a:ext>
            </a:extLst>
          </p:cNvPr>
          <p:cNvSpPr txBox="1"/>
          <p:nvPr/>
        </p:nvSpPr>
        <p:spPr>
          <a:xfrm>
            <a:off x="439949" y="267420"/>
            <a:ext cx="52161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u="sng" dirty="0"/>
              <a:t>DAILY CARE</a:t>
            </a:r>
            <a:endParaRPr lang="en-US" u="sng"/>
          </a:p>
        </p:txBody>
      </p:sp>
      <p:sp>
        <p:nvSpPr>
          <p:cNvPr id="3" name="TextBox 2">
            <a:extLst>
              <a:ext uri="{FF2B5EF4-FFF2-40B4-BE49-F238E27FC236}">
                <a16:creationId xmlns:a16="http://schemas.microsoft.com/office/drawing/2014/main" id="{5802476E-EEDE-4679-8AB7-81F8B2930E26}"/>
              </a:ext>
            </a:extLst>
          </p:cNvPr>
          <p:cNvSpPr txBox="1"/>
          <p:nvPr/>
        </p:nvSpPr>
        <p:spPr>
          <a:xfrm>
            <a:off x="7081389" y="1862409"/>
            <a:ext cx="364897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tx2"/>
                </a:solidFill>
              </a:rPr>
              <a:t>When giving daily care, ALWAYS protect the person's right to privacy </a:t>
            </a:r>
            <a:endParaRPr lang="en-US" sz="2400">
              <a:solidFill>
                <a:schemeClr val="tx2"/>
              </a:solidFill>
            </a:endParaRPr>
          </a:p>
          <a:p>
            <a:pPr algn="ctr"/>
            <a:r>
              <a:rPr lang="en-US" sz="2400" dirty="0">
                <a:solidFill>
                  <a:schemeClr val="tx2"/>
                </a:solidFill>
              </a:rPr>
              <a:t>and personal choice.</a:t>
            </a:r>
            <a:endParaRPr lang="en-US" sz="2400">
              <a:solidFill>
                <a:schemeClr val="tx2"/>
              </a:solidFill>
            </a:endParaRPr>
          </a:p>
        </p:txBody>
      </p:sp>
      <p:sp>
        <p:nvSpPr>
          <p:cNvPr id="8" name="TextBox 7">
            <a:extLst>
              <a:ext uri="{FF2B5EF4-FFF2-40B4-BE49-F238E27FC236}">
                <a16:creationId xmlns:a16="http://schemas.microsoft.com/office/drawing/2014/main" id="{3FF74C72-D10A-450B-B326-3A63CCA72420}"/>
              </a:ext>
            </a:extLst>
          </p:cNvPr>
          <p:cNvSpPr txBox="1"/>
          <p:nvPr/>
        </p:nvSpPr>
        <p:spPr>
          <a:xfrm>
            <a:off x="439948" y="1000664"/>
            <a:ext cx="642380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rPr>
              <a:t>Before Breakfast</a:t>
            </a:r>
          </a:p>
          <a:p>
            <a:r>
              <a:rPr lang="en-US" sz="2400" dirty="0">
                <a:solidFill>
                  <a:schemeClr val="tx2"/>
                </a:solidFill>
              </a:rPr>
              <a:t>Routine care given before breakfast is </a:t>
            </a:r>
            <a:r>
              <a:rPr lang="en-US" sz="2400" i="1" dirty="0">
                <a:solidFill>
                  <a:schemeClr val="tx2"/>
                </a:solidFill>
              </a:rPr>
              <a:t>early morning</a:t>
            </a:r>
            <a:r>
              <a:rPr lang="en-US" sz="2400" dirty="0">
                <a:solidFill>
                  <a:schemeClr val="tx2"/>
                </a:solidFill>
              </a:rPr>
              <a:t> </a:t>
            </a:r>
            <a:r>
              <a:rPr lang="en-US" sz="2400" i="1" dirty="0">
                <a:solidFill>
                  <a:schemeClr val="tx2"/>
                </a:solidFill>
              </a:rPr>
              <a:t>care</a:t>
            </a:r>
            <a:r>
              <a:rPr lang="en-US" sz="2400" dirty="0">
                <a:solidFill>
                  <a:schemeClr val="tx2"/>
                </a:solidFill>
              </a:rPr>
              <a:t> or </a:t>
            </a:r>
            <a:r>
              <a:rPr lang="en-US" sz="2400" i="1" dirty="0">
                <a:solidFill>
                  <a:schemeClr val="tx2"/>
                </a:solidFill>
              </a:rPr>
              <a:t>AM care</a:t>
            </a:r>
          </a:p>
        </p:txBody>
      </p:sp>
      <p:sp>
        <p:nvSpPr>
          <p:cNvPr id="9" name="TextBox 8">
            <a:extLst>
              <a:ext uri="{FF2B5EF4-FFF2-40B4-BE49-F238E27FC236}">
                <a16:creationId xmlns:a16="http://schemas.microsoft.com/office/drawing/2014/main" id="{D159ACBF-6A50-4F5E-800E-35BEBEF06EE6}"/>
              </a:ext>
            </a:extLst>
          </p:cNvPr>
          <p:cNvSpPr txBox="1"/>
          <p:nvPr/>
        </p:nvSpPr>
        <p:spPr>
          <a:xfrm>
            <a:off x="439050" y="2351237"/>
            <a:ext cx="24844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rPr>
              <a:t>After Breakfast</a:t>
            </a:r>
          </a:p>
        </p:txBody>
      </p:sp>
      <p:sp>
        <p:nvSpPr>
          <p:cNvPr id="10" name="TextBox 9">
            <a:extLst>
              <a:ext uri="{FF2B5EF4-FFF2-40B4-BE49-F238E27FC236}">
                <a16:creationId xmlns:a16="http://schemas.microsoft.com/office/drawing/2014/main" id="{52A62D51-7788-48C2-8C21-D0D0638461C4}"/>
              </a:ext>
            </a:extLst>
          </p:cNvPr>
          <p:cNvSpPr txBox="1"/>
          <p:nvPr/>
        </p:nvSpPr>
        <p:spPr>
          <a:xfrm>
            <a:off x="438151" y="2781659"/>
            <a:ext cx="69701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solidFill>
                  <a:schemeClr val="tx2"/>
                </a:solidFill>
              </a:rPr>
              <a:t>Morning care</a:t>
            </a:r>
            <a:r>
              <a:rPr lang="en-US" sz="2400" dirty="0">
                <a:solidFill>
                  <a:schemeClr val="tx2"/>
                </a:solidFill>
              </a:rPr>
              <a:t> is given after breakfast. </a:t>
            </a:r>
          </a:p>
          <a:p>
            <a:r>
              <a:rPr lang="en-US" sz="2400" dirty="0">
                <a:solidFill>
                  <a:schemeClr val="tx2"/>
                </a:solidFill>
              </a:rPr>
              <a:t>More thorough at this time.</a:t>
            </a:r>
            <a:endParaRPr lang="en-US" sz="2400">
              <a:solidFill>
                <a:schemeClr val="tx2"/>
              </a:solidFill>
            </a:endParaRPr>
          </a:p>
        </p:txBody>
      </p:sp>
      <p:sp>
        <p:nvSpPr>
          <p:cNvPr id="11" name="TextBox 10">
            <a:extLst>
              <a:ext uri="{FF2B5EF4-FFF2-40B4-BE49-F238E27FC236}">
                <a16:creationId xmlns:a16="http://schemas.microsoft.com/office/drawing/2014/main" id="{F3E168D5-71E2-4217-A551-5542395BF7F1}"/>
              </a:ext>
            </a:extLst>
          </p:cNvPr>
          <p:cNvSpPr txBox="1"/>
          <p:nvPr/>
        </p:nvSpPr>
        <p:spPr>
          <a:xfrm>
            <a:off x="437252" y="3787176"/>
            <a:ext cx="27000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rPr>
              <a:t>Afternoon Care</a:t>
            </a:r>
          </a:p>
        </p:txBody>
      </p:sp>
      <p:sp>
        <p:nvSpPr>
          <p:cNvPr id="12" name="TextBox 11">
            <a:extLst>
              <a:ext uri="{FF2B5EF4-FFF2-40B4-BE49-F238E27FC236}">
                <a16:creationId xmlns:a16="http://schemas.microsoft.com/office/drawing/2014/main" id="{3163F160-0836-4185-A2B0-325AAB746C24}"/>
              </a:ext>
            </a:extLst>
          </p:cNvPr>
          <p:cNvSpPr txBox="1"/>
          <p:nvPr/>
        </p:nvSpPr>
        <p:spPr>
          <a:xfrm>
            <a:off x="436354" y="4116955"/>
            <a:ext cx="498606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Routine hygiene done after lunch and before evening meal.</a:t>
            </a:r>
          </a:p>
        </p:txBody>
      </p:sp>
      <p:sp>
        <p:nvSpPr>
          <p:cNvPr id="13" name="TextBox 12">
            <a:extLst>
              <a:ext uri="{FF2B5EF4-FFF2-40B4-BE49-F238E27FC236}">
                <a16:creationId xmlns:a16="http://schemas.microsoft.com/office/drawing/2014/main" id="{2B0C9286-349A-4BAD-ACDA-836E4729B9AA}"/>
              </a:ext>
            </a:extLst>
          </p:cNvPr>
          <p:cNvSpPr txBox="1"/>
          <p:nvPr/>
        </p:nvSpPr>
        <p:spPr>
          <a:xfrm>
            <a:off x="421076" y="5165606"/>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tx2"/>
                </a:solidFill>
              </a:rPr>
              <a:t>Evening Care</a:t>
            </a:r>
          </a:p>
        </p:txBody>
      </p:sp>
      <p:sp>
        <p:nvSpPr>
          <p:cNvPr id="14" name="TextBox 13">
            <a:extLst>
              <a:ext uri="{FF2B5EF4-FFF2-40B4-BE49-F238E27FC236}">
                <a16:creationId xmlns:a16="http://schemas.microsoft.com/office/drawing/2014/main" id="{CE77CD5F-FFA8-434E-BC55-7B04217D2630}"/>
              </a:ext>
            </a:extLst>
          </p:cNvPr>
          <p:cNvSpPr txBox="1"/>
          <p:nvPr/>
        </p:nvSpPr>
        <p:spPr>
          <a:xfrm>
            <a:off x="420178" y="5524141"/>
            <a:ext cx="491418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Care given in evening at bedtime is </a:t>
            </a:r>
            <a:r>
              <a:rPr lang="en-US" sz="2400" i="1" dirty="0">
                <a:solidFill>
                  <a:schemeClr val="tx2"/>
                </a:solidFill>
              </a:rPr>
              <a:t>evening care</a:t>
            </a:r>
            <a:r>
              <a:rPr lang="en-US" sz="2400" dirty="0">
                <a:solidFill>
                  <a:schemeClr val="tx2"/>
                </a:solidFill>
              </a:rPr>
              <a:t> or </a:t>
            </a:r>
            <a:r>
              <a:rPr lang="en-US" sz="2400" i="1" dirty="0">
                <a:solidFill>
                  <a:schemeClr val="tx2"/>
                </a:solidFill>
              </a:rPr>
              <a:t>PM care</a:t>
            </a:r>
            <a:r>
              <a:rPr lang="en-US" sz="2400" dirty="0">
                <a:solidFill>
                  <a:schemeClr val="tx2"/>
                </a:solidFill>
              </a:rPr>
              <a:t>.</a:t>
            </a:r>
          </a:p>
        </p:txBody>
      </p:sp>
      <p:sp>
        <p:nvSpPr>
          <p:cNvPr id="5" name="TextBox 4">
            <a:extLst>
              <a:ext uri="{FF2B5EF4-FFF2-40B4-BE49-F238E27FC236}">
                <a16:creationId xmlns:a16="http://schemas.microsoft.com/office/drawing/2014/main" id="{3D7FA492-9F1C-40B3-B241-694DCC768514}"/>
              </a:ext>
            </a:extLst>
          </p:cNvPr>
          <p:cNvSpPr txBox="1"/>
          <p:nvPr/>
        </p:nvSpPr>
        <p:spPr>
          <a:xfrm>
            <a:off x="7269193" y="3861758"/>
            <a:ext cx="387901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tx2"/>
                </a:solidFill>
              </a:rPr>
              <a:t>Let the person do as much for themselves as possible.</a:t>
            </a:r>
            <a:endParaRPr lang="en-US"/>
          </a:p>
        </p:txBody>
      </p:sp>
    </p:spTree>
    <p:extLst>
      <p:ext uri="{BB962C8B-B14F-4D97-AF65-F5344CB8AC3E}">
        <p14:creationId xmlns:p14="http://schemas.microsoft.com/office/powerpoint/2010/main" val="296248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900594-5002-4DF6-A499-8D97C950D64C}"/>
              </a:ext>
            </a:extLst>
          </p:cNvPr>
          <p:cNvSpPr txBox="1"/>
          <p:nvPr/>
        </p:nvSpPr>
        <p:spPr>
          <a:xfrm>
            <a:off x="1374477" y="94890"/>
            <a:ext cx="100325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u="sng" dirty="0">
                <a:solidFill>
                  <a:schemeClr val="tx2"/>
                </a:solidFill>
              </a:rPr>
              <a:t>Examples of care given during each time frame</a:t>
            </a:r>
          </a:p>
        </p:txBody>
      </p:sp>
      <p:pic>
        <p:nvPicPr>
          <p:cNvPr id="8" name="Picture 8" descr="A close up of a sign&#10;&#10;Description generated with very high confidence">
            <a:extLst>
              <a:ext uri="{FF2B5EF4-FFF2-40B4-BE49-F238E27FC236}">
                <a16:creationId xmlns:a16="http://schemas.microsoft.com/office/drawing/2014/main" id="{A50F17E4-DE43-4AB6-B15D-30044A80BF6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50" y="1742068"/>
            <a:ext cx="4080293" cy="1806730"/>
          </a:xfrm>
          <a:prstGeom prst="rect">
            <a:avLst/>
          </a:prstGeom>
        </p:spPr>
      </p:pic>
      <p:sp>
        <p:nvSpPr>
          <p:cNvPr id="12" name="TextBox 11">
            <a:extLst>
              <a:ext uri="{FF2B5EF4-FFF2-40B4-BE49-F238E27FC236}">
                <a16:creationId xmlns:a16="http://schemas.microsoft.com/office/drawing/2014/main" id="{E53F0CEF-09A7-435D-954F-34A9BF705638}"/>
              </a:ext>
            </a:extLst>
          </p:cNvPr>
          <p:cNvSpPr txBox="1"/>
          <p:nvPr/>
        </p:nvSpPr>
        <p:spPr>
          <a:xfrm>
            <a:off x="195532" y="957533"/>
            <a:ext cx="59062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tx2"/>
                </a:solidFill>
              </a:rPr>
              <a:t>AM care or early morning care:</a:t>
            </a:r>
          </a:p>
        </p:txBody>
      </p:sp>
      <p:sp>
        <p:nvSpPr>
          <p:cNvPr id="13" name="TextBox 12">
            <a:extLst>
              <a:ext uri="{FF2B5EF4-FFF2-40B4-BE49-F238E27FC236}">
                <a16:creationId xmlns:a16="http://schemas.microsoft.com/office/drawing/2014/main" id="{58009502-A888-447F-BA1E-7E3A4CE9D036}"/>
              </a:ext>
            </a:extLst>
          </p:cNvPr>
          <p:cNvSpPr txBox="1"/>
          <p:nvPr/>
        </p:nvSpPr>
        <p:spPr>
          <a:xfrm>
            <a:off x="3774596" y="1689879"/>
            <a:ext cx="732957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Elimination needs, cleaning incontinent persons, changing soiled or wet linens, assisting with hygiene (face, hand, oral), dressing, grooming (hair), positioning person for breakfast (dining room, bedside chair or in bed), making bed</a:t>
            </a:r>
          </a:p>
        </p:txBody>
      </p:sp>
      <p:sp>
        <p:nvSpPr>
          <p:cNvPr id="14" name="TextBox 13">
            <a:extLst>
              <a:ext uri="{FF2B5EF4-FFF2-40B4-BE49-F238E27FC236}">
                <a16:creationId xmlns:a16="http://schemas.microsoft.com/office/drawing/2014/main" id="{19013613-85EB-4FD3-9559-93E0119A8D20}"/>
              </a:ext>
            </a:extLst>
          </p:cNvPr>
          <p:cNvSpPr txBox="1"/>
          <p:nvPr/>
        </p:nvSpPr>
        <p:spPr>
          <a:xfrm>
            <a:off x="193736" y="4032490"/>
            <a:ext cx="32464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tx2"/>
                </a:solidFill>
              </a:rPr>
              <a:t>Morning care:</a:t>
            </a:r>
          </a:p>
        </p:txBody>
      </p:sp>
      <p:sp>
        <p:nvSpPr>
          <p:cNvPr id="15" name="TextBox 14">
            <a:extLst>
              <a:ext uri="{FF2B5EF4-FFF2-40B4-BE49-F238E27FC236}">
                <a16:creationId xmlns:a16="http://schemas.microsoft.com/office/drawing/2014/main" id="{F27FDF66-06F7-48D0-B253-6253EE28F132}"/>
              </a:ext>
            </a:extLst>
          </p:cNvPr>
          <p:cNvSpPr txBox="1"/>
          <p:nvPr/>
        </p:nvSpPr>
        <p:spPr>
          <a:xfrm>
            <a:off x="523515" y="4966119"/>
            <a:ext cx="110245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tx2"/>
                </a:solidFill>
              </a:rPr>
              <a:t>Hygiene needs: face, hand and oral), bathing, perineal care, grooming (hair care, shaving, dressing), assisting with activity (ROM, ambulation), make bed, straighten the person's unit/room</a:t>
            </a:r>
          </a:p>
        </p:txBody>
      </p:sp>
    </p:spTree>
    <p:extLst>
      <p:ext uri="{BB962C8B-B14F-4D97-AF65-F5344CB8AC3E}">
        <p14:creationId xmlns:p14="http://schemas.microsoft.com/office/powerpoint/2010/main" val="188133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1195</Words>
  <Application>Microsoft Office PowerPoint</Application>
  <PresentationFormat>Widescreen</PresentationFormat>
  <Paragraphs>202</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Aldhabi</vt:lpstr>
      <vt:lpstr>Arial</vt:lpstr>
      <vt:lpstr>Euphemia</vt:lpstr>
      <vt:lpstr>Plantagenet Cherokee</vt:lpstr>
      <vt:lpstr>Wingdings</vt:lpstr>
      <vt:lpstr>Academic Literature 16x9</vt:lpstr>
      <vt:lpstr>Personal Hygiene</vt:lpstr>
      <vt:lpstr>BELLRINGER Nov. 15, 2019</vt:lpstr>
      <vt:lpstr>PowerPoint Presentation</vt:lpstr>
      <vt:lpstr>Why is personal hygiene important?</vt:lpstr>
      <vt:lpstr>PowerPoint Presentation</vt:lpstr>
      <vt:lpstr>Bellringer Nov. 18, 2019</vt:lpstr>
      <vt:lpstr>What can affect personal hygiene?</vt:lpstr>
      <vt:lpstr>PowerPoint Presentation</vt:lpstr>
      <vt:lpstr>PowerPoint Presentation</vt:lpstr>
      <vt:lpstr>PowerPoint Presentation</vt:lpstr>
      <vt:lpstr>PowerPoint Presentation</vt:lpstr>
      <vt:lpstr>PowerPoint Presentation</vt:lpstr>
      <vt:lpstr>PowerPoint Presentation</vt:lpstr>
      <vt:lpstr>Mouth Care for the Unconscious</vt:lpstr>
      <vt:lpstr>Denture Care</vt:lpstr>
      <vt:lpstr>Bellringer Nov. 19, 2019</vt:lpstr>
      <vt:lpstr>Bathing</vt:lpstr>
      <vt:lpstr>Types of Baths</vt:lpstr>
      <vt:lpstr>PowerPoint Presentation</vt:lpstr>
      <vt:lpstr>Types of baths (continued)</vt:lpstr>
      <vt:lpstr>Types of baths</vt:lpstr>
      <vt:lpstr>Back Massage</vt:lpstr>
      <vt:lpstr>Back Massage</vt:lpstr>
      <vt:lpstr>Back Massage</vt:lpstr>
      <vt:lpstr>Perineal Care</vt:lpstr>
      <vt:lpstr>Perineal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Tammi Thames</dc:creator>
  <cp:lastModifiedBy>Tammi Thames</cp:lastModifiedBy>
  <cp:revision>1832</cp:revision>
  <dcterms:created xsi:type="dcterms:W3CDTF">2019-11-14T17:49:52Z</dcterms:created>
  <dcterms:modified xsi:type="dcterms:W3CDTF">2019-11-20T15:37:50Z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