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78"/>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3" r:id="rId28"/>
    <p:sldId id="284" r:id="rId29"/>
    <p:sldId id="281" r:id="rId30"/>
    <p:sldId id="285" r:id="rId31"/>
    <p:sldId id="286" r:id="rId32"/>
    <p:sldId id="287" r:id="rId33"/>
    <p:sldId id="288" r:id="rId34"/>
    <p:sldId id="291" r:id="rId35"/>
    <p:sldId id="292" r:id="rId36"/>
    <p:sldId id="293" r:id="rId37"/>
    <p:sldId id="294" r:id="rId38"/>
    <p:sldId id="295" r:id="rId39"/>
    <p:sldId id="296" r:id="rId40"/>
    <p:sldId id="297" r:id="rId41"/>
    <p:sldId id="298" r:id="rId42"/>
    <p:sldId id="299" r:id="rId43"/>
    <p:sldId id="300" r:id="rId44"/>
    <p:sldId id="301" r:id="rId45"/>
    <p:sldId id="304" r:id="rId46"/>
    <p:sldId id="305" r:id="rId47"/>
    <p:sldId id="302" r:id="rId48"/>
    <p:sldId id="303" r:id="rId49"/>
    <p:sldId id="306" r:id="rId50"/>
    <p:sldId id="307" r:id="rId51"/>
    <p:sldId id="308" r:id="rId52"/>
    <p:sldId id="309" r:id="rId53"/>
    <p:sldId id="310" r:id="rId54"/>
    <p:sldId id="311" r:id="rId55"/>
    <p:sldId id="314" r:id="rId56"/>
    <p:sldId id="315" r:id="rId57"/>
    <p:sldId id="316" r:id="rId58"/>
    <p:sldId id="317" r:id="rId59"/>
    <p:sldId id="318" r:id="rId60"/>
    <p:sldId id="319" r:id="rId61"/>
    <p:sldId id="320" r:id="rId62"/>
    <p:sldId id="321" r:id="rId63"/>
    <p:sldId id="322" r:id="rId64"/>
    <p:sldId id="323" r:id="rId65"/>
    <p:sldId id="324" r:id="rId66"/>
    <p:sldId id="325" r:id="rId67"/>
    <p:sldId id="326" r:id="rId68"/>
    <p:sldId id="328" r:id="rId69"/>
    <p:sldId id="329" r:id="rId70"/>
    <p:sldId id="330" r:id="rId71"/>
    <p:sldId id="331" r:id="rId72"/>
    <p:sldId id="332" r:id="rId73"/>
    <p:sldId id="333" r:id="rId74"/>
    <p:sldId id="335" r:id="rId75"/>
    <p:sldId id="336" r:id="rId76"/>
    <p:sldId id="337" r:id="rId77"/>
  </p:sldIdLst>
  <p:sldSz cx="12192000" cy="6858000"/>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7072"/>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sz="quarter" idx="1"/>
          </p:nvPr>
        </p:nvSpPr>
        <p:spPr>
          <a:xfrm>
            <a:off x="3939466" y="0"/>
            <a:ext cx="3013763" cy="467072"/>
          </a:xfrm>
          <a:prstGeom prst="rect">
            <a:avLst/>
          </a:prstGeom>
        </p:spPr>
        <p:txBody>
          <a:bodyPr vert="horz" lIns="92930" tIns="46465" rIns="92930" bIns="46465" rtlCol="0"/>
          <a:lstStyle>
            <a:lvl1pPr algn="r">
              <a:defRPr sz="1200"/>
            </a:lvl1pPr>
          </a:lstStyle>
          <a:p>
            <a:fld id="{81E167B6-E801-46A8-A153-7EA8C02FF9AB}" type="datetimeFigureOut">
              <a:rPr lang="en-US" smtClean="0"/>
              <a:t>1/21/2020</a:t>
            </a:fld>
            <a:endParaRPr lang="en-US"/>
          </a:p>
        </p:txBody>
      </p:sp>
      <p:sp>
        <p:nvSpPr>
          <p:cNvPr id="4" name="Footer Placeholder 3"/>
          <p:cNvSpPr>
            <a:spLocks noGrp="1"/>
          </p:cNvSpPr>
          <p:nvPr>
            <p:ph type="ftr" sz="quarter" idx="2"/>
          </p:nvPr>
        </p:nvSpPr>
        <p:spPr>
          <a:xfrm>
            <a:off x="0" y="8842030"/>
            <a:ext cx="3013763" cy="467071"/>
          </a:xfrm>
          <a:prstGeom prst="rect">
            <a:avLst/>
          </a:prstGeom>
        </p:spPr>
        <p:txBody>
          <a:bodyPr vert="horz" lIns="92930" tIns="46465" rIns="92930" bIns="46465" rtlCol="0" anchor="b"/>
          <a:lstStyle>
            <a:lvl1pPr algn="l">
              <a:defRPr sz="1200"/>
            </a:lvl1pPr>
          </a:lstStyle>
          <a:p>
            <a:endParaRPr lang="en-US"/>
          </a:p>
        </p:txBody>
      </p:sp>
      <p:sp>
        <p:nvSpPr>
          <p:cNvPr id="5" name="Slide Number Placeholder 4"/>
          <p:cNvSpPr>
            <a:spLocks noGrp="1"/>
          </p:cNvSpPr>
          <p:nvPr>
            <p:ph type="sldNum" sz="quarter" idx="3"/>
          </p:nvPr>
        </p:nvSpPr>
        <p:spPr>
          <a:xfrm>
            <a:off x="3939466" y="8842030"/>
            <a:ext cx="3013763" cy="467071"/>
          </a:xfrm>
          <a:prstGeom prst="rect">
            <a:avLst/>
          </a:prstGeom>
        </p:spPr>
        <p:txBody>
          <a:bodyPr vert="horz" lIns="92930" tIns="46465" rIns="92930" bIns="46465" rtlCol="0" anchor="b"/>
          <a:lstStyle>
            <a:lvl1pPr algn="r">
              <a:defRPr sz="1200"/>
            </a:lvl1pPr>
          </a:lstStyle>
          <a:p>
            <a:fld id="{40C99F8B-9C84-4B8A-8791-1F9B1F0C9B22}" type="slidenum">
              <a:rPr lang="en-US" smtClean="0"/>
              <a:t>‹#›</a:t>
            </a:fld>
            <a:endParaRPr lang="en-US"/>
          </a:p>
        </p:txBody>
      </p:sp>
    </p:spTree>
    <p:extLst>
      <p:ext uri="{BB962C8B-B14F-4D97-AF65-F5344CB8AC3E}">
        <p14:creationId xmlns:p14="http://schemas.microsoft.com/office/powerpoint/2010/main" val="252279939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6DDDD2-54BB-416E-9B43-ACF13EA1CBCD}"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C50500-2A22-4472-AF58-C4FD7F57E474}" type="slidenum">
              <a:rPr lang="en-US" smtClean="0"/>
              <a:t>‹#›</a:t>
            </a:fld>
            <a:endParaRPr lang="en-US"/>
          </a:p>
        </p:txBody>
      </p:sp>
    </p:spTree>
    <p:extLst>
      <p:ext uri="{BB962C8B-B14F-4D97-AF65-F5344CB8AC3E}">
        <p14:creationId xmlns:p14="http://schemas.microsoft.com/office/powerpoint/2010/main" val="111698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6DDDD2-54BB-416E-9B43-ACF13EA1CBCD}"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C50500-2A22-4472-AF58-C4FD7F57E474}" type="slidenum">
              <a:rPr lang="en-US" smtClean="0"/>
              <a:t>‹#›</a:t>
            </a:fld>
            <a:endParaRPr lang="en-US"/>
          </a:p>
        </p:txBody>
      </p:sp>
    </p:spTree>
    <p:extLst>
      <p:ext uri="{BB962C8B-B14F-4D97-AF65-F5344CB8AC3E}">
        <p14:creationId xmlns:p14="http://schemas.microsoft.com/office/powerpoint/2010/main" val="544293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6DDDD2-54BB-416E-9B43-ACF13EA1CBCD}"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C50500-2A22-4472-AF58-C4FD7F57E474}" type="slidenum">
              <a:rPr lang="en-US" smtClean="0"/>
              <a:t>‹#›</a:t>
            </a:fld>
            <a:endParaRPr lang="en-US"/>
          </a:p>
        </p:txBody>
      </p:sp>
    </p:spTree>
    <p:extLst>
      <p:ext uri="{BB962C8B-B14F-4D97-AF65-F5344CB8AC3E}">
        <p14:creationId xmlns:p14="http://schemas.microsoft.com/office/powerpoint/2010/main" val="3181662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6DDDD2-54BB-416E-9B43-ACF13EA1CBCD}"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C50500-2A22-4472-AF58-C4FD7F57E474}" type="slidenum">
              <a:rPr lang="en-US" smtClean="0"/>
              <a:t>‹#›</a:t>
            </a:fld>
            <a:endParaRPr lang="en-US"/>
          </a:p>
        </p:txBody>
      </p:sp>
    </p:spTree>
    <p:extLst>
      <p:ext uri="{BB962C8B-B14F-4D97-AF65-F5344CB8AC3E}">
        <p14:creationId xmlns:p14="http://schemas.microsoft.com/office/powerpoint/2010/main" val="3351729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66DDDD2-54BB-416E-9B43-ACF13EA1CBCD}"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C50500-2A22-4472-AF58-C4FD7F57E474}" type="slidenum">
              <a:rPr lang="en-US" smtClean="0"/>
              <a:t>‹#›</a:t>
            </a:fld>
            <a:endParaRPr lang="en-US"/>
          </a:p>
        </p:txBody>
      </p:sp>
    </p:spTree>
    <p:extLst>
      <p:ext uri="{BB962C8B-B14F-4D97-AF65-F5344CB8AC3E}">
        <p14:creationId xmlns:p14="http://schemas.microsoft.com/office/powerpoint/2010/main" val="2245633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6DDDD2-54BB-416E-9B43-ACF13EA1CBCD}"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C50500-2A22-4472-AF58-C4FD7F57E474}" type="slidenum">
              <a:rPr lang="en-US" smtClean="0"/>
              <a:t>‹#›</a:t>
            </a:fld>
            <a:endParaRPr lang="en-US"/>
          </a:p>
        </p:txBody>
      </p:sp>
    </p:spTree>
    <p:extLst>
      <p:ext uri="{BB962C8B-B14F-4D97-AF65-F5344CB8AC3E}">
        <p14:creationId xmlns:p14="http://schemas.microsoft.com/office/powerpoint/2010/main" val="509927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6DDDD2-54BB-416E-9B43-ACF13EA1CBCD}" type="datetimeFigureOut">
              <a:rPr lang="en-US" smtClean="0"/>
              <a:t>1/21/2020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C50500-2A22-4472-AF58-C4FD7F57E474}" type="slidenum">
              <a:rPr lang="en-US" smtClean="0"/>
              <a:t>‹#›</a:t>
            </a:fld>
            <a:endParaRPr lang="en-US"/>
          </a:p>
        </p:txBody>
      </p:sp>
    </p:spTree>
    <p:extLst>
      <p:ext uri="{BB962C8B-B14F-4D97-AF65-F5344CB8AC3E}">
        <p14:creationId xmlns:p14="http://schemas.microsoft.com/office/powerpoint/2010/main" val="129616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6DDDD2-54BB-416E-9B43-ACF13EA1CBCD}" type="datetimeFigureOut">
              <a:rPr lang="en-US" smtClean="0"/>
              <a:t>1/21/2020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C50500-2A22-4472-AF58-C4FD7F57E474}" type="slidenum">
              <a:rPr lang="en-US" smtClean="0"/>
              <a:t>‹#›</a:t>
            </a:fld>
            <a:endParaRPr lang="en-US"/>
          </a:p>
        </p:txBody>
      </p:sp>
    </p:spTree>
    <p:extLst>
      <p:ext uri="{BB962C8B-B14F-4D97-AF65-F5344CB8AC3E}">
        <p14:creationId xmlns:p14="http://schemas.microsoft.com/office/powerpoint/2010/main" val="2290884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6DDDD2-54BB-416E-9B43-ACF13EA1CBCD}" type="datetimeFigureOut">
              <a:rPr lang="en-US" smtClean="0"/>
              <a:t>1/21/2020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C50500-2A22-4472-AF58-C4FD7F57E474}" type="slidenum">
              <a:rPr lang="en-US" smtClean="0"/>
              <a:t>‹#›</a:t>
            </a:fld>
            <a:endParaRPr lang="en-US"/>
          </a:p>
        </p:txBody>
      </p:sp>
    </p:spTree>
    <p:extLst>
      <p:ext uri="{BB962C8B-B14F-4D97-AF65-F5344CB8AC3E}">
        <p14:creationId xmlns:p14="http://schemas.microsoft.com/office/powerpoint/2010/main" val="627642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66DDDD2-54BB-416E-9B43-ACF13EA1CBCD}"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C50500-2A22-4472-AF58-C4FD7F57E474}" type="slidenum">
              <a:rPr lang="en-US" smtClean="0"/>
              <a:t>‹#›</a:t>
            </a:fld>
            <a:endParaRPr lang="en-US"/>
          </a:p>
        </p:txBody>
      </p:sp>
    </p:spTree>
    <p:extLst>
      <p:ext uri="{BB962C8B-B14F-4D97-AF65-F5344CB8AC3E}">
        <p14:creationId xmlns:p14="http://schemas.microsoft.com/office/powerpoint/2010/main" val="3889819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66DDDD2-54BB-416E-9B43-ACF13EA1CBCD}"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C50500-2A22-4472-AF58-C4FD7F57E474}" type="slidenum">
              <a:rPr lang="en-US" smtClean="0"/>
              <a:t>‹#›</a:t>
            </a:fld>
            <a:endParaRPr lang="en-US"/>
          </a:p>
        </p:txBody>
      </p:sp>
    </p:spTree>
    <p:extLst>
      <p:ext uri="{BB962C8B-B14F-4D97-AF65-F5344CB8AC3E}">
        <p14:creationId xmlns:p14="http://schemas.microsoft.com/office/powerpoint/2010/main" val="2988943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6DDDD2-54BB-416E-9B43-ACF13EA1CBCD}" type="datetimeFigureOut">
              <a:rPr lang="en-US" smtClean="0"/>
              <a:t>1/21/2020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C50500-2A22-4472-AF58-C4FD7F57E474}" type="slidenum">
              <a:rPr lang="en-US" smtClean="0"/>
              <a:t>‹#›</a:t>
            </a:fld>
            <a:endParaRPr lang="en-US"/>
          </a:p>
        </p:txBody>
      </p:sp>
    </p:spTree>
    <p:extLst>
      <p:ext uri="{BB962C8B-B14F-4D97-AF65-F5344CB8AC3E}">
        <p14:creationId xmlns:p14="http://schemas.microsoft.com/office/powerpoint/2010/main" val="26534574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hyperlink" Target="Banking%20Research%20Project.doc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www.econlowdown.org/cards_cars_currency_2?module_uid=85&amp;p=yes&amp;page_num=2928&amp;section_uid=112"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9600" dirty="0" smtClean="0"/>
              <a:t>Unit 1</a:t>
            </a:r>
            <a:endParaRPr lang="en-US" sz="9600" dirty="0"/>
          </a:p>
        </p:txBody>
      </p:sp>
      <p:sp>
        <p:nvSpPr>
          <p:cNvPr id="3" name="Subtitle 2"/>
          <p:cNvSpPr>
            <a:spLocks noGrp="1"/>
          </p:cNvSpPr>
          <p:nvPr>
            <p:ph type="subTitle" idx="1"/>
          </p:nvPr>
        </p:nvSpPr>
        <p:spPr/>
        <p:txBody>
          <a:bodyPr>
            <a:normAutofit/>
          </a:bodyPr>
          <a:lstStyle/>
          <a:p>
            <a:r>
              <a:rPr lang="en-US" sz="5400" dirty="0" smtClean="0"/>
              <a:t>Banking</a:t>
            </a:r>
            <a:endParaRPr lang="en-US" sz="5400" dirty="0"/>
          </a:p>
        </p:txBody>
      </p:sp>
    </p:spTree>
    <p:extLst>
      <p:ext uri="{BB962C8B-B14F-4D97-AF65-F5344CB8AC3E}">
        <p14:creationId xmlns:p14="http://schemas.microsoft.com/office/powerpoint/2010/main" val="15718653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0617"/>
            <a:ext cx="10515600" cy="1325563"/>
          </a:xfrm>
        </p:spPr>
        <p:txBody>
          <a:bodyPr/>
          <a:lstStyle/>
          <a:p>
            <a:r>
              <a:rPr lang="en-US" dirty="0" smtClean="0"/>
              <a:t>Why Do I </a:t>
            </a:r>
            <a:r>
              <a:rPr lang="en-US" dirty="0"/>
              <a:t>N</a:t>
            </a:r>
            <a:r>
              <a:rPr lang="en-US" dirty="0" smtClean="0"/>
              <a:t>eed A Bank Account?</a:t>
            </a:r>
            <a:endParaRPr lang="en-US" dirty="0"/>
          </a:p>
        </p:txBody>
      </p:sp>
      <p:sp>
        <p:nvSpPr>
          <p:cNvPr id="3" name="Content Placeholder 2"/>
          <p:cNvSpPr>
            <a:spLocks noGrp="1"/>
          </p:cNvSpPr>
          <p:nvPr>
            <p:ph idx="1"/>
          </p:nvPr>
        </p:nvSpPr>
        <p:spPr>
          <a:xfrm>
            <a:off x="838200" y="1476180"/>
            <a:ext cx="10515600" cy="4351338"/>
          </a:xfrm>
        </p:spPr>
        <p:txBody>
          <a:bodyPr/>
          <a:lstStyle/>
          <a:p>
            <a:r>
              <a:rPr lang="en-US" dirty="0" smtClean="0"/>
              <a:t>When your money is in an account at a commercial bank or a credit union, it is insured by the FDIC (Federal Deposit Insurance Corporation) for up to $250,000.</a:t>
            </a:r>
          </a:p>
          <a:p>
            <a:pPr marL="0" indent="0">
              <a:buNone/>
            </a:pPr>
            <a:endParaRPr lang="en-US" dirty="0"/>
          </a:p>
        </p:txBody>
      </p:sp>
      <p:sp>
        <p:nvSpPr>
          <p:cNvPr id="4" name="TextBox 3"/>
          <p:cNvSpPr txBox="1"/>
          <p:nvPr/>
        </p:nvSpPr>
        <p:spPr>
          <a:xfrm>
            <a:off x="2672862" y="2801743"/>
            <a:ext cx="5390835" cy="2677656"/>
          </a:xfrm>
          <a:prstGeom prst="rect">
            <a:avLst/>
          </a:prstGeom>
          <a:noFill/>
        </p:spPr>
        <p:txBody>
          <a:bodyPr wrap="none" rtlCol="0">
            <a:spAutoFit/>
          </a:bodyPr>
          <a:lstStyle/>
          <a:p>
            <a:r>
              <a:rPr lang="en-US" sz="2400" dirty="0" smtClean="0"/>
              <a:t>So, even if</a:t>
            </a:r>
          </a:p>
          <a:p>
            <a:pPr marL="285750" indent="-285750">
              <a:buFont typeface="Arial" panose="020B0604020202020204" pitchFamily="34" charset="0"/>
              <a:buChar char="•"/>
            </a:pPr>
            <a:r>
              <a:rPr lang="en-US" sz="2400" dirty="0" smtClean="0"/>
              <a:t>The bank is robbed,</a:t>
            </a:r>
          </a:p>
          <a:p>
            <a:pPr marL="285750" indent="-285750">
              <a:buFont typeface="Arial" panose="020B0604020202020204" pitchFamily="34" charset="0"/>
              <a:buChar char="•"/>
            </a:pPr>
            <a:r>
              <a:rPr lang="en-US" sz="2400" dirty="0" smtClean="0"/>
              <a:t>The bank catches fire and burns down,</a:t>
            </a:r>
          </a:p>
          <a:p>
            <a:pPr marL="285750" indent="-285750">
              <a:buFont typeface="Arial" panose="020B0604020202020204" pitchFamily="34" charset="0"/>
              <a:buChar char="•"/>
            </a:pPr>
            <a:r>
              <a:rPr lang="en-US" sz="2400" dirty="0" smtClean="0"/>
              <a:t>The bank merges with another bank, or</a:t>
            </a:r>
          </a:p>
          <a:p>
            <a:pPr marL="285750" indent="-285750">
              <a:buFont typeface="Arial" panose="020B0604020202020204" pitchFamily="34" charset="0"/>
              <a:buChar char="•"/>
            </a:pPr>
            <a:r>
              <a:rPr lang="en-US" sz="2400" dirty="0" smtClean="0"/>
              <a:t>The bank “runs out of money”.</a:t>
            </a:r>
          </a:p>
          <a:p>
            <a:pPr marL="285750" indent="-285750">
              <a:buFont typeface="Arial" panose="020B0604020202020204" pitchFamily="34" charset="0"/>
              <a:buChar char="•"/>
            </a:pPr>
            <a:endParaRPr lang="en-US" sz="2400" dirty="0"/>
          </a:p>
          <a:p>
            <a:r>
              <a:rPr lang="en-US" sz="2400" dirty="0" smtClean="0"/>
              <a:t>YOUR MONEY IS INSURED!!</a:t>
            </a:r>
            <a:endParaRPr lang="en-US" sz="2400" dirty="0"/>
          </a:p>
        </p:txBody>
      </p:sp>
      <p:sp>
        <p:nvSpPr>
          <p:cNvPr id="5" name="TextBox 4"/>
          <p:cNvSpPr txBox="1"/>
          <p:nvPr/>
        </p:nvSpPr>
        <p:spPr>
          <a:xfrm>
            <a:off x="838200" y="5596685"/>
            <a:ext cx="9669378" cy="461665"/>
          </a:xfrm>
          <a:prstGeom prst="rect">
            <a:avLst/>
          </a:prstGeom>
          <a:noFill/>
        </p:spPr>
        <p:txBody>
          <a:bodyPr wrap="none" rtlCol="0">
            <a:spAutoFit/>
          </a:bodyPr>
          <a:lstStyle/>
          <a:p>
            <a:r>
              <a:rPr lang="en-US" sz="2400" b="1" dirty="0" smtClean="0">
                <a:solidFill>
                  <a:srgbClr val="FF0000"/>
                </a:solidFill>
              </a:rPr>
              <a:t>Can you think of any other situation where your money would be insured?</a:t>
            </a:r>
            <a:endParaRPr lang="en-US" sz="2400" b="1" dirty="0">
              <a:solidFill>
                <a:srgbClr val="FF0000"/>
              </a:solidFill>
            </a:endParaRPr>
          </a:p>
        </p:txBody>
      </p:sp>
    </p:spTree>
    <p:extLst>
      <p:ext uri="{BB962C8B-B14F-4D97-AF65-F5344CB8AC3E}">
        <p14:creationId xmlns:p14="http://schemas.microsoft.com/office/powerpoint/2010/main" val="3856312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Accounts in Alabama</a:t>
            </a:r>
            <a:endParaRPr lang="en-US" dirty="0"/>
          </a:p>
        </p:txBody>
      </p:sp>
      <p:sp>
        <p:nvSpPr>
          <p:cNvPr id="3" name="Content Placeholder 2"/>
          <p:cNvSpPr>
            <a:spLocks noGrp="1"/>
          </p:cNvSpPr>
          <p:nvPr>
            <p:ph idx="1"/>
          </p:nvPr>
        </p:nvSpPr>
        <p:spPr/>
        <p:txBody>
          <a:bodyPr/>
          <a:lstStyle/>
          <a:p>
            <a:r>
              <a:rPr lang="en-US" dirty="0" smtClean="0"/>
              <a:t>You have to be 19 to open a checking account by yourself, without a co-signer.</a:t>
            </a:r>
          </a:p>
          <a:p>
            <a:r>
              <a:rPr lang="en-US" dirty="0" smtClean="0"/>
              <a:t>That should not stop you from opening an account!</a:t>
            </a:r>
          </a:p>
          <a:p>
            <a:r>
              <a:rPr lang="en-US" dirty="0" smtClean="0"/>
              <a:t>Simply open a joint account with one of your parents/guardians.  When you turn 19, you can have them removed from the account.</a:t>
            </a:r>
          </a:p>
        </p:txBody>
      </p:sp>
    </p:spTree>
    <p:extLst>
      <p:ext uri="{BB962C8B-B14F-4D97-AF65-F5344CB8AC3E}">
        <p14:creationId xmlns:p14="http://schemas.microsoft.com/office/powerpoint/2010/main" val="17407581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9600" dirty="0" smtClean="0"/>
              <a:t>Section 1.02</a:t>
            </a:r>
            <a:endParaRPr lang="en-US" sz="9600" dirty="0"/>
          </a:p>
        </p:txBody>
      </p:sp>
      <p:sp>
        <p:nvSpPr>
          <p:cNvPr id="5" name="Text Placeholder 4"/>
          <p:cNvSpPr>
            <a:spLocks noGrp="1"/>
          </p:cNvSpPr>
          <p:nvPr>
            <p:ph type="body" idx="1"/>
          </p:nvPr>
        </p:nvSpPr>
        <p:spPr/>
        <p:txBody>
          <a:bodyPr>
            <a:normAutofit/>
          </a:bodyPr>
          <a:lstStyle/>
          <a:p>
            <a:r>
              <a:rPr lang="en-US" sz="6000" dirty="0" smtClean="0">
                <a:solidFill>
                  <a:schemeClr val="tx1"/>
                </a:solidFill>
              </a:rPr>
              <a:t>Banking Documents</a:t>
            </a:r>
            <a:endParaRPr lang="en-US" sz="6000" dirty="0">
              <a:solidFill>
                <a:schemeClr val="tx1"/>
              </a:solidFill>
            </a:endParaRPr>
          </a:p>
        </p:txBody>
      </p:sp>
    </p:spTree>
    <p:extLst>
      <p:ext uri="{BB962C8B-B14F-4D97-AF65-F5344CB8AC3E}">
        <p14:creationId xmlns:p14="http://schemas.microsoft.com/office/powerpoint/2010/main" val="28868738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Deposit Slips</a:t>
            </a:r>
            <a:endParaRPr lang="en-US" dirty="0"/>
          </a:p>
        </p:txBody>
      </p:sp>
      <p:sp>
        <p:nvSpPr>
          <p:cNvPr id="3" name="Content Placeholder 2"/>
          <p:cNvSpPr>
            <a:spLocks noGrp="1"/>
          </p:cNvSpPr>
          <p:nvPr>
            <p:ph idx="1"/>
          </p:nvPr>
        </p:nvSpPr>
        <p:spPr>
          <a:xfrm>
            <a:off x="838200" y="1530203"/>
            <a:ext cx="10515600" cy="4351338"/>
          </a:xfrm>
        </p:spPr>
        <p:txBody>
          <a:bodyPr/>
          <a:lstStyle/>
          <a:p>
            <a:r>
              <a:rPr lang="en-US" dirty="0" smtClean="0"/>
              <a:t>The first thing you need to do when opening a checking account is to deposit money into the account.  For further deposits, it will either be direct deposit, or with the use of a deposit slip.  Deposits are credits to your account.</a:t>
            </a:r>
            <a:endParaRPr lang="en-US"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2700997" y="3183768"/>
            <a:ext cx="6147583" cy="3442115"/>
          </a:xfrm>
          <a:prstGeom prst="rect">
            <a:avLst/>
          </a:prstGeom>
        </p:spPr>
      </p:pic>
    </p:spTree>
    <p:extLst>
      <p:ext uri="{BB962C8B-B14F-4D97-AF65-F5344CB8AC3E}">
        <p14:creationId xmlns:p14="http://schemas.microsoft.com/office/powerpoint/2010/main" val="210454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Deposit Slips - Step 1</a:t>
            </a:r>
            <a:endParaRPr lang="en-US" dirty="0"/>
          </a:p>
        </p:txBody>
      </p:sp>
      <p:sp>
        <p:nvSpPr>
          <p:cNvPr id="3" name="Content Placeholder 2"/>
          <p:cNvSpPr>
            <a:spLocks noGrp="1"/>
          </p:cNvSpPr>
          <p:nvPr>
            <p:ph idx="1"/>
          </p:nvPr>
        </p:nvSpPr>
        <p:spPr/>
        <p:txBody>
          <a:bodyPr/>
          <a:lstStyle/>
          <a:p>
            <a:r>
              <a:rPr lang="en-US" dirty="0" smtClean="0"/>
              <a:t>Enter the date of the deposit.</a:t>
            </a:r>
          </a:p>
          <a:p>
            <a:pPr lvl="1"/>
            <a:r>
              <a:rPr lang="en-US" dirty="0" smtClean="0"/>
              <a:t>Enter today’s date</a:t>
            </a:r>
            <a:endParaRPr lang="en-US" dirty="0"/>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2527763" y="2743198"/>
            <a:ext cx="6616236" cy="3869861"/>
          </a:xfrm>
          <a:prstGeom prst="rect">
            <a:avLst/>
          </a:prstGeom>
        </p:spPr>
      </p:pic>
    </p:spTree>
    <p:extLst>
      <p:ext uri="{BB962C8B-B14F-4D97-AF65-F5344CB8AC3E}">
        <p14:creationId xmlns:p14="http://schemas.microsoft.com/office/powerpoint/2010/main" val="3691176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Deposit Slips – Step 2</a:t>
            </a:r>
            <a:endParaRPr lang="en-US" dirty="0"/>
          </a:p>
        </p:txBody>
      </p:sp>
      <p:sp>
        <p:nvSpPr>
          <p:cNvPr id="3" name="Content Placeholder 2"/>
          <p:cNvSpPr>
            <a:spLocks noGrp="1"/>
          </p:cNvSpPr>
          <p:nvPr>
            <p:ph idx="1"/>
          </p:nvPr>
        </p:nvSpPr>
        <p:spPr/>
        <p:txBody>
          <a:bodyPr/>
          <a:lstStyle/>
          <a:p>
            <a:r>
              <a:rPr lang="en-US" dirty="0" smtClean="0"/>
              <a:t>If you are depositing cash, the amount goes in the </a:t>
            </a:r>
            <a:r>
              <a:rPr lang="en-US" b="1" i="1" dirty="0" smtClean="0"/>
              <a:t>Currency</a:t>
            </a:r>
            <a:r>
              <a:rPr lang="en-US" dirty="0" smtClean="0"/>
              <a:t> row.</a:t>
            </a:r>
            <a:endParaRPr lang="en-US" dirty="0"/>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1078791" y="2474228"/>
            <a:ext cx="6348951" cy="3702735"/>
          </a:xfrm>
          <a:prstGeom prst="rect">
            <a:avLst/>
          </a:prstGeom>
        </p:spPr>
      </p:pic>
      <p:sp>
        <p:nvSpPr>
          <p:cNvPr id="6" name="TextBox 5"/>
          <p:cNvSpPr txBox="1"/>
          <p:nvPr/>
        </p:nvSpPr>
        <p:spPr>
          <a:xfrm>
            <a:off x="8342142" y="3629465"/>
            <a:ext cx="2937727" cy="954107"/>
          </a:xfrm>
          <a:prstGeom prst="rect">
            <a:avLst/>
          </a:prstGeom>
          <a:noFill/>
        </p:spPr>
        <p:txBody>
          <a:bodyPr wrap="none" rtlCol="0">
            <a:spAutoFit/>
          </a:bodyPr>
          <a:lstStyle/>
          <a:p>
            <a:r>
              <a:rPr lang="en-US" sz="2800" b="1" dirty="0" smtClean="0">
                <a:solidFill>
                  <a:srgbClr val="FF0000"/>
                </a:solidFill>
              </a:rPr>
              <a:t>You are depositing</a:t>
            </a:r>
          </a:p>
          <a:p>
            <a:r>
              <a:rPr lang="en-US" sz="2800" b="1" dirty="0" smtClean="0">
                <a:solidFill>
                  <a:srgbClr val="FF0000"/>
                </a:solidFill>
              </a:rPr>
              <a:t>$125.00 cash.</a:t>
            </a:r>
            <a:endParaRPr lang="en-US" sz="2800" b="1" dirty="0">
              <a:solidFill>
                <a:srgbClr val="FF0000"/>
              </a:solidFill>
            </a:endParaRPr>
          </a:p>
        </p:txBody>
      </p:sp>
    </p:spTree>
    <p:extLst>
      <p:ext uri="{BB962C8B-B14F-4D97-AF65-F5344CB8AC3E}">
        <p14:creationId xmlns:p14="http://schemas.microsoft.com/office/powerpoint/2010/main" val="10237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5"/>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Deposit Slips – Step 3</a:t>
            </a:r>
            <a:endParaRPr lang="en-US" dirty="0"/>
          </a:p>
        </p:txBody>
      </p:sp>
      <p:sp>
        <p:nvSpPr>
          <p:cNvPr id="3" name="Content Placeholder 2"/>
          <p:cNvSpPr>
            <a:spLocks noGrp="1"/>
          </p:cNvSpPr>
          <p:nvPr>
            <p:ph idx="1"/>
          </p:nvPr>
        </p:nvSpPr>
        <p:spPr/>
        <p:txBody>
          <a:bodyPr/>
          <a:lstStyle/>
          <a:p>
            <a:r>
              <a:rPr lang="en-US" dirty="0" smtClean="0"/>
              <a:t>Each check amount must be entered separately in the spaces provided.  You must include the check numbers on the deposit slip.</a:t>
            </a:r>
            <a:endParaRPr lang="en-US" dirty="0"/>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838200" y="2811634"/>
            <a:ext cx="5843954" cy="3500266"/>
          </a:xfrm>
          <a:prstGeom prst="rect">
            <a:avLst/>
          </a:prstGeom>
        </p:spPr>
      </p:pic>
      <p:sp>
        <p:nvSpPr>
          <p:cNvPr id="6" name="TextBox 5"/>
          <p:cNvSpPr txBox="1"/>
          <p:nvPr/>
        </p:nvSpPr>
        <p:spPr>
          <a:xfrm>
            <a:off x="7202660" y="3094893"/>
            <a:ext cx="3965894" cy="1569660"/>
          </a:xfrm>
          <a:prstGeom prst="rect">
            <a:avLst/>
          </a:prstGeom>
          <a:noFill/>
        </p:spPr>
        <p:txBody>
          <a:bodyPr wrap="none" rtlCol="0">
            <a:spAutoFit/>
          </a:bodyPr>
          <a:lstStyle/>
          <a:p>
            <a:r>
              <a:rPr lang="en-US" sz="2400" b="1" dirty="0" smtClean="0">
                <a:solidFill>
                  <a:srgbClr val="FF0000"/>
                </a:solidFill>
              </a:rPr>
              <a:t>You have received two checks</a:t>
            </a:r>
          </a:p>
          <a:p>
            <a:r>
              <a:rPr lang="en-US" sz="2400" b="1" dirty="0" smtClean="0">
                <a:solidFill>
                  <a:srgbClr val="FF0000"/>
                </a:solidFill>
              </a:rPr>
              <a:t>in the amounts of: </a:t>
            </a:r>
          </a:p>
          <a:p>
            <a:r>
              <a:rPr lang="en-US" sz="2400" b="1" dirty="0" smtClean="0">
                <a:solidFill>
                  <a:srgbClr val="FF0000"/>
                </a:solidFill>
              </a:rPr>
              <a:t>Check # 123 for $147.50 </a:t>
            </a:r>
          </a:p>
          <a:p>
            <a:r>
              <a:rPr lang="en-US" sz="2400" b="1" dirty="0" smtClean="0">
                <a:solidFill>
                  <a:srgbClr val="FF0000"/>
                </a:solidFill>
              </a:rPr>
              <a:t>Check #124 for $39.55.</a:t>
            </a:r>
            <a:endParaRPr lang="en-US" sz="2400" b="1" dirty="0">
              <a:solidFill>
                <a:srgbClr val="FF0000"/>
              </a:solidFill>
            </a:endParaRPr>
          </a:p>
        </p:txBody>
      </p:sp>
    </p:spTree>
    <p:extLst>
      <p:ext uri="{BB962C8B-B14F-4D97-AF65-F5344CB8AC3E}">
        <p14:creationId xmlns:p14="http://schemas.microsoft.com/office/powerpoint/2010/main" val="3300285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Deposit Slips – Step 4</a:t>
            </a:r>
            <a:endParaRPr lang="en-US" dirty="0"/>
          </a:p>
        </p:txBody>
      </p:sp>
      <p:sp>
        <p:nvSpPr>
          <p:cNvPr id="3" name="Content Placeholder 2"/>
          <p:cNvSpPr>
            <a:spLocks noGrp="1"/>
          </p:cNvSpPr>
          <p:nvPr>
            <p:ph idx="1"/>
          </p:nvPr>
        </p:nvSpPr>
        <p:spPr>
          <a:xfrm>
            <a:off x="838200" y="1572406"/>
            <a:ext cx="10515600" cy="4351338"/>
          </a:xfrm>
        </p:spPr>
        <p:txBody>
          <a:bodyPr/>
          <a:lstStyle/>
          <a:p>
            <a:r>
              <a:rPr lang="en-US" dirty="0" smtClean="0"/>
              <a:t>You now need to subtotal the checks and currency.  Put the amount of money you would like back, if any (less cash received).  Fill out the amount of the total deposit.</a:t>
            </a:r>
            <a:endParaRPr lang="en-US" dirty="0"/>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838200" y="2897969"/>
            <a:ext cx="6364458" cy="3629439"/>
          </a:xfrm>
          <a:prstGeom prst="rect">
            <a:avLst/>
          </a:prstGeom>
        </p:spPr>
      </p:pic>
      <p:sp>
        <p:nvSpPr>
          <p:cNvPr id="6" name="TextBox 5"/>
          <p:cNvSpPr txBox="1"/>
          <p:nvPr/>
        </p:nvSpPr>
        <p:spPr>
          <a:xfrm>
            <a:off x="7202658" y="3517242"/>
            <a:ext cx="4919488" cy="461665"/>
          </a:xfrm>
          <a:prstGeom prst="rect">
            <a:avLst/>
          </a:prstGeom>
          <a:noFill/>
        </p:spPr>
        <p:txBody>
          <a:bodyPr wrap="none" rtlCol="0">
            <a:spAutoFit/>
          </a:bodyPr>
          <a:lstStyle/>
          <a:p>
            <a:r>
              <a:rPr lang="en-US" sz="2400" b="1" dirty="0" smtClean="0">
                <a:solidFill>
                  <a:srgbClr val="FF0000"/>
                </a:solidFill>
              </a:rPr>
              <a:t>You would like to receive $25 in cash.</a:t>
            </a:r>
            <a:endParaRPr lang="en-US" sz="2400" b="1" dirty="0">
              <a:solidFill>
                <a:srgbClr val="FF0000"/>
              </a:solidFill>
            </a:endParaRPr>
          </a:p>
        </p:txBody>
      </p:sp>
    </p:spTree>
    <p:extLst>
      <p:ext uri="{BB962C8B-B14F-4D97-AF65-F5344CB8AC3E}">
        <p14:creationId xmlns:p14="http://schemas.microsoft.com/office/powerpoint/2010/main" val="2707412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Checks</a:t>
            </a:r>
            <a:endParaRPr lang="en-US" dirty="0"/>
          </a:p>
        </p:txBody>
      </p:sp>
      <p:sp>
        <p:nvSpPr>
          <p:cNvPr id="3" name="Content Placeholder 2"/>
          <p:cNvSpPr>
            <a:spLocks noGrp="1"/>
          </p:cNvSpPr>
          <p:nvPr>
            <p:ph idx="1"/>
          </p:nvPr>
        </p:nvSpPr>
        <p:spPr/>
        <p:txBody>
          <a:bodyPr/>
          <a:lstStyle/>
          <a:p>
            <a:r>
              <a:rPr lang="en-US" dirty="0" smtClean="0"/>
              <a:t>Writing checks are considered a debit to your account.  Many people prefer using a debit card over writing checks.</a:t>
            </a:r>
            <a:endParaRPr lang="en-US" dirty="0"/>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2583376" y="2884610"/>
            <a:ext cx="6602828" cy="3628732"/>
          </a:xfrm>
          <a:prstGeom prst="rect">
            <a:avLst/>
          </a:prstGeom>
        </p:spPr>
      </p:pic>
    </p:spTree>
    <p:extLst>
      <p:ext uri="{BB962C8B-B14F-4D97-AF65-F5344CB8AC3E}">
        <p14:creationId xmlns:p14="http://schemas.microsoft.com/office/powerpoint/2010/main" val="2235847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Checks – Step 1</a:t>
            </a:r>
            <a:endParaRPr lang="en-US" dirty="0"/>
          </a:p>
        </p:txBody>
      </p:sp>
      <p:sp>
        <p:nvSpPr>
          <p:cNvPr id="3" name="Content Placeholder 2"/>
          <p:cNvSpPr>
            <a:spLocks noGrp="1"/>
          </p:cNvSpPr>
          <p:nvPr>
            <p:ph idx="1"/>
          </p:nvPr>
        </p:nvSpPr>
        <p:spPr/>
        <p:txBody>
          <a:bodyPr/>
          <a:lstStyle/>
          <a:p>
            <a:r>
              <a:rPr lang="en-US" dirty="0" smtClean="0"/>
              <a:t>Make sure that you date the check correctly.  Include the month, day, and year.  You may write it out or enter using all numbers.</a:t>
            </a:r>
          </a:p>
          <a:p>
            <a:pPr lvl="1"/>
            <a:r>
              <a:rPr lang="en-US" dirty="0" smtClean="0"/>
              <a:t>Enter today’s date</a:t>
            </a:r>
            <a:endParaRPr lang="en-US" dirty="0"/>
          </a:p>
        </p:txBody>
      </p:sp>
      <p:pic>
        <p:nvPicPr>
          <p:cNvPr id="6" name="Picture 5"/>
          <p:cNvPicPr/>
          <p:nvPr/>
        </p:nvPicPr>
        <p:blipFill>
          <a:blip r:embed="rId2">
            <a:extLst>
              <a:ext uri="{28A0092B-C50C-407E-A947-70E740481C1C}">
                <a14:useLocalDpi xmlns:a14="http://schemas.microsoft.com/office/drawing/2010/main" val="0"/>
              </a:ext>
            </a:extLst>
          </a:blip>
          <a:stretch>
            <a:fillRect/>
          </a:stretch>
        </p:blipFill>
        <p:spPr>
          <a:xfrm>
            <a:off x="2255275" y="3129231"/>
            <a:ext cx="6818387" cy="3355975"/>
          </a:xfrm>
          <a:prstGeom prst="rect">
            <a:avLst/>
          </a:prstGeom>
        </p:spPr>
      </p:pic>
    </p:spTree>
    <p:extLst>
      <p:ext uri="{BB962C8B-B14F-4D97-AF65-F5344CB8AC3E}">
        <p14:creationId xmlns:p14="http://schemas.microsoft.com/office/powerpoint/2010/main" val="1929877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9600" dirty="0" smtClean="0"/>
              <a:t>Section 1.01</a:t>
            </a:r>
            <a:endParaRPr lang="en-US" sz="9600" dirty="0"/>
          </a:p>
        </p:txBody>
      </p:sp>
      <p:sp>
        <p:nvSpPr>
          <p:cNvPr id="5" name="Text Placeholder 4"/>
          <p:cNvSpPr>
            <a:spLocks noGrp="1"/>
          </p:cNvSpPr>
          <p:nvPr>
            <p:ph type="body" idx="1"/>
          </p:nvPr>
        </p:nvSpPr>
        <p:spPr/>
        <p:txBody>
          <a:bodyPr>
            <a:normAutofit/>
          </a:bodyPr>
          <a:lstStyle/>
          <a:p>
            <a:r>
              <a:rPr lang="en-US" sz="6000" dirty="0" smtClean="0">
                <a:solidFill>
                  <a:schemeClr val="tx1"/>
                </a:solidFill>
              </a:rPr>
              <a:t>Evaluating Banking Services</a:t>
            </a:r>
            <a:endParaRPr lang="en-US" sz="6000" dirty="0">
              <a:solidFill>
                <a:schemeClr val="tx1"/>
              </a:solidFill>
            </a:endParaRPr>
          </a:p>
        </p:txBody>
      </p:sp>
    </p:spTree>
    <p:extLst>
      <p:ext uri="{BB962C8B-B14F-4D97-AF65-F5344CB8AC3E}">
        <p14:creationId xmlns:p14="http://schemas.microsoft.com/office/powerpoint/2010/main" val="2856613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Checks – Step 2</a:t>
            </a:r>
            <a:endParaRPr lang="en-US" dirty="0"/>
          </a:p>
        </p:txBody>
      </p:sp>
      <p:sp>
        <p:nvSpPr>
          <p:cNvPr id="3" name="Content Placeholder 2"/>
          <p:cNvSpPr>
            <a:spLocks noGrp="1"/>
          </p:cNvSpPr>
          <p:nvPr>
            <p:ph idx="1"/>
          </p:nvPr>
        </p:nvSpPr>
        <p:spPr/>
        <p:txBody>
          <a:bodyPr/>
          <a:lstStyle/>
          <a:p>
            <a:r>
              <a:rPr lang="en-US" dirty="0" smtClean="0"/>
              <a:t>Put the name of the person or business you are writing the check to on the line following </a:t>
            </a:r>
            <a:r>
              <a:rPr lang="en-US" b="1" i="1" dirty="0" smtClean="0"/>
              <a:t>Pay to the Order of</a:t>
            </a:r>
            <a:r>
              <a:rPr lang="en-US" dirty="0" smtClean="0"/>
              <a:t>.</a:t>
            </a:r>
            <a:endParaRPr lang="en-US" dirty="0"/>
          </a:p>
        </p:txBody>
      </p:sp>
      <p:pic>
        <p:nvPicPr>
          <p:cNvPr id="6" name="Picture 5"/>
          <p:cNvPicPr/>
          <p:nvPr/>
        </p:nvPicPr>
        <p:blipFill>
          <a:blip r:embed="rId2">
            <a:extLst>
              <a:ext uri="{28A0092B-C50C-407E-A947-70E740481C1C}">
                <a14:useLocalDpi xmlns:a14="http://schemas.microsoft.com/office/drawing/2010/main" val="0"/>
              </a:ext>
            </a:extLst>
          </a:blip>
          <a:stretch>
            <a:fillRect/>
          </a:stretch>
        </p:blipFill>
        <p:spPr>
          <a:xfrm>
            <a:off x="838200" y="2950368"/>
            <a:ext cx="6315613" cy="3361532"/>
          </a:xfrm>
          <a:prstGeom prst="rect">
            <a:avLst/>
          </a:prstGeom>
        </p:spPr>
      </p:pic>
      <p:sp>
        <p:nvSpPr>
          <p:cNvPr id="4" name="TextBox 3"/>
          <p:cNvSpPr txBox="1"/>
          <p:nvPr/>
        </p:nvSpPr>
        <p:spPr>
          <a:xfrm>
            <a:off x="7432250" y="3585795"/>
            <a:ext cx="3643113" cy="830997"/>
          </a:xfrm>
          <a:prstGeom prst="rect">
            <a:avLst/>
          </a:prstGeom>
          <a:noFill/>
        </p:spPr>
        <p:txBody>
          <a:bodyPr wrap="none" rtlCol="0">
            <a:spAutoFit/>
          </a:bodyPr>
          <a:lstStyle/>
          <a:p>
            <a:r>
              <a:rPr lang="en-US" sz="2400" b="1" dirty="0" smtClean="0">
                <a:solidFill>
                  <a:srgbClr val="FF0000"/>
                </a:solidFill>
              </a:rPr>
              <a:t>Make this check payable to</a:t>
            </a:r>
          </a:p>
          <a:p>
            <a:r>
              <a:rPr lang="en-US" sz="2400" b="1" dirty="0" smtClean="0">
                <a:solidFill>
                  <a:srgbClr val="FF0000"/>
                </a:solidFill>
              </a:rPr>
              <a:t>Saraland High School</a:t>
            </a:r>
            <a:endParaRPr lang="en-US" sz="2400" b="1" dirty="0">
              <a:solidFill>
                <a:srgbClr val="FF0000"/>
              </a:solidFill>
            </a:endParaRPr>
          </a:p>
        </p:txBody>
      </p:sp>
    </p:spTree>
    <p:extLst>
      <p:ext uri="{BB962C8B-B14F-4D97-AF65-F5344CB8AC3E}">
        <p14:creationId xmlns:p14="http://schemas.microsoft.com/office/powerpoint/2010/main" val="2497728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Checks – Step 3</a:t>
            </a:r>
            <a:endParaRPr lang="en-US" dirty="0"/>
          </a:p>
        </p:txBody>
      </p:sp>
      <p:sp>
        <p:nvSpPr>
          <p:cNvPr id="3" name="Content Placeholder 2"/>
          <p:cNvSpPr>
            <a:spLocks noGrp="1"/>
          </p:cNvSpPr>
          <p:nvPr>
            <p:ph idx="1"/>
          </p:nvPr>
        </p:nvSpPr>
        <p:spPr/>
        <p:txBody>
          <a:bodyPr/>
          <a:lstStyle/>
          <a:p>
            <a:r>
              <a:rPr lang="en-US" dirty="0" smtClean="0"/>
              <a:t>Enter the amount of the check using numbers.  Be sure to place the decimal point between the dollars and center.</a:t>
            </a:r>
            <a:endParaRPr lang="en-US" dirty="0"/>
          </a:p>
        </p:txBody>
      </p:sp>
      <p:pic>
        <p:nvPicPr>
          <p:cNvPr id="6" name="Picture 5"/>
          <p:cNvPicPr/>
          <p:nvPr/>
        </p:nvPicPr>
        <p:blipFill>
          <a:blip r:embed="rId2">
            <a:extLst>
              <a:ext uri="{28A0092B-C50C-407E-A947-70E740481C1C}">
                <a14:useLocalDpi xmlns:a14="http://schemas.microsoft.com/office/drawing/2010/main" val="0"/>
              </a:ext>
            </a:extLst>
          </a:blip>
          <a:stretch>
            <a:fillRect/>
          </a:stretch>
        </p:blipFill>
        <p:spPr>
          <a:xfrm>
            <a:off x="838200" y="2767806"/>
            <a:ext cx="6491068" cy="3409157"/>
          </a:xfrm>
          <a:prstGeom prst="rect">
            <a:avLst/>
          </a:prstGeom>
        </p:spPr>
      </p:pic>
      <p:sp>
        <p:nvSpPr>
          <p:cNvPr id="4" name="TextBox 3"/>
          <p:cNvSpPr txBox="1"/>
          <p:nvPr/>
        </p:nvSpPr>
        <p:spPr>
          <a:xfrm>
            <a:off x="7582486" y="3221501"/>
            <a:ext cx="4248855" cy="830997"/>
          </a:xfrm>
          <a:prstGeom prst="rect">
            <a:avLst/>
          </a:prstGeom>
          <a:noFill/>
        </p:spPr>
        <p:txBody>
          <a:bodyPr wrap="none" rtlCol="0">
            <a:spAutoFit/>
          </a:bodyPr>
          <a:lstStyle/>
          <a:p>
            <a:r>
              <a:rPr lang="en-US" sz="2400" b="1" dirty="0" smtClean="0">
                <a:solidFill>
                  <a:srgbClr val="FF0000"/>
                </a:solidFill>
              </a:rPr>
              <a:t>You are writing this check in the</a:t>
            </a:r>
          </a:p>
          <a:p>
            <a:r>
              <a:rPr lang="en-US" sz="2400" b="1" dirty="0">
                <a:solidFill>
                  <a:srgbClr val="FF0000"/>
                </a:solidFill>
              </a:rPr>
              <a:t>a</a:t>
            </a:r>
            <a:r>
              <a:rPr lang="en-US" sz="2400" b="1" dirty="0" smtClean="0">
                <a:solidFill>
                  <a:srgbClr val="FF0000"/>
                </a:solidFill>
              </a:rPr>
              <a:t>mount of $65.00</a:t>
            </a:r>
            <a:endParaRPr lang="en-US" sz="2400" b="1" dirty="0">
              <a:solidFill>
                <a:srgbClr val="FF0000"/>
              </a:solidFill>
            </a:endParaRPr>
          </a:p>
        </p:txBody>
      </p:sp>
    </p:spTree>
    <p:extLst>
      <p:ext uri="{BB962C8B-B14F-4D97-AF65-F5344CB8AC3E}">
        <p14:creationId xmlns:p14="http://schemas.microsoft.com/office/powerpoint/2010/main" val="4198573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Checks – Step 4</a:t>
            </a:r>
            <a:endParaRPr lang="en-US" dirty="0"/>
          </a:p>
        </p:txBody>
      </p:sp>
      <p:sp>
        <p:nvSpPr>
          <p:cNvPr id="3" name="Content Placeholder 2"/>
          <p:cNvSpPr>
            <a:spLocks noGrp="1"/>
          </p:cNvSpPr>
          <p:nvPr>
            <p:ph idx="1"/>
          </p:nvPr>
        </p:nvSpPr>
        <p:spPr/>
        <p:txBody>
          <a:bodyPr/>
          <a:lstStyle/>
          <a:p>
            <a:r>
              <a:rPr lang="en-US" dirty="0" smtClean="0"/>
              <a:t>Enter the </a:t>
            </a:r>
            <a:r>
              <a:rPr lang="en-US" b="1" dirty="0" smtClean="0"/>
              <a:t>amount written out in words </a:t>
            </a:r>
            <a:r>
              <a:rPr lang="en-US" dirty="0" smtClean="0"/>
              <a:t>on the line ending with the word </a:t>
            </a:r>
            <a:r>
              <a:rPr lang="en-US" b="1" i="1" dirty="0" smtClean="0"/>
              <a:t>Dollars</a:t>
            </a:r>
            <a:r>
              <a:rPr lang="en-US" dirty="0" smtClean="0"/>
              <a:t>.</a:t>
            </a:r>
            <a:endParaRPr lang="en-US" dirty="0"/>
          </a:p>
        </p:txBody>
      </p:sp>
      <p:pic>
        <p:nvPicPr>
          <p:cNvPr id="6" name="Picture 5"/>
          <p:cNvPicPr/>
          <p:nvPr/>
        </p:nvPicPr>
        <p:blipFill>
          <a:blip r:embed="rId2">
            <a:extLst>
              <a:ext uri="{28A0092B-C50C-407E-A947-70E740481C1C}">
                <a14:useLocalDpi xmlns:a14="http://schemas.microsoft.com/office/drawing/2010/main" val="0"/>
              </a:ext>
            </a:extLst>
          </a:blip>
          <a:stretch>
            <a:fillRect/>
          </a:stretch>
        </p:blipFill>
        <p:spPr>
          <a:xfrm>
            <a:off x="2151819" y="2815200"/>
            <a:ext cx="7203196" cy="3496700"/>
          </a:xfrm>
          <a:prstGeom prst="rect">
            <a:avLst/>
          </a:prstGeom>
        </p:spPr>
      </p:pic>
    </p:spTree>
    <p:extLst>
      <p:ext uri="{BB962C8B-B14F-4D97-AF65-F5344CB8AC3E}">
        <p14:creationId xmlns:p14="http://schemas.microsoft.com/office/powerpoint/2010/main" val="908618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Checks – Step 5</a:t>
            </a:r>
            <a:endParaRPr lang="en-US" dirty="0"/>
          </a:p>
        </p:txBody>
      </p:sp>
      <p:sp>
        <p:nvSpPr>
          <p:cNvPr id="3" name="Content Placeholder 2"/>
          <p:cNvSpPr>
            <a:spLocks noGrp="1"/>
          </p:cNvSpPr>
          <p:nvPr>
            <p:ph idx="1"/>
          </p:nvPr>
        </p:nvSpPr>
        <p:spPr/>
        <p:txBody>
          <a:bodyPr/>
          <a:lstStyle/>
          <a:p>
            <a:r>
              <a:rPr lang="en-US" dirty="0" smtClean="0"/>
              <a:t>The line at the bottom labeled </a:t>
            </a:r>
            <a:r>
              <a:rPr lang="en-US" b="1" i="1" dirty="0" smtClean="0"/>
              <a:t>For</a:t>
            </a:r>
            <a:r>
              <a:rPr lang="en-US" dirty="0" smtClean="0"/>
              <a:t> or sometimes </a:t>
            </a:r>
            <a:r>
              <a:rPr lang="en-US" b="1" i="1" dirty="0" smtClean="0"/>
              <a:t>Memo</a:t>
            </a:r>
            <a:r>
              <a:rPr lang="en-US" dirty="0" smtClean="0"/>
              <a:t> provides you with a place to note what the check was written for.</a:t>
            </a:r>
            <a:endParaRPr lang="en-US" dirty="0"/>
          </a:p>
        </p:txBody>
      </p:sp>
      <p:pic>
        <p:nvPicPr>
          <p:cNvPr id="6" name="Picture 5"/>
          <p:cNvPicPr/>
          <p:nvPr/>
        </p:nvPicPr>
        <p:blipFill>
          <a:blip r:embed="rId2">
            <a:extLst>
              <a:ext uri="{28A0092B-C50C-407E-A947-70E740481C1C}">
                <a14:useLocalDpi xmlns:a14="http://schemas.microsoft.com/office/drawing/2010/main" val="0"/>
              </a:ext>
            </a:extLst>
          </a:blip>
          <a:stretch>
            <a:fillRect/>
          </a:stretch>
        </p:blipFill>
        <p:spPr>
          <a:xfrm>
            <a:off x="838200" y="2988285"/>
            <a:ext cx="6639829" cy="3525056"/>
          </a:xfrm>
          <a:prstGeom prst="rect">
            <a:avLst/>
          </a:prstGeom>
        </p:spPr>
      </p:pic>
      <p:sp>
        <p:nvSpPr>
          <p:cNvPr id="4" name="TextBox 3"/>
          <p:cNvSpPr txBox="1"/>
          <p:nvPr/>
        </p:nvSpPr>
        <p:spPr>
          <a:xfrm>
            <a:off x="7739926" y="3539629"/>
            <a:ext cx="4035335" cy="461665"/>
          </a:xfrm>
          <a:prstGeom prst="rect">
            <a:avLst/>
          </a:prstGeom>
          <a:noFill/>
        </p:spPr>
        <p:txBody>
          <a:bodyPr wrap="none" rtlCol="0">
            <a:spAutoFit/>
          </a:bodyPr>
          <a:lstStyle/>
          <a:p>
            <a:r>
              <a:rPr lang="en-US" sz="2400" b="1" dirty="0" smtClean="0">
                <a:solidFill>
                  <a:srgbClr val="FF0000"/>
                </a:solidFill>
              </a:rPr>
              <a:t>This check is for a prom ticket.</a:t>
            </a:r>
            <a:endParaRPr lang="en-US" sz="2400" b="1" dirty="0">
              <a:solidFill>
                <a:srgbClr val="FF0000"/>
              </a:solidFill>
            </a:endParaRPr>
          </a:p>
        </p:txBody>
      </p:sp>
    </p:spTree>
    <p:extLst>
      <p:ext uri="{BB962C8B-B14F-4D97-AF65-F5344CB8AC3E}">
        <p14:creationId xmlns:p14="http://schemas.microsoft.com/office/powerpoint/2010/main" val="3211580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Checks – Step 6</a:t>
            </a:r>
            <a:endParaRPr lang="en-US" dirty="0"/>
          </a:p>
        </p:txBody>
      </p:sp>
      <p:sp>
        <p:nvSpPr>
          <p:cNvPr id="3" name="Content Placeholder 2"/>
          <p:cNvSpPr>
            <a:spLocks noGrp="1"/>
          </p:cNvSpPr>
          <p:nvPr>
            <p:ph idx="1"/>
          </p:nvPr>
        </p:nvSpPr>
        <p:spPr/>
        <p:txBody>
          <a:bodyPr/>
          <a:lstStyle/>
          <a:p>
            <a:r>
              <a:rPr lang="en-US" dirty="0" smtClean="0"/>
              <a:t>Make sure you sign all of your checks using the signature you entered on the signature card at the bank when you set up the account.</a:t>
            </a:r>
            <a:endParaRPr lang="en-US" dirty="0"/>
          </a:p>
        </p:txBody>
      </p:sp>
      <p:sp>
        <p:nvSpPr>
          <p:cNvPr id="4" name="TextBox 3"/>
          <p:cNvSpPr txBox="1"/>
          <p:nvPr/>
        </p:nvSpPr>
        <p:spPr>
          <a:xfrm>
            <a:off x="7739926" y="3539629"/>
            <a:ext cx="2089033" cy="461665"/>
          </a:xfrm>
          <a:prstGeom prst="rect">
            <a:avLst/>
          </a:prstGeom>
          <a:noFill/>
        </p:spPr>
        <p:txBody>
          <a:bodyPr wrap="none" rtlCol="0">
            <a:spAutoFit/>
          </a:bodyPr>
          <a:lstStyle/>
          <a:p>
            <a:r>
              <a:rPr lang="en-US" sz="2400" b="1" dirty="0" smtClean="0">
                <a:solidFill>
                  <a:srgbClr val="FF0000"/>
                </a:solidFill>
              </a:rPr>
              <a:t>Sign the check.</a:t>
            </a:r>
            <a:endParaRPr lang="en-US" sz="2400" b="1" dirty="0">
              <a:solidFill>
                <a:srgbClr val="FF0000"/>
              </a:solidFill>
            </a:endParaRP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838200" y="2898896"/>
            <a:ext cx="6659880" cy="3558175"/>
          </a:xfrm>
          <a:prstGeom prst="rect">
            <a:avLst/>
          </a:prstGeom>
        </p:spPr>
      </p:pic>
    </p:spTree>
    <p:extLst>
      <p:ext uri="{BB962C8B-B14F-4D97-AF65-F5344CB8AC3E}">
        <p14:creationId xmlns:p14="http://schemas.microsoft.com/office/powerpoint/2010/main" val="1044332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106"/>
            <a:ext cx="10515600" cy="1325563"/>
          </a:xfrm>
        </p:spPr>
        <p:txBody>
          <a:bodyPr/>
          <a:lstStyle/>
          <a:p>
            <a:r>
              <a:rPr lang="en-US" dirty="0" smtClean="0"/>
              <a:t>Check Register</a:t>
            </a:r>
            <a:endParaRPr lang="en-US" dirty="0"/>
          </a:p>
        </p:txBody>
      </p:sp>
      <p:sp>
        <p:nvSpPr>
          <p:cNvPr id="3" name="Content Placeholder 2"/>
          <p:cNvSpPr>
            <a:spLocks noGrp="1"/>
          </p:cNvSpPr>
          <p:nvPr>
            <p:ph idx="1"/>
          </p:nvPr>
        </p:nvSpPr>
        <p:spPr>
          <a:xfrm>
            <a:off x="838200" y="953428"/>
            <a:ext cx="10515600" cy="4351338"/>
          </a:xfrm>
        </p:spPr>
        <p:txBody>
          <a:bodyPr/>
          <a:lstStyle/>
          <a:p>
            <a:r>
              <a:rPr lang="en-US" dirty="0" smtClean="0"/>
              <a:t>It is important to keep a check register, even if you do not write checks.  This is where you keep up with your checking account balance.  You will enter deposits, as well as money spent by writing a check or using your debit card.</a:t>
            </a:r>
            <a:endParaRPr lang="en-US" dirty="0"/>
          </a:p>
        </p:txBody>
      </p:sp>
      <p:pic>
        <p:nvPicPr>
          <p:cNvPr id="6" name="Picture 5"/>
          <p:cNvPicPr/>
          <p:nvPr/>
        </p:nvPicPr>
        <p:blipFill>
          <a:blip r:embed="rId2">
            <a:extLst>
              <a:ext uri="{28A0092B-C50C-407E-A947-70E740481C1C}">
                <a14:useLocalDpi xmlns:a14="http://schemas.microsoft.com/office/drawing/2010/main" val="0"/>
              </a:ext>
            </a:extLst>
          </a:blip>
          <a:stretch>
            <a:fillRect/>
          </a:stretch>
        </p:blipFill>
        <p:spPr>
          <a:xfrm>
            <a:off x="2896748" y="2582740"/>
            <a:ext cx="6064372" cy="4092380"/>
          </a:xfrm>
          <a:prstGeom prst="rect">
            <a:avLst/>
          </a:prstGeom>
        </p:spPr>
      </p:pic>
    </p:spTree>
    <p:extLst>
      <p:ext uri="{BB962C8B-B14F-4D97-AF65-F5344CB8AC3E}">
        <p14:creationId xmlns:p14="http://schemas.microsoft.com/office/powerpoint/2010/main" val="2425557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106"/>
            <a:ext cx="10515600" cy="1325563"/>
          </a:xfrm>
        </p:spPr>
        <p:txBody>
          <a:bodyPr/>
          <a:lstStyle/>
          <a:p>
            <a:r>
              <a:rPr lang="en-US" dirty="0" smtClean="0"/>
              <a:t>Check Register – Step 1</a:t>
            </a:r>
            <a:endParaRPr lang="en-US" dirty="0"/>
          </a:p>
        </p:txBody>
      </p:sp>
      <p:sp>
        <p:nvSpPr>
          <p:cNvPr id="3" name="Content Placeholder 2"/>
          <p:cNvSpPr>
            <a:spLocks noGrp="1"/>
          </p:cNvSpPr>
          <p:nvPr>
            <p:ph idx="1"/>
          </p:nvPr>
        </p:nvSpPr>
        <p:spPr>
          <a:xfrm>
            <a:off x="838200" y="1330669"/>
            <a:ext cx="10515600" cy="4351338"/>
          </a:xfrm>
        </p:spPr>
        <p:txBody>
          <a:bodyPr/>
          <a:lstStyle/>
          <a:p>
            <a:r>
              <a:rPr lang="en-US" dirty="0" smtClean="0"/>
              <a:t>You will enter your initial deposit here when you set up your register.</a:t>
            </a:r>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1205180" y="2201886"/>
            <a:ext cx="6532049" cy="4149675"/>
          </a:xfrm>
          <a:prstGeom prst="rect">
            <a:avLst/>
          </a:prstGeom>
        </p:spPr>
      </p:pic>
      <p:sp>
        <p:nvSpPr>
          <p:cNvPr id="4" name="TextBox 3"/>
          <p:cNvSpPr txBox="1"/>
          <p:nvPr/>
        </p:nvSpPr>
        <p:spPr>
          <a:xfrm>
            <a:off x="7920111" y="2675341"/>
            <a:ext cx="4070025" cy="830997"/>
          </a:xfrm>
          <a:prstGeom prst="rect">
            <a:avLst/>
          </a:prstGeom>
          <a:noFill/>
        </p:spPr>
        <p:txBody>
          <a:bodyPr wrap="none" rtlCol="0">
            <a:spAutoFit/>
          </a:bodyPr>
          <a:lstStyle/>
          <a:p>
            <a:r>
              <a:rPr lang="en-US" sz="2400" b="1" dirty="0" smtClean="0">
                <a:solidFill>
                  <a:srgbClr val="FF0000"/>
                </a:solidFill>
              </a:rPr>
              <a:t>When you set up your account</a:t>
            </a:r>
          </a:p>
          <a:p>
            <a:r>
              <a:rPr lang="en-US" sz="2400" b="1" dirty="0">
                <a:solidFill>
                  <a:srgbClr val="FF0000"/>
                </a:solidFill>
              </a:rPr>
              <a:t>y</a:t>
            </a:r>
            <a:r>
              <a:rPr lang="en-US" sz="2400" b="1" dirty="0" smtClean="0">
                <a:solidFill>
                  <a:srgbClr val="FF0000"/>
                </a:solidFill>
              </a:rPr>
              <a:t>ou deposited $200.00</a:t>
            </a:r>
            <a:endParaRPr lang="en-US" sz="2400" b="1" dirty="0">
              <a:solidFill>
                <a:srgbClr val="FF0000"/>
              </a:solidFill>
            </a:endParaRPr>
          </a:p>
        </p:txBody>
      </p:sp>
    </p:spTree>
    <p:extLst>
      <p:ext uri="{BB962C8B-B14F-4D97-AF65-F5344CB8AC3E}">
        <p14:creationId xmlns:p14="http://schemas.microsoft.com/office/powerpoint/2010/main" val="2677995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106"/>
            <a:ext cx="10515600" cy="1325563"/>
          </a:xfrm>
        </p:spPr>
        <p:txBody>
          <a:bodyPr/>
          <a:lstStyle/>
          <a:p>
            <a:r>
              <a:rPr lang="en-US" dirty="0" smtClean="0"/>
              <a:t>Check Register – Step 2</a:t>
            </a:r>
            <a:endParaRPr lang="en-US" dirty="0"/>
          </a:p>
        </p:txBody>
      </p:sp>
      <p:sp>
        <p:nvSpPr>
          <p:cNvPr id="3" name="Content Placeholder 2"/>
          <p:cNvSpPr>
            <a:spLocks noGrp="1"/>
          </p:cNvSpPr>
          <p:nvPr>
            <p:ph idx="1"/>
          </p:nvPr>
        </p:nvSpPr>
        <p:spPr>
          <a:xfrm>
            <a:off x="838200" y="1330669"/>
            <a:ext cx="10515600" cy="4351338"/>
          </a:xfrm>
        </p:spPr>
        <p:txBody>
          <a:bodyPr/>
          <a:lstStyle/>
          <a:p>
            <a:r>
              <a:rPr lang="en-US" dirty="0" smtClean="0"/>
              <a:t>You will need to put the amount of each deposit as well as the date.</a:t>
            </a:r>
          </a:p>
          <a:p>
            <a:pPr lvl="1"/>
            <a:r>
              <a:rPr lang="en-US" dirty="0" smtClean="0"/>
              <a:t>Use the deposit amount from the deposit slip we filled out together.</a:t>
            </a:r>
            <a:endParaRPr lang="en-US" dirty="0"/>
          </a:p>
        </p:txBody>
      </p:sp>
      <p:pic>
        <p:nvPicPr>
          <p:cNvPr id="6" name="Picture 5"/>
          <p:cNvPicPr/>
          <p:nvPr/>
        </p:nvPicPr>
        <p:blipFill>
          <a:blip r:embed="rId2">
            <a:extLst>
              <a:ext uri="{28A0092B-C50C-407E-A947-70E740481C1C}">
                <a14:useLocalDpi xmlns:a14="http://schemas.microsoft.com/office/drawing/2010/main" val="0"/>
              </a:ext>
            </a:extLst>
          </a:blip>
          <a:stretch>
            <a:fillRect/>
          </a:stretch>
        </p:blipFill>
        <p:spPr>
          <a:xfrm>
            <a:off x="2742661" y="2379176"/>
            <a:ext cx="6330999" cy="4331113"/>
          </a:xfrm>
          <a:prstGeom prst="rect">
            <a:avLst/>
          </a:prstGeom>
        </p:spPr>
      </p:pic>
    </p:spTree>
    <p:extLst>
      <p:ext uri="{BB962C8B-B14F-4D97-AF65-F5344CB8AC3E}">
        <p14:creationId xmlns:p14="http://schemas.microsoft.com/office/powerpoint/2010/main" val="412149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106"/>
            <a:ext cx="10515600" cy="1325563"/>
          </a:xfrm>
        </p:spPr>
        <p:txBody>
          <a:bodyPr/>
          <a:lstStyle/>
          <a:p>
            <a:r>
              <a:rPr lang="en-US" dirty="0" smtClean="0"/>
              <a:t>Check Register – Step 3</a:t>
            </a:r>
            <a:endParaRPr lang="en-US" dirty="0"/>
          </a:p>
        </p:txBody>
      </p:sp>
      <p:sp>
        <p:nvSpPr>
          <p:cNvPr id="3" name="Content Placeholder 2"/>
          <p:cNvSpPr>
            <a:spLocks noGrp="1"/>
          </p:cNvSpPr>
          <p:nvPr>
            <p:ph idx="1"/>
          </p:nvPr>
        </p:nvSpPr>
        <p:spPr>
          <a:xfrm>
            <a:off x="838200" y="1330669"/>
            <a:ext cx="10515600" cy="4351338"/>
          </a:xfrm>
        </p:spPr>
        <p:txBody>
          <a:bodyPr/>
          <a:lstStyle/>
          <a:p>
            <a:r>
              <a:rPr lang="en-US" dirty="0" smtClean="0"/>
              <a:t>When entering checks you have written, be sure to enter the check number, the date you wrote the check, to whom you wrote the check, and the amount of the check.</a:t>
            </a:r>
            <a:endParaRPr lang="en-US" dirty="0"/>
          </a:p>
        </p:txBody>
      </p:sp>
      <p:pic>
        <p:nvPicPr>
          <p:cNvPr id="6" name="Picture 5"/>
          <p:cNvPicPr/>
          <p:nvPr/>
        </p:nvPicPr>
        <p:blipFill>
          <a:blip r:embed="rId2">
            <a:extLst>
              <a:ext uri="{28A0092B-C50C-407E-A947-70E740481C1C}">
                <a14:useLocalDpi xmlns:a14="http://schemas.microsoft.com/office/drawing/2010/main" val="0"/>
              </a:ext>
            </a:extLst>
          </a:blip>
          <a:stretch>
            <a:fillRect/>
          </a:stretch>
        </p:blipFill>
        <p:spPr>
          <a:xfrm>
            <a:off x="552865" y="2668959"/>
            <a:ext cx="6157425" cy="3969651"/>
          </a:xfrm>
          <a:prstGeom prst="rect">
            <a:avLst/>
          </a:prstGeom>
        </p:spPr>
      </p:pic>
      <p:sp>
        <p:nvSpPr>
          <p:cNvPr id="4" name="TextBox 3"/>
          <p:cNvSpPr txBox="1"/>
          <p:nvPr/>
        </p:nvSpPr>
        <p:spPr>
          <a:xfrm>
            <a:off x="7469945" y="3506338"/>
            <a:ext cx="3045385" cy="1200329"/>
          </a:xfrm>
          <a:prstGeom prst="rect">
            <a:avLst/>
          </a:prstGeom>
          <a:noFill/>
        </p:spPr>
        <p:txBody>
          <a:bodyPr wrap="none" rtlCol="0">
            <a:spAutoFit/>
          </a:bodyPr>
          <a:lstStyle/>
          <a:p>
            <a:r>
              <a:rPr lang="en-US" sz="2400" b="1" dirty="0" smtClean="0">
                <a:solidFill>
                  <a:srgbClr val="FF0000"/>
                </a:solidFill>
              </a:rPr>
              <a:t>You wrote two checks:</a:t>
            </a:r>
          </a:p>
          <a:p>
            <a:r>
              <a:rPr lang="en-US" sz="2400" b="1" dirty="0" smtClean="0">
                <a:solidFill>
                  <a:srgbClr val="FF0000"/>
                </a:solidFill>
              </a:rPr>
              <a:t>Check #100 for $24.55</a:t>
            </a:r>
          </a:p>
          <a:p>
            <a:r>
              <a:rPr lang="en-US" sz="2400" b="1" dirty="0" smtClean="0">
                <a:solidFill>
                  <a:srgbClr val="FF0000"/>
                </a:solidFill>
              </a:rPr>
              <a:t>Check #101 for $13.78</a:t>
            </a:r>
            <a:endParaRPr lang="en-US" sz="2400" b="1" dirty="0">
              <a:solidFill>
                <a:srgbClr val="FF0000"/>
              </a:solidFill>
            </a:endParaRPr>
          </a:p>
        </p:txBody>
      </p:sp>
    </p:spTree>
    <p:extLst>
      <p:ext uri="{BB962C8B-B14F-4D97-AF65-F5344CB8AC3E}">
        <p14:creationId xmlns:p14="http://schemas.microsoft.com/office/powerpoint/2010/main" val="3087456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106"/>
            <a:ext cx="10515600" cy="1325563"/>
          </a:xfrm>
        </p:spPr>
        <p:txBody>
          <a:bodyPr/>
          <a:lstStyle/>
          <a:p>
            <a:r>
              <a:rPr lang="en-US" dirty="0" smtClean="0"/>
              <a:t>Check Register – Step 4</a:t>
            </a:r>
            <a:endParaRPr lang="en-US" dirty="0"/>
          </a:p>
        </p:txBody>
      </p:sp>
      <p:sp>
        <p:nvSpPr>
          <p:cNvPr id="3" name="Content Placeholder 2"/>
          <p:cNvSpPr>
            <a:spLocks noGrp="1"/>
          </p:cNvSpPr>
          <p:nvPr>
            <p:ph idx="1"/>
          </p:nvPr>
        </p:nvSpPr>
        <p:spPr>
          <a:xfrm>
            <a:off x="838200" y="1330669"/>
            <a:ext cx="10515600" cy="4351338"/>
          </a:xfrm>
        </p:spPr>
        <p:txBody>
          <a:bodyPr/>
          <a:lstStyle/>
          <a:p>
            <a:r>
              <a:rPr lang="en-US" dirty="0" smtClean="0"/>
              <a:t>In addition to checks, you will want to be sure to enter all of your debit card purchases as you go along as well.  These will be entered as withdrawals.</a:t>
            </a:r>
            <a:endParaRPr lang="en-US" dirty="0"/>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838200" y="2656232"/>
            <a:ext cx="6218458" cy="3969651"/>
          </a:xfrm>
          <a:prstGeom prst="rect">
            <a:avLst/>
          </a:prstGeom>
        </p:spPr>
      </p:pic>
      <p:sp>
        <p:nvSpPr>
          <p:cNvPr id="4" name="TextBox 3"/>
          <p:cNvSpPr txBox="1"/>
          <p:nvPr/>
        </p:nvSpPr>
        <p:spPr>
          <a:xfrm>
            <a:off x="7402334" y="3281255"/>
            <a:ext cx="4193840" cy="1569660"/>
          </a:xfrm>
          <a:prstGeom prst="rect">
            <a:avLst/>
          </a:prstGeom>
          <a:noFill/>
        </p:spPr>
        <p:txBody>
          <a:bodyPr wrap="none" rtlCol="0">
            <a:spAutoFit/>
          </a:bodyPr>
          <a:lstStyle/>
          <a:p>
            <a:r>
              <a:rPr lang="en-US" sz="2400" b="1" dirty="0" smtClean="0">
                <a:solidFill>
                  <a:srgbClr val="FF0000"/>
                </a:solidFill>
              </a:rPr>
              <a:t>-You made an ATM withdrawal </a:t>
            </a:r>
          </a:p>
          <a:p>
            <a:r>
              <a:rPr lang="en-US" sz="2400" b="1" dirty="0" smtClean="0">
                <a:solidFill>
                  <a:srgbClr val="FF0000"/>
                </a:solidFill>
              </a:rPr>
              <a:t>of $20.00.</a:t>
            </a:r>
          </a:p>
          <a:p>
            <a:r>
              <a:rPr lang="en-US" sz="2400" b="1" dirty="0" smtClean="0">
                <a:solidFill>
                  <a:srgbClr val="FF0000"/>
                </a:solidFill>
              </a:rPr>
              <a:t>-You used your debit card at </a:t>
            </a:r>
          </a:p>
          <a:p>
            <a:r>
              <a:rPr lang="en-US" sz="2400" b="1" dirty="0" smtClean="0">
                <a:solidFill>
                  <a:srgbClr val="FF0000"/>
                </a:solidFill>
              </a:rPr>
              <a:t>Target in the amount of $15.76.</a:t>
            </a:r>
            <a:endParaRPr lang="en-US" sz="2400" b="1" dirty="0">
              <a:solidFill>
                <a:srgbClr val="FF0000"/>
              </a:solidFill>
            </a:endParaRPr>
          </a:p>
        </p:txBody>
      </p:sp>
    </p:spTree>
    <p:extLst>
      <p:ext uri="{BB962C8B-B14F-4D97-AF65-F5344CB8AC3E}">
        <p14:creationId xmlns:p14="http://schemas.microsoft.com/office/powerpoint/2010/main" val="775283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4" name="TextBox 3"/>
          <p:cNvSpPr txBox="1"/>
          <p:nvPr/>
        </p:nvSpPr>
        <p:spPr>
          <a:xfrm>
            <a:off x="940527" y="2077901"/>
            <a:ext cx="8697637" cy="523220"/>
          </a:xfrm>
          <a:prstGeom prst="rect">
            <a:avLst/>
          </a:prstGeom>
          <a:noFill/>
        </p:spPr>
        <p:txBody>
          <a:bodyPr wrap="none" rtlCol="0">
            <a:spAutoFit/>
          </a:bodyPr>
          <a:lstStyle/>
          <a:p>
            <a:r>
              <a:rPr lang="en-US" sz="2800" dirty="0" smtClean="0"/>
              <a:t>Do you keep your cash in your wallet or always use a card?</a:t>
            </a:r>
            <a:endParaRPr lang="en-US" sz="2800" dirty="0"/>
          </a:p>
        </p:txBody>
      </p:sp>
      <p:sp>
        <p:nvSpPr>
          <p:cNvPr id="5" name="TextBox 4"/>
          <p:cNvSpPr txBox="1"/>
          <p:nvPr/>
        </p:nvSpPr>
        <p:spPr>
          <a:xfrm>
            <a:off x="940527" y="3010400"/>
            <a:ext cx="6022418" cy="523220"/>
          </a:xfrm>
          <a:prstGeom prst="rect">
            <a:avLst/>
          </a:prstGeom>
          <a:noFill/>
        </p:spPr>
        <p:txBody>
          <a:bodyPr wrap="none" rtlCol="0">
            <a:spAutoFit/>
          </a:bodyPr>
          <a:lstStyle/>
          <a:p>
            <a:r>
              <a:rPr lang="en-US" sz="2800" dirty="0" smtClean="0"/>
              <a:t>How can you keep track of your money?</a:t>
            </a:r>
            <a:endParaRPr lang="en-US" sz="2800" dirty="0"/>
          </a:p>
        </p:txBody>
      </p:sp>
      <p:sp>
        <p:nvSpPr>
          <p:cNvPr id="6" name="TextBox 5"/>
          <p:cNvSpPr txBox="1"/>
          <p:nvPr/>
        </p:nvSpPr>
        <p:spPr>
          <a:xfrm>
            <a:off x="940527" y="3942899"/>
            <a:ext cx="9129807" cy="954107"/>
          </a:xfrm>
          <a:prstGeom prst="rect">
            <a:avLst/>
          </a:prstGeom>
          <a:noFill/>
        </p:spPr>
        <p:txBody>
          <a:bodyPr wrap="none" rtlCol="0">
            <a:spAutoFit/>
          </a:bodyPr>
          <a:lstStyle/>
          <a:p>
            <a:r>
              <a:rPr lang="en-US" sz="2800" dirty="0" smtClean="0"/>
              <a:t>How can you be sure that you will have enough money to pay</a:t>
            </a:r>
          </a:p>
          <a:p>
            <a:r>
              <a:rPr lang="en-US" sz="2800" dirty="0" smtClean="0"/>
              <a:t>your bills?</a:t>
            </a:r>
            <a:endParaRPr lang="en-US" sz="2800" dirty="0"/>
          </a:p>
        </p:txBody>
      </p:sp>
    </p:spTree>
    <p:extLst>
      <p:ext uri="{BB962C8B-B14F-4D97-AF65-F5344CB8AC3E}">
        <p14:creationId xmlns:p14="http://schemas.microsoft.com/office/powerpoint/2010/main" val="3843679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106"/>
            <a:ext cx="10515600" cy="1325563"/>
          </a:xfrm>
        </p:spPr>
        <p:txBody>
          <a:bodyPr/>
          <a:lstStyle/>
          <a:p>
            <a:r>
              <a:rPr lang="en-US" dirty="0" smtClean="0"/>
              <a:t>Check Register – Step 5</a:t>
            </a:r>
            <a:endParaRPr lang="en-US" dirty="0"/>
          </a:p>
        </p:txBody>
      </p:sp>
      <p:sp>
        <p:nvSpPr>
          <p:cNvPr id="3" name="Content Placeholder 2"/>
          <p:cNvSpPr>
            <a:spLocks noGrp="1"/>
          </p:cNvSpPr>
          <p:nvPr>
            <p:ph idx="1"/>
          </p:nvPr>
        </p:nvSpPr>
        <p:spPr>
          <a:xfrm>
            <a:off x="838200" y="1330669"/>
            <a:ext cx="10515600" cy="4351338"/>
          </a:xfrm>
        </p:spPr>
        <p:txBody>
          <a:bodyPr/>
          <a:lstStyle/>
          <a:p>
            <a:r>
              <a:rPr lang="en-US" dirty="0" smtClean="0"/>
              <a:t>To maintain your balance, you will </a:t>
            </a:r>
            <a:r>
              <a:rPr lang="en-US" b="1" dirty="0" smtClean="0"/>
              <a:t>subtract</a:t>
            </a:r>
            <a:r>
              <a:rPr lang="en-US" dirty="0" smtClean="0"/>
              <a:t> the amounts of checks, debit card purchases, and ATM withdrawals and </a:t>
            </a:r>
            <a:r>
              <a:rPr lang="en-US" b="1" dirty="0" smtClean="0"/>
              <a:t>add</a:t>
            </a:r>
            <a:r>
              <a:rPr lang="en-US" dirty="0" smtClean="0"/>
              <a:t> the deposit amounts as you go along.</a:t>
            </a:r>
            <a:endParaRPr lang="en-US" dirty="0"/>
          </a:p>
        </p:txBody>
      </p:sp>
      <p:pic>
        <p:nvPicPr>
          <p:cNvPr id="6" name="Picture 5"/>
          <p:cNvPicPr/>
          <p:nvPr/>
        </p:nvPicPr>
        <p:blipFill>
          <a:blip r:embed="rId2">
            <a:extLst>
              <a:ext uri="{28A0092B-C50C-407E-A947-70E740481C1C}">
                <a14:useLocalDpi xmlns:a14="http://schemas.microsoft.com/office/drawing/2010/main" val="0"/>
              </a:ext>
            </a:extLst>
          </a:blip>
          <a:stretch>
            <a:fillRect/>
          </a:stretch>
        </p:blipFill>
        <p:spPr>
          <a:xfrm>
            <a:off x="975115" y="2656232"/>
            <a:ext cx="5763309" cy="3857110"/>
          </a:xfrm>
          <a:prstGeom prst="rect">
            <a:avLst/>
          </a:prstGeom>
        </p:spPr>
      </p:pic>
      <p:sp>
        <p:nvSpPr>
          <p:cNvPr id="5" name="TextBox 4"/>
          <p:cNvSpPr txBox="1"/>
          <p:nvPr/>
        </p:nvSpPr>
        <p:spPr>
          <a:xfrm>
            <a:off x="7666892" y="3685735"/>
            <a:ext cx="3009350" cy="461665"/>
          </a:xfrm>
          <a:prstGeom prst="rect">
            <a:avLst/>
          </a:prstGeom>
          <a:noFill/>
        </p:spPr>
        <p:txBody>
          <a:bodyPr wrap="none" rtlCol="0">
            <a:spAutoFit/>
          </a:bodyPr>
          <a:lstStyle/>
          <a:p>
            <a:r>
              <a:rPr lang="en-US" sz="2400" b="1" dirty="0" smtClean="0">
                <a:solidFill>
                  <a:srgbClr val="FF0000"/>
                </a:solidFill>
              </a:rPr>
              <a:t>What is your balance?</a:t>
            </a:r>
            <a:endParaRPr lang="en-US" sz="2400" b="1" dirty="0">
              <a:solidFill>
                <a:srgbClr val="FF0000"/>
              </a:solidFill>
            </a:endParaRPr>
          </a:p>
        </p:txBody>
      </p:sp>
    </p:spTree>
    <p:extLst>
      <p:ext uri="{BB962C8B-B14F-4D97-AF65-F5344CB8AC3E}">
        <p14:creationId xmlns:p14="http://schemas.microsoft.com/office/powerpoint/2010/main" val="4214542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9600" dirty="0" smtClean="0"/>
              <a:t>Section 1.03</a:t>
            </a:r>
            <a:endParaRPr lang="en-US" sz="9600" dirty="0"/>
          </a:p>
        </p:txBody>
      </p:sp>
      <p:sp>
        <p:nvSpPr>
          <p:cNvPr id="5" name="Text Placeholder 4"/>
          <p:cNvSpPr>
            <a:spLocks noGrp="1"/>
          </p:cNvSpPr>
          <p:nvPr>
            <p:ph type="body" idx="1"/>
          </p:nvPr>
        </p:nvSpPr>
        <p:spPr/>
        <p:txBody>
          <a:bodyPr>
            <a:normAutofit/>
          </a:bodyPr>
          <a:lstStyle/>
          <a:p>
            <a:r>
              <a:rPr lang="en-US" sz="6000" dirty="0" smtClean="0">
                <a:solidFill>
                  <a:schemeClr val="tx1"/>
                </a:solidFill>
              </a:rPr>
              <a:t>Banking Terminology &amp; Interest</a:t>
            </a:r>
          </a:p>
        </p:txBody>
      </p:sp>
    </p:spTree>
    <p:extLst>
      <p:ext uri="{BB962C8B-B14F-4D97-AF65-F5344CB8AC3E}">
        <p14:creationId xmlns:p14="http://schemas.microsoft.com/office/powerpoint/2010/main" val="26863409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701" y="293411"/>
            <a:ext cx="10515600" cy="1325563"/>
          </a:xfrm>
        </p:spPr>
        <p:txBody>
          <a:bodyPr/>
          <a:lstStyle/>
          <a:p>
            <a:r>
              <a:rPr lang="en-US" dirty="0" smtClean="0"/>
              <a:t>Banking Terminology</a:t>
            </a:r>
            <a:endParaRPr lang="en-US" dirty="0"/>
          </a:p>
        </p:txBody>
      </p:sp>
      <p:sp>
        <p:nvSpPr>
          <p:cNvPr id="3" name="TextBox 2"/>
          <p:cNvSpPr txBox="1"/>
          <p:nvPr/>
        </p:nvSpPr>
        <p:spPr>
          <a:xfrm>
            <a:off x="179701" y="1493740"/>
            <a:ext cx="11832598" cy="1200329"/>
          </a:xfrm>
          <a:prstGeom prst="rect">
            <a:avLst/>
          </a:prstGeom>
          <a:noFill/>
        </p:spPr>
        <p:txBody>
          <a:bodyPr wrap="none" rtlCol="0">
            <a:spAutoFit/>
          </a:bodyPr>
          <a:lstStyle/>
          <a:p>
            <a:r>
              <a:rPr lang="en-US" sz="2400" b="1" dirty="0" smtClean="0">
                <a:solidFill>
                  <a:srgbClr val="FF0000"/>
                </a:solidFill>
              </a:rPr>
              <a:t>Principle</a:t>
            </a:r>
            <a:r>
              <a:rPr lang="en-US" sz="2400" dirty="0" smtClean="0"/>
              <a:t> – The amount of money you start in your account.  If you are borrowing money,</a:t>
            </a:r>
          </a:p>
          <a:p>
            <a:r>
              <a:rPr lang="en-US" sz="2400" dirty="0"/>
              <a:t>i</a:t>
            </a:r>
            <a:r>
              <a:rPr lang="en-US" sz="2400" dirty="0" smtClean="0"/>
              <a:t>t is the amount you borrow.  If you are saving money, it is the amount you open your account</a:t>
            </a:r>
          </a:p>
          <a:p>
            <a:r>
              <a:rPr lang="en-US" sz="2400" dirty="0"/>
              <a:t>w</a:t>
            </a:r>
            <a:r>
              <a:rPr lang="en-US" sz="2400" dirty="0" smtClean="0"/>
              <a:t>ith.</a:t>
            </a:r>
            <a:endParaRPr lang="en-US" sz="2400" dirty="0"/>
          </a:p>
        </p:txBody>
      </p:sp>
      <p:sp>
        <p:nvSpPr>
          <p:cNvPr id="4" name="TextBox 3"/>
          <p:cNvSpPr txBox="1"/>
          <p:nvPr/>
        </p:nvSpPr>
        <p:spPr>
          <a:xfrm>
            <a:off x="179701" y="2738837"/>
            <a:ext cx="11100731" cy="1200329"/>
          </a:xfrm>
          <a:prstGeom prst="rect">
            <a:avLst/>
          </a:prstGeom>
          <a:noFill/>
        </p:spPr>
        <p:txBody>
          <a:bodyPr wrap="none" rtlCol="0">
            <a:spAutoFit/>
          </a:bodyPr>
          <a:lstStyle/>
          <a:p>
            <a:r>
              <a:rPr lang="en-US" sz="2400" b="1" dirty="0" smtClean="0">
                <a:solidFill>
                  <a:srgbClr val="FF0000"/>
                </a:solidFill>
              </a:rPr>
              <a:t>Interest</a:t>
            </a:r>
            <a:r>
              <a:rPr lang="en-US" sz="2400" dirty="0" smtClean="0"/>
              <a:t> – Interest is the amount charged by a lender or paid on an investment (savings)</a:t>
            </a:r>
          </a:p>
          <a:p>
            <a:r>
              <a:rPr lang="en-US" sz="2400" dirty="0"/>
              <a:t>a</a:t>
            </a:r>
            <a:r>
              <a:rPr lang="en-US" sz="2400" dirty="0" smtClean="0"/>
              <a:t>ccount.  The interest is usually expressed as a percentage (%) and quoted for a year</a:t>
            </a:r>
          </a:p>
          <a:p>
            <a:r>
              <a:rPr lang="en-US" sz="2400" dirty="0"/>
              <a:t>w</a:t>
            </a:r>
            <a:r>
              <a:rPr lang="en-US" sz="2400" dirty="0" smtClean="0"/>
              <a:t>hich is know at the </a:t>
            </a:r>
            <a:r>
              <a:rPr lang="en-US" sz="2400" b="1" dirty="0" smtClean="0">
                <a:solidFill>
                  <a:srgbClr val="FF0000"/>
                </a:solidFill>
              </a:rPr>
              <a:t>annual percentage rate </a:t>
            </a:r>
            <a:r>
              <a:rPr lang="en-US" sz="2400" dirty="0" smtClean="0"/>
              <a:t>(APR).</a:t>
            </a:r>
            <a:endParaRPr lang="en-US" sz="2400" dirty="0"/>
          </a:p>
        </p:txBody>
      </p:sp>
      <p:sp>
        <p:nvSpPr>
          <p:cNvPr id="5" name="TextBox 4"/>
          <p:cNvSpPr txBox="1"/>
          <p:nvPr/>
        </p:nvSpPr>
        <p:spPr>
          <a:xfrm>
            <a:off x="179701" y="3983934"/>
            <a:ext cx="11155426" cy="830997"/>
          </a:xfrm>
          <a:prstGeom prst="rect">
            <a:avLst/>
          </a:prstGeom>
          <a:noFill/>
        </p:spPr>
        <p:txBody>
          <a:bodyPr wrap="none" rtlCol="0">
            <a:spAutoFit/>
          </a:bodyPr>
          <a:lstStyle/>
          <a:p>
            <a:r>
              <a:rPr lang="en-US" sz="2400" b="1" dirty="0" smtClean="0">
                <a:solidFill>
                  <a:srgbClr val="FF0000"/>
                </a:solidFill>
              </a:rPr>
              <a:t>Rate</a:t>
            </a:r>
            <a:r>
              <a:rPr lang="en-US" sz="2400" dirty="0" smtClean="0"/>
              <a:t> – The actual percentage of interest you will pay on a loan or earn on an investment</a:t>
            </a:r>
          </a:p>
          <a:p>
            <a:r>
              <a:rPr lang="en-US" sz="2400" dirty="0" smtClean="0"/>
              <a:t>(savings) account.  It is usually quoted for a year and is called the APR.</a:t>
            </a:r>
            <a:endParaRPr lang="en-US" sz="2400" dirty="0"/>
          </a:p>
        </p:txBody>
      </p:sp>
      <p:sp>
        <p:nvSpPr>
          <p:cNvPr id="6" name="TextBox 5"/>
          <p:cNvSpPr txBox="1"/>
          <p:nvPr/>
        </p:nvSpPr>
        <p:spPr>
          <a:xfrm>
            <a:off x="179701" y="4814931"/>
            <a:ext cx="11473205" cy="1200329"/>
          </a:xfrm>
          <a:prstGeom prst="rect">
            <a:avLst/>
          </a:prstGeom>
          <a:noFill/>
        </p:spPr>
        <p:txBody>
          <a:bodyPr wrap="none" rtlCol="0">
            <a:spAutoFit/>
          </a:bodyPr>
          <a:lstStyle/>
          <a:p>
            <a:r>
              <a:rPr lang="en-US" sz="2400" b="1" dirty="0" smtClean="0">
                <a:solidFill>
                  <a:srgbClr val="FF0000"/>
                </a:solidFill>
              </a:rPr>
              <a:t>Time</a:t>
            </a:r>
            <a:r>
              <a:rPr lang="en-US" sz="2400" dirty="0" smtClean="0"/>
              <a:t> – How long you will have to pay off your loan or how long you will be leaving your</a:t>
            </a:r>
          </a:p>
          <a:p>
            <a:r>
              <a:rPr lang="en-US" sz="2400" dirty="0"/>
              <a:t>m</a:t>
            </a:r>
            <a:r>
              <a:rPr lang="en-US" sz="2400" dirty="0" smtClean="0"/>
              <a:t>oney in savings.  Time is normally expressed in years or fractions of years.  For example,</a:t>
            </a:r>
          </a:p>
          <a:p>
            <a:r>
              <a:rPr lang="en-US" sz="2400" dirty="0"/>
              <a:t>a</a:t>
            </a:r>
            <a:r>
              <a:rPr lang="en-US" sz="2400" dirty="0" smtClean="0"/>
              <a:t> month would be expressed as 1/12 of a year because there are 12 months in a year.</a:t>
            </a:r>
            <a:endParaRPr lang="en-US" sz="2400" dirty="0"/>
          </a:p>
        </p:txBody>
      </p:sp>
    </p:spTree>
    <p:extLst>
      <p:ext uri="{BB962C8B-B14F-4D97-AF65-F5344CB8AC3E}">
        <p14:creationId xmlns:p14="http://schemas.microsoft.com/office/powerpoint/2010/main" val="2102478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701" y="293411"/>
            <a:ext cx="10515600" cy="1325563"/>
          </a:xfrm>
        </p:spPr>
        <p:txBody>
          <a:bodyPr/>
          <a:lstStyle/>
          <a:p>
            <a:r>
              <a:rPr lang="en-US" dirty="0" smtClean="0"/>
              <a:t>Banking Terminology</a:t>
            </a:r>
            <a:endParaRPr lang="en-US" dirty="0"/>
          </a:p>
        </p:txBody>
      </p:sp>
      <p:sp>
        <p:nvSpPr>
          <p:cNvPr id="3" name="TextBox 2"/>
          <p:cNvSpPr txBox="1"/>
          <p:nvPr/>
        </p:nvSpPr>
        <p:spPr>
          <a:xfrm>
            <a:off x="179701" y="1493740"/>
            <a:ext cx="10899907" cy="1200329"/>
          </a:xfrm>
          <a:prstGeom prst="rect">
            <a:avLst/>
          </a:prstGeom>
          <a:noFill/>
        </p:spPr>
        <p:txBody>
          <a:bodyPr wrap="none" rtlCol="0">
            <a:spAutoFit/>
          </a:bodyPr>
          <a:lstStyle/>
          <a:p>
            <a:r>
              <a:rPr lang="en-US" sz="2400" b="1" dirty="0" smtClean="0">
                <a:solidFill>
                  <a:srgbClr val="FF0000"/>
                </a:solidFill>
              </a:rPr>
              <a:t>Credit Score</a:t>
            </a:r>
            <a:r>
              <a:rPr lang="en-US" sz="2400" dirty="0" smtClean="0"/>
              <a:t> – Used to determine if you qualify for a loan and if so, what interest rate</a:t>
            </a:r>
          </a:p>
          <a:p>
            <a:r>
              <a:rPr lang="en-US" sz="2400" dirty="0"/>
              <a:t>y</a:t>
            </a:r>
            <a:r>
              <a:rPr lang="en-US" sz="2400" dirty="0" smtClean="0"/>
              <a:t>ou qualify for.  It is a number between 300-850 and is based on your financial history.</a:t>
            </a:r>
          </a:p>
          <a:p>
            <a:r>
              <a:rPr lang="en-US" sz="2400" dirty="0" smtClean="0"/>
              <a:t>You want your number to be as high as possible.</a:t>
            </a:r>
            <a:endParaRPr lang="en-US" sz="2400" dirty="0"/>
          </a:p>
        </p:txBody>
      </p:sp>
      <p:sp>
        <p:nvSpPr>
          <p:cNvPr id="6" name="TextBox 5"/>
          <p:cNvSpPr txBox="1"/>
          <p:nvPr/>
        </p:nvSpPr>
        <p:spPr>
          <a:xfrm>
            <a:off x="1290293" y="2694069"/>
            <a:ext cx="9611413" cy="1938992"/>
          </a:xfrm>
          <a:prstGeom prst="rect">
            <a:avLst/>
          </a:prstGeom>
          <a:noFill/>
        </p:spPr>
        <p:txBody>
          <a:bodyPr wrap="square" rtlCol="0">
            <a:spAutoFit/>
          </a:bodyPr>
          <a:lstStyle/>
          <a:p>
            <a:r>
              <a:rPr lang="en-US" sz="2400" b="1" dirty="0" smtClean="0"/>
              <a:t>Ways to raise your credit score:</a:t>
            </a:r>
          </a:p>
          <a:p>
            <a:pPr marL="457200" indent="-457200">
              <a:buAutoNum type="arabicPeriod"/>
            </a:pPr>
            <a:r>
              <a:rPr lang="en-US" sz="2400" dirty="0" smtClean="0"/>
              <a:t>Pay bills on time.</a:t>
            </a:r>
          </a:p>
          <a:p>
            <a:pPr marL="457200" indent="-457200">
              <a:buAutoNum type="arabicPeriod"/>
            </a:pPr>
            <a:r>
              <a:rPr lang="en-US" sz="2400" dirty="0" smtClean="0"/>
              <a:t>Get a credit card if you do not have one.</a:t>
            </a:r>
          </a:p>
          <a:p>
            <a:pPr marL="457200" indent="-457200">
              <a:buAutoNum type="arabicPeriod"/>
            </a:pPr>
            <a:r>
              <a:rPr lang="en-US" sz="2400" dirty="0" smtClean="0"/>
              <a:t>Keep credit card debt to a minimum.</a:t>
            </a:r>
          </a:p>
          <a:p>
            <a:pPr marL="457200" indent="-457200">
              <a:buAutoNum type="arabicPeriod"/>
            </a:pPr>
            <a:r>
              <a:rPr lang="en-US" sz="2400" dirty="0" smtClean="0"/>
              <a:t>Keep the amount of money you own as a whole to a minimum.</a:t>
            </a:r>
            <a:endParaRPr lang="en-US" sz="2400" dirty="0"/>
          </a:p>
        </p:txBody>
      </p:sp>
      <p:sp>
        <p:nvSpPr>
          <p:cNvPr id="7" name="TextBox 6"/>
          <p:cNvSpPr txBox="1"/>
          <p:nvPr/>
        </p:nvSpPr>
        <p:spPr>
          <a:xfrm>
            <a:off x="179701" y="4633061"/>
            <a:ext cx="11304890" cy="461665"/>
          </a:xfrm>
          <a:prstGeom prst="rect">
            <a:avLst/>
          </a:prstGeom>
          <a:noFill/>
        </p:spPr>
        <p:txBody>
          <a:bodyPr wrap="none" rtlCol="0">
            <a:spAutoFit/>
          </a:bodyPr>
          <a:lstStyle/>
          <a:p>
            <a:r>
              <a:rPr lang="en-US" sz="2400" b="1" dirty="0" smtClean="0">
                <a:solidFill>
                  <a:srgbClr val="FF0000"/>
                </a:solidFill>
              </a:rPr>
              <a:t>Amortization</a:t>
            </a:r>
            <a:r>
              <a:rPr lang="en-US" sz="2400" dirty="0" smtClean="0"/>
              <a:t> – Payments on a loan over a period of time with a fixed payment schedule.</a:t>
            </a:r>
            <a:endParaRPr lang="en-US" sz="2400" dirty="0"/>
          </a:p>
        </p:txBody>
      </p:sp>
      <p:sp>
        <p:nvSpPr>
          <p:cNvPr id="8" name="TextBox 7"/>
          <p:cNvSpPr txBox="1"/>
          <p:nvPr/>
        </p:nvSpPr>
        <p:spPr>
          <a:xfrm>
            <a:off x="508108" y="5094726"/>
            <a:ext cx="11686469" cy="1200329"/>
          </a:xfrm>
          <a:prstGeom prst="rect">
            <a:avLst/>
          </a:prstGeom>
          <a:noFill/>
        </p:spPr>
        <p:txBody>
          <a:bodyPr wrap="none" rtlCol="0">
            <a:spAutoFit/>
          </a:bodyPr>
          <a:lstStyle/>
          <a:p>
            <a:r>
              <a:rPr lang="en-US" sz="2400" dirty="0" smtClean="0"/>
              <a:t>These payments will be the same amount each time.</a:t>
            </a:r>
          </a:p>
          <a:p>
            <a:r>
              <a:rPr lang="en-US" sz="2400" dirty="0" smtClean="0"/>
              <a:t>A portion of each payment goes to pay off the amount borrowed, and the remaining portion</a:t>
            </a:r>
          </a:p>
          <a:p>
            <a:r>
              <a:rPr lang="en-US" sz="2400" dirty="0"/>
              <a:t>p</a:t>
            </a:r>
            <a:r>
              <a:rPr lang="en-US" sz="2400" dirty="0" smtClean="0"/>
              <a:t>ays for the interest for the period as well as any other expenses of the loan.</a:t>
            </a:r>
            <a:endParaRPr lang="en-US" sz="2400" dirty="0"/>
          </a:p>
        </p:txBody>
      </p:sp>
    </p:spTree>
    <p:extLst>
      <p:ext uri="{BB962C8B-B14F-4D97-AF65-F5344CB8AC3E}">
        <p14:creationId xmlns:p14="http://schemas.microsoft.com/office/powerpoint/2010/main" val="918923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7" grpId="0"/>
      <p:bldP spid="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Banking Project</a:t>
            </a:r>
            <a:endParaRPr lang="en-US" dirty="0"/>
          </a:p>
        </p:txBody>
      </p:sp>
      <p:sp>
        <p:nvSpPr>
          <p:cNvPr id="3" name="Content Placeholder 2"/>
          <p:cNvSpPr>
            <a:spLocks noGrp="1"/>
          </p:cNvSpPr>
          <p:nvPr>
            <p:ph idx="1"/>
          </p:nvPr>
        </p:nvSpPr>
        <p:spPr/>
        <p:txBody>
          <a:bodyPr/>
          <a:lstStyle/>
          <a:p>
            <a:r>
              <a:rPr lang="en-US" dirty="0" smtClean="0">
                <a:hlinkClick r:id="rId2" action="ppaction://hlinkfile"/>
              </a:rPr>
              <a:t>Banking Research Project</a:t>
            </a:r>
            <a:endParaRPr lang="en-US" dirty="0"/>
          </a:p>
        </p:txBody>
      </p:sp>
    </p:spTree>
    <p:extLst>
      <p:ext uri="{BB962C8B-B14F-4D97-AF65-F5344CB8AC3E}">
        <p14:creationId xmlns:p14="http://schemas.microsoft.com/office/powerpoint/2010/main" val="1065823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9600" dirty="0" smtClean="0"/>
              <a:t>Section 1.04</a:t>
            </a:r>
            <a:endParaRPr lang="en-US" sz="9600" dirty="0"/>
          </a:p>
        </p:txBody>
      </p:sp>
      <p:sp>
        <p:nvSpPr>
          <p:cNvPr id="5" name="Text Placeholder 4"/>
          <p:cNvSpPr>
            <a:spLocks noGrp="1"/>
          </p:cNvSpPr>
          <p:nvPr>
            <p:ph type="body" idx="1"/>
          </p:nvPr>
        </p:nvSpPr>
        <p:spPr/>
        <p:txBody>
          <a:bodyPr>
            <a:normAutofit/>
          </a:bodyPr>
          <a:lstStyle/>
          <a:p>
            <a:r>
              <a:rPr lang="en-US" sz="6000" dirty="0" smtClean="0">
                <a:solidFill>
                  <a:schemeClr val="tx1"/>
                </a:solidFill>
              </a:rPr>
              <a:t>Cost of Borrowing Money</a:t>
            </a:r>
          </a:p>
        </p:txBody>
      </p:sp>
    </p:spTree>
    <p:extLst>
      <p:ext uri="{BB962C8B-B14F-4D97-AF65-F5344CB8AC3E}">
        <p14:creationId xmlns:p14="http://schemas.microsoft.com/office/powerpoint/2010/main" val="249559316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280" y="401085"/>
            <a:ext cx="10515600" cy="1325563"/>
          </a:xfrm>
        </p:spPr>
        <p:txBody>
          <a:bodyPr/>
          <a:lstStyle/>
          <a:p>
            <a:r>
              <a:rPr lang="en-US" dirty="0" smtClean="0"/>
              <a:t>Cost of Borrowing Money</a:t>
            </a:r>
            <a:endParaRPr lang="en-US" dirty="0"/>
          </a:p>
        </p:txBody>
      </p:sp>
      <p:sp>
        <p:nvSpPr>
          <p:cNvPr id="4" name="TextBox 3"/>
          <p:cNvSpPr txBox="1"/>
          <p:nvPr/>
        </p:nvSpPr>
        <p:spPr>
          <a:xfrm>
            <a:off x="326571" y="1906284"/>
            <a:ext cx="5247077" cy="461665"/>
          </a:xfrm>
          <a:prstGeom prst="rect">
            <a:avLst/>
          </a:prstGeom>
          <a:noFill/>
        </p:spPr>
        <p:txBody>
          <a:bodyPr wrap="none" rtlCol="0">
            <a:spAutoFit/>
          </a:bodyPr>
          <a:lstStyle/>
          <a:p>
            <a:r>
              <a:rPr lang="en-US" sz="2400" dirty="0" smtClean="0"/>
              <a:t>How much would you pay for a new car?</a:t>
            </a:r>
            <a:endParaRPr lang="en-US" sz="2400" dirty="0"/>
          </a:p>
        </p:txBody>
      </p:sp>
      <p:sp>
        <p:nvSpPr>
          <p:cNvPr id="5" name="TextBox 4"/>
          <p:cNvSpPr txBox="1"/>
          <p:nvPr/>
        </p:nvSpPr>
        <p:spPr>
          <a:xfrm>
            <a:off x="326571" y="2546263"/>
            <a:ext cx="7580024" cy="830997"/>
          </a:xfrm>
          <a:prstGeom prst="rect">
            <a:avLst/>
          </a:prstGeom>
          <a:noFill/>
        </p:spPr>
        <p:txBody>
          <a:bodyPr wrap="none" rtlCol="0">
            <a:spAutoFit/>
          </a:bodyPr>
          <a:lstStyle/>
          <a:p>
            <a:r>
              <a:rPr lang="en-US" sz="2400" dirty="0" smtClean="0">
                <a:solidFill>
                  <a:srgbClr val="0070C0"/>
                </a:solidFill>
              </a:rPr>
              <a:t>Some people may drive away in a new car paying $25,000.  </a:t>
            </a:r>
            <a:endParaRPr lang="en-US" sz="2400" dirty="0">
              <a:solidFill>
                <a:srgbClr val="0070C0"/>
              </a:solidFill>
            </a:endParaRPr>
          </a:p>
          <a:p>
            <a:r>
              <a:rPr lang="en-US" sz="2400" dirty="0" smtClean="0">
                <a:solidFill>
                  <a:srgbClr val="0070C0"/>
                </a:solidFill>
              </a:rPr>
              <a:t>Others may pay $27,856 for the same car.</a:t>
            </a:r>
          </a:p>
        </p:txBody>
      </p:sp>
      <p:sp>
        <p:nvSpPr>
          <p:cNvPr id="6" name="TextBox 5"/>
          <p:cNvSpPr txBox="1"/>
          <p:nvPr/>
        </p:nvSpPr>
        <p:spPr>
          <a:xfrm>
            <a:off x="326571" y="3426629"/>
            <a:ext cx="4161011" cy="461665"/>
          </a:xfrm>
          <a:prstGeom prst="rect">
            <a:avLst/>
          </a:prstGeom>
          <a:noFill/>
        </p:spPr>
        <p:txBody>
          <a:bodyPr wrap="none" rtlCol="0">
            <a:spAutoFit/>
          </a:bodyPr>
          <a:lstStyle/>
          <a:p>
            <a:r>
              <a:rPr lang="en-US" sz="2400" dirty="0" smtClean="0">
                <a:solidFill>
                  <a:srgbClr val="FF0000"/>
                </a:solidFill>
              </a:rPr>
              <a:t>What price do you want to pay?</a:t>
            </a:r>
            <a:endParaRPr lang="en-US" sz="2400" dirty="0">
              <a:solidFill>
                <a:srgbClr val="FF0000"/>
              </a:solidFill>
            </a:endParaRPr>
          </a:p>
        </p:txBody>
      </p:sp>
      <p:sp>
        <p:nvSpPr>
          <p:cNvPr id="7" name="TextBox 6"/>
          <p:cNvSpPr txBox="1"/>
          <p:nvPr/>
        </p:nvSpPr>
        <p:spPr>
          <a:xfrm>
            <a:off x="326571" y="4067929"/>
            <a:ext cx="4218399" cy="461665"/>
          </a:xfrm>
          <a:prstGeom prst="rect">
            <a:avLst/>
          </a:prstGeom>
          <a:noFill/>
        </p:spPr>
        <p:txBody>
          <a:bodyPr wrap="none" rtlCol="0">
            <a:spAutoFit/>
          </a:bodyPr>
          <a:lstStyle/>
          <a:p>
            <a:r>
              <a:rPr lang="en-US" sz="2400" dirty="0" smtClean="0">
                <a:solidFill>
                  <a:schemeClr val="accent6">
                    <a:lumMod val="50000"/>
                  </a:schemeClr>
                </a:solidFill>
              </a:rPr>
              <a:t>Why do some people pay more?</a:t>
            </a:r>
            <a:endParaRPr lang="en-US" sz="2400" dirty="0">
              <a:solidFill>
                <a:schemeClr val="accent6">
                  <a:lumMod val="50000"/>
                </a:schemeClr>
              </a:solidFill>
            </a:endParaRPr>
          </a:p>
        </p:txBody>
      </p:sp>
      <p:sp>
        <p:nvSpPr>
          <p:cNvPr id="8" name="TextBox 7"/>
          <p:cNvSpPr txBox="1"/>
          <p:nvPr/>
        </p:nvSpPr>
        <p:spPr>
          <a:xfrm>
            <a:off x="149280" y="4709230"/>
            <a:ext cx="11179984" cy="830997"/>
          </a:xfrm>
          <a:prstGeom prst="rect">
            <a:avLst/>
          </a:prstGeom>
          <a:noFill/>
        </p:spPr>
        <p:txBody>
          <a:bodyPr wrap="none" rtlCol="0">
            <a:spAutoFit/>
          </a:bodyPr>
          <a:lstStyle/>
          <a:p>
            <a:r>
              <a:rPr lang="en-US" sz="2400" b="1" dirty="0" smtClean="0"/>
              <a:t>A car cost $25,000 and is financed for 5 years at 4.34%.  Your total cost will increase to </a:t>
            </a:r>
          </a:p>
          <a:p>
            <a:r>
              <a:rPr lang="en-US" sz="2400" b="1" dirty="0" smtClean="0"/>
              <a:t>$27,856.  That means you have paid $2,856 in interest over 5 years.</a:t>
            </a:r>
          </a:p>
        </p:txBody>
      </p:sp>
    </p:spTree>
    <p:extLst>
      <p:ext uri="{BB962C8B-B14F-4D97-AF65-F5344CB8AC3E}">
        <p14:creationId xmlns:p14="http://schemas.microsoft.com/office/powerpoint/2010/main" val="3225151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of Borrowing Money</a:t>
            </a:r>
            <a:endParaRPr lang="en-US" dirty="0"/>
          </a:p>
        </p:txBody>
      </p:sp>
      <p:sp>
        <p:nvSpPr>
          <p:cNvPr id="3" name="Content Placeholder 2"/>
          <p:cNvSpPr>
            <a:spLocks noGrp="1"/>
          </p:cNvSpPr>
          <p:nvPr>
            <p:ph idx="1"/>
          </p:nvPr>
        </p:nvSpPr>
        <p:spPr/>
        <p:txBody>
          <a:bodyPr/>
          <a:lstStyle/>
          <a:p>
            <a:endParaRPr lang="en-US" dirty="0" smtClean="0"/>
          </a:p>
          <a:p>
            <a:r>
              <a:rPr lang="en-US" dirty="0" smtClean="0"/>
              <a:t>BIG QUESTION:  Do I Need It?</a:t>
            </a:r>
          </a:p>
          <a:p>
            <a:pPr marL="685800" lvl="2">
              <a:spcBef>
                <a:spcPts val="1000"/>
              </a:spcBef>
            </a:pPr>
            <a:r>
              <a:rPr lang="en-US" dirty="0" smtClean="0"/>
              <a:t>It is important to ask yourself if you really need an item before you borrow money to pay for it.</a:t>
            </a:r>
          </a:p>
          <a:p>
            <a:r>
              <a:rPr lang="en-US" dirty="0" smtClean="0"/>
              <a:t>Once you decide to borrow money, you need to make additional decisions.</a:t>
            </a:r>
          </a:p>
          <a:p>
            <a:pPr lvl="1"/>
            <a:r>
              <a:rPr lang="en-US" dirty="0" smtClean="0"/>
              <a:t>Where will you borrow the money?</a:t>
            </a:r>
          </a:p>
          <a:p>
            <a:pPr lvl="1"/>
            <a:r>
              <a:rPr lang="en-US" dirty="0" smtClean="0"/>
              <a:t>How much will you borrow?</a:t>
            </a:r>
          </a:p>
          <a:p>
            <a:pPr lvl="1"/>
            <a:r>
              <a:rPr lang="en-US" dirty="0" smtClean="0"/>
              <a:t>How much can you afford to pay in monthly payments?</a:t>
            </a:r>
            <a:endParaRPr lang="en-US" dirty="0"/>
          </a:p>
          <a:p>
            <a:endParaRPr lang="en-US" dirty="0" smtClean="0"/>
          </a:p>
          <a:p>
            <a:endParaRPr lang="en-US" dirty="0" smtClean="0"/>
          </a:p>
          <a:p>
            <a:pPr marL="457200" lvl="1" indent="0">
              <a:buNone/>
            </a:pPr>
            <a:endParaRPr lang="en-US" dirty="0"/>
          </a:p>
        </p:txBody>
      </p:sp>
    </p:spTree>
    <p:extLst>
      <p:ext uri="{BB962C8B-B14F-4D97-AF65-F5344CB8AC3E}">
        <p14:creationId xmlns:p14="http://schemas.microsoft.com/office/powerpoint/2010/main" val="16604110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Much Money Will You Borrow?</a:t>
            </a:r>
            <a:endParaRPr lang="en-US" dirty="0"/>
          </a:p>
        </p:txBody>
      </p:sp>
      <p:sp>
        <p:nvSpPr>
          <p:cNvPr id="3" name="Content Placeholder 2"/>
          <p:cNvSpPr>
            <a:spLocks noGrp="1"/>
          </p:cNvSpPr>
          <p:nvPr>
            <p:ph idx="1"/>
          </p:nvPr>
        </p:nvSpPr>
        <p:spPr/>
        <p:txBody>
          <a:bodyPr/>
          <a:lstStyle/>
          <a:p>
            <a:pPr marL="0" indent="0">
              <a:buNone/>
            </a:pPr>
            <a:r>
              <a:rPr lang="en-US" b="1" dirty="0" smtClean="0"/>
              <a:t>It is advised to borrow ONLY what you need!</a:t>
            </a:r>
          </a:p>
          <a:p>
            <a:pPr lvl="1"/>
            <a:r>
              <a:rPr lang="en-US" dirty="0" smtClean="0"/>
              <a:t>Example:  When you borrow money for a home, do not borrow additional for furnishings and decorative items.</a:t>
            </a:r>
          </a:p>
          <a:p>
            <a:pPr lvl="1"/>
            <a:r>
              <a:rPr lang="en-US" dirty="0" smtClean="0"/>
              <a:t>A good rule of thumb when borrowing for a home is to not spend more than 2.5 times your gross annual salary.</a:t>
            </a:r>
          </a:p>
          <a:p>
            <a:pPr lvl="1"/>
            <a:r>
              <a:rPr lang="en-US" dirty="0" smtClean="0"/>
              <a:t>One way to increase the amount you could spend for a house is to save for a down payment.</a:t>
            </a:r>
          </a:p>
          <a:p>
            <a:pPr marL="0" indent="0">
              <a:buNone/>
            </a:pPr>
            <a:endParaRPr lang="en-US" dirty="0" smtClean="0"/>
          </a:p>
        </p:txBody>
      </p:sp>
    </p:spTree>
    <p:extLst>
      <p:ext uri="{BB962C8B-B14F-4D97-AF65-F5344CB8AC3E}">
        <p14:creationId xmlns:p14="http://schemas.microsoft.com/office/powerpoint/2010/main" val="822531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Loan Information</a:t>
            </a:r>
            <a:endParaRPr lang="en-US" dirty="0"/>
          </a:p>
        </p:txBody>
      </p:sp>
      <p:sp>
        <p:nvSpPr>
          <p:cNvPr id="3" name="Content Placeholder 2"/>
          <p:cNvSpPr>
            <a:spLocks noGrp="1"/>
          </p:cNvSpPr>
          <p:nvPr>
            <p:ph idx="1"/>
          </p:nvPr>
        </p:nvSpPr>
        <p:spPr/>
        <p:txBody>
          <a:bodyPr/>
          <a:lstStyle/>
          <a:p>
            <a:pPr marL="0" indent="0">
              <a:buNone/>
            </a:pPr>
            <a:r>
              <a:rPr lang="en-US" b="1" dirty="0" smtClean="0">
                <a:solidFill>
                  <a:srgbClr val="FF0000"/>
                </a:solidFill>
              </a:rPr>
              <a:t>Origination Fees</a:t>
            </a:r>
            <a:r>
              <a:rPr lang="en-US" dirty="0" smtClean="0"/>
              <a:t> – Charged by a lender on entering into a loan agreement to cover the cost of processing the loan of 3-4% of the amount of the loan.</a:t>
            </a:r>
          </a:p>
          <a:p>
            <a:pPr marL="0" indent="0">
              <a:buNone/>
            </a:pPr>
            <a:r>
              <a:rPr lang="en-US" dirty="0"/>
              <a:t>	</a:t>
            </a:r>
            <a:r>
              <a:rPr lang="en-US" dirty="0" smtClean="0"/>
              <a:t>EX:  On a $100,000 loan, it could be as much as $4,000.</a:t>
            </a:r>
          </a:p>
          <a:p>
            <a:pPr marL="0" indent="0">
              <a:buNone/>
            </a:pPr>
            <a:endParaRPr lang="en-US" dirty="0" smtClean="0"/>
          </a:p>
        </p:txBody>
      </p:sp>
    </p:spTree>
    <p:extLst>
      <p:ext uri="{BB962C8B-B14F-4D97-AF65-F5344CB8AC3E}">
        <p14:creationId xmlns:p14="http://schemas.microsoft.com/office/powerpoint/2010/main" val="1132439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Banking Services</a:t>
            </a:r>
            <a:endParaRPr lang="en-US" dirty="0"/>
          </a:p>
        </p:txBody>
      </p:sp>
      <p:sp>
        <p:nvSpPr>
          <p:cNvPr id="3" name="Content Placeholder 2"/>
          <p:cNvSpPr>
            <a:spLocks noGrp="1"/>
          </p:cNvSpPr>
          <p:nvPr>
            <p:ph idx="1"/>
          </p:nvPr>
        </p:nvSpPr>
        <p:spPr/>
        <p:txBody>
          <a:bodyPr/>
          <a:lstStyle/>
          <a:p>
            <a:pPr marL="0" indent="0">
              <a:buNone/>
            </a:pPr>
            <a:r>
              <a:rPr lang="en-US" dirty="0" smtClean="0"/>
              <a:t>Types of Banks</a:t>
            </a:r>
          </a:p>
          <a:p>
            <a:pPr marL="457200" lvl="1" indent="0">
              <a:buNone/>
            </a:pPr>
            <a:endParaRPr lang="en-US" b="1" u="sng" dirty="0" smtClean="0">
              <a:solidFill>
                <a:srgbClr val="FF0000"/>
              </a:solidFill>
            </a:endParaRPr>
          </a:p>
          <a:p>
            <a:pPr lvl="1"/>
            <a:r>
              <a:rPr lang="en-US" sz="2800" b="1" u="sng" dirty="0" smtClean="0">
                <a:solidFill>
                  <a:srgbClr val="FF0000"/>
                </a:solidFill>
              </a:rPr>
              <a:t>Commercial Banks</a:t>
            </a:r>
            <a:r>
              <a:rPr lang="en-US" sz="2800" b="1" dirty="0" smtClean="0">
                <a:solidFill>
                  <a:srgbClr val="FF0000"/>
                </a:solidFill>
              </a:rPr>
              <a:t> </a:t>
            </a:r>
            <a:r>
              <a:rPr lang="en-US" sz="2800" dirty="0" smtClean="0"/>
              <a:t>are what most of us relate to when we think of banks and banking services.</a:t>
            </a:r>
          </a:p>
          <a:p>
            <a:pPr lvl="2"/>
            <a:r>
              <a:rPr lang="en-US" sz="2800" dirty="0" smtClean="0"/>
              <a:t>Can you think of any commercial banks?</a:t>
            </a:r>
          </a:p>
        </p:txBody>
      </p:sp>
      <p:sp>
        <p:nvSpPr>
          <p:cNvPr id="4" name="TextBox 3"/>
          <p:cNvSpPr txBox="1"/>
          <p:nvPr/>
        </p:nvSpPr>
        <p:spPr>
          <a:xfrm>
            <a:off x="3460652" y="4135901"/>
            <a:ext cx="4304768" cy="523220"/>
          </a:xfrm>
          <a:prstGeom prst="rect">
            <a:avLst/>
          </a:prstGeom>
          <a:noFill/>
        </p:spPr>
        <p:txBody>
          <a:bodyPr wrap="none" rtlCol="0">
            <a:spAutoFit/>
          </a:bodyPr>
          <a:lstStyle/>
          <a:p>
            <a:r>
              <a:rPr lang="en-US" sz="2800" dirty="0" smtClean="0">
                <a:solidFill>
                  <a:schemeClr val="accent6">
                    <a:lumMod val="75000"/>
                  </a:schemeClr>
                </a:solidFill>
              </a:rPr>
              <a:t>Regions, Wells Fargo, BB &amp; T</a:t>
            </a:r>
            <a:endParaRPr lang="en-US" sz="2800" dirty="0">
              <a:solidFill>
                <a:schemeClr val="accent6">
                  <a:lumMod val="75000"/>
                </a:schemeClr>
              </a:solidFill>
            </a:endParaRPr>
          </a:p>
        </p:txBody>
      </p:sp>
    </p:spTree>
    <p:extLst>
      <p:ext uri="{BB962C8B-B14F-4D97-AF65-F5344CB8AC3E}">
        <p14:creationId xmlns:p14="http://schemas.microsoft.com/office/powerpoint/2010/main" val="1309524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6931"/>
            <a:ext cx="10515600" cy="1325563"/>
          </a:xfrm>
        </p:spPr>
        <p:txBody>
          <a:bodyPr/>
          <a:lstStyle/>
          <a:p>
            <a:r>
              <a:rPr lang="en-US" dirty="0" smtClean="0"/>
              <a:t>Example Problem #1</a:t>
            </a:r>
            <a:endParaRPr lang="en-US" dirty="0"/>
          </a:p>
        </p:txBody>
      </p:sp>
      <p:sp>
        <p:nvSpPr>
          <p:cNvPr id="3" name="Content Placeholder 2"/>
          <p:cNvSpPr>
            <a:spLocks noGrp="1"/>
          </p:cNvSpPr>
          <p:nvPr>
            <p:ph idx="1"/>
          </p:nvPr>
        </p:nvSpPr>
        <p:spPr>
          <a:xfrm>
            <a:off x="838200" y="1332411"/>
            <a:ext cx="10515600" cy="4844552"/>
          </a:xfrm>
        </p:spPr>
        <p:txBody>
          <a:bodyPr>
            <a:normAutofit fontScale="92500" lnSpcReduction="20000"/>
          </a:bodyPr>
          <a:lstStyle/>
          <a:p>
            <a:pPr marL="0" indent="0">
              <a:buNone/>
            </a:pPr>
            <a:r>
              <a:rPr lang="en-US" b="1" dirty="0" smtClean="0"/>
              <a:t>Let's </a:t>
            </a:r>
            <a:r>
              <a:rPr lang="en-US" b="1" dirty="0"/>
              <a:t>say you borrow $150,000 for a new home. How much will this actually cost you?</a:t>
            </a:r>
          </a:p>
          <a:p>
            <a:pPr lvl="1"/>
            <a:r>
              <a:rPr lang="en-US" sz="2600" dirty="0"/>
              <a:t>Your bank will be charging a 4% origination fee, so you are actually have to borrow $156,000. $6,000 of the amount will go to pay for the origination fee.</a:t>
            </a:r>
          </a:p>
          <a:p>
            <a:pPr lvl="1"/>
            <a:r>
              <a:rPr lang="en-US" sz="2600" dirty="0"/>
              <a:t>If you finance for 30 years at 4% interest, your estimated monthly payment will be $744.77.</a:t>
            </a:r>
          </a:p>
          <a:p>
            <a:pPr lvl="1"/>
            <a:r>
              <a:rPr lang="en-US" sz="2600" dirty="0"/>
              <a:t>This means you will be paying back $268,117.20 in total.</a:t>
            </a:r>
          </a:p>
          <a:p>
            <a:pPr lvl="1"/>
            <a:r>
              <a:rPr lang="en-US" sz="2600" dirty="0" smtClean="0"/>
              <a:t>If you subtract the amount you needed to borrow ($150,000) from the amount you have repaid ($268,117.20), you will find that it cost you $118,117.20 to borrow the money. This is almost 80% of the amount that you needed to borrow.</a:t>
            </a:r>
          </a:p>
          <a:p>
            <a:pPr marL="0" indent="0">
              <a:buNone/>
            </a:pPr>
            <a:r>
              <a:rPr lang="en-US" b="1" dirty="0" smtClean="0"/>
              <a:t>It would have only taken you just under 17 years to save enough to pay cash for the house if you saved the amount of your monthly payment ($744.77) each month. We got this number:</a:t>
            </a:r>
          </a:p>
          <a:p>
            <a:pPr lvl="1"/>
            <a:r>
              <a:rPr lang="en-US" sz="2600" dirty="0" smtClean="0"/>
              <a:t>$</a:t>
            </a:r>
            <a:r>
              <a:rPr lang="en-US" sz="2600" dirty="0"/>
              <a:t>744.77 per month × 12 months = $8,937.24 a year</a:t>
            </a:r>
          </a:p>
          <a:p>
            <a:pPr lvl="1"/>
            <a:r>
              <a:rPr lang="en-US" sz="2600" dirty="0"/>
              <a:t>$150,000 total house cost ÷ $8,937.24 a year = 16.78 years</a:t>
            </a:r>
          </a:p>
          <a:p>
            <a:endParaRPr lang="en-US" sz="2600" dirty="0"/>
          </a:p>
        </p:txBody>
      </p:sp>
    </p:spTree>
    <p:extLst>
      <p:ext uri="{BB962C8B-B14F-4D97-AF65-F5344CB8AC3E}">
        <p14:creationId xmlns:p14="http://schemas.microsoft.com/office/powerpoint/2010/main" val="130126642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Loan Information</a:t>
            </a:r>
            <a:endParaRPr lang="en-US" dirty="0"/>
          </a:p>
        </p:txBody>
      </p:sp>
      <p:sp>
        <p:nvSpPr>
          <p:cNvPr id="3" name="Content Placeholder 2"/>
          <p:cNvSpPr>
            <a:spLocks noGrp="1"/>
          </p:cNvSpPr>
          <p:nvPr>
            <p:ph idx="1"/>
          </p:nvPr>
        </p:nvSpPr>
        <p:spPr/>
        <p:txBody>
          <a:bodyPr/>
          <a:lstStyle/>
          <a:p>
            <a:pPr marL="0" indent="0">
              <a:buNone/>
            </a:pPr>
            <a:r>
              <a:rPr lang="en-US" b="1" dirty="0" smtClean="0">
                <a:solidFill>
                  <a:srgbClr val="FF0000"/>
                </a:solidFill>
              </a:rPr>
              <a:t>Late Fees </a:t>
            </a:r>
            <a:r>
              <a:rPr lang="en-US" dirty="0" smtClean="0"/>
              <a:t>– If you do not pay your loan payment on time, you will be charged a late fee.  The amount depends on the type of loan and on the amount of your payment.  It is usually a percentage.</a:t>
            </a:r>
          </a:p>
          <a:p>
            <a:pPr marL="0" indent="0">
              <a:buNone/>
            </a:pPr>
            <a:endParaRPr lang="en-US" dirty="0"/>
          </a:p>
          <a:p>
            <a:pPr marL="0" indent="0">
              <a:buNone/>
            </a:pPr>
            <a:r>
              <a:rPr lang="en-US" b="1" dirty="0"/>
              <a:t>Example Problem #2</a:t>
            </a:r>
            <a:endParaRPr lang="en-US" dirty="0"/>
          </a:p>
          <a:p>
            <a:pPr lvl="1"/>
            <a:r>
              <a:rPr lang="en-US" dirty="0"/>
              <a:t>You have a payment of $1,000.00 that is paid late. The late fee is 5% of your payment. How much do you now owe?</a:t>
            </a:r>
          </a:p>
          <a:p>
            <a:pPr lvl="1"/>
            <a:r>
              <a:rPr lang="en-US" dirty="0"/>
              <a:t>The late fee is 5% of $1000, which $50. Therefore, you now owe the $1,000 plus the $50 late fee, which equals $1,050.00.</a:t>
            </a:r>
          </a:p>
          <a:p>
            <a:pPr marL="0" indent="0">
              <a:buNone/>
            </a:pPr>
            <a:endParaRPr lang="en-US" dirty="0"/>
          </a:p>
        </p:txBody>
      </p:sp>
    </p:spTree>
    <p:extLst>
      <p:ext uri="{BB962C8B-B14F-4D97-AF65-F5344CB8AC3E}">
        <p14:creationId xmlns:p14="http://schemas.microsoft.com/office/powerpoint/2010/main" val="212120801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Loan Information</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solidFill>
                  <a:srgbClr val="FF0000"/>
                </a:solidFill>
              </a:rPr>
              <a:t>Bank Draft </a:t>
            </a:r>
            <a:r>
              <a:rPr lang="en-US" dirty="0" smtClean="0"/>
              <a:t>– If you have difficulty paying bills on time, you can set up payments as an automatic bank draft.  The ensures payments are made on time.  You will not be charged late fees and it can help protect your credit rating.</a:t>
            </a:r>
          </a:p>
          <a:p>
            <a:pPr marL="0" indent="0">
              <a:buNone/>
            </a:pPr>
            <a:endParaRPr lang="en-US" dirty="0"/>
          </a:p>
          <a:p>
            <a:pPr marL="0" indent="0">
              <a:buNone/>
            </a:pPr>
            <a:r>
              <a:rPr lang="en-US" b="1" dirty="0" smtClean="0">
                <a:solidFill>
                  <a:srgbClr val="FF0000"/>
                </a:solidFill>
              </a:rPr>
              <a:t>Fees</a:t>
            </a:r>
            <a:r>
              <a:rPr lang="en-US" dirty="0" smtClean="0"/>
              <a:t> – Other fees that can be charged by the bank could be finance charges, loan processing fees, administrative fees, and application fees.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54049199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9600" dirty="0" smtClean="0"/>
              <a:t>Section 1.05</a:t>
            </a:r>
            <a:endParaRPr lang="en-US" sz="9600" dirty="0"/>
          </a:p>
        </p:txBody>
      </p:sp>
      <p:sp>
        <p:nvSpPr>
          <p:cNvPr id="5" name="Text Placeholder 4"/>
          <p:cNvSpPr>
            <a:spLocks noGrp="1"/>
          </p:cNvSpPr>
          <p:nvPr>
            <p:ph type="body" idx="1"/>
          </p:nvPr>
        </p:nvSpPr>
        <p:spPr/>
        <p:txBody>
          <a:bodyPr>
            <a:normAutofit/>
          </a:bodyPr>
          <a:lstStyle/>
          <a:p>
            <a:r>
              <a:rPr lang="en-US" sz="6000" dirty="0" smtClean="0">
                <a:solidFill>
                  <a:schemeClr val="tx1"/>
                </a:solidFill>
              </a:rPr>
              <a:t>Credit Cards</a:t>
            </a:r>
          </a:p>
        </p:txBody>
      </p:sp>
    </p:spTree>
    <p:extLst>
      <p:ext uri="{BB962C8B-B14F-4D97-AF65-F5344CB8AC3E}">
        <p14:creationId xmlns:p14="http://schemas.microsoft.com/office/powerpoint/2010/main" val="311543127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 Cards</a:t>
            </a:r>
            <a:endParaRPr lang="en-US" dirty="0"/>
          </a:p>
        </p:txBody>
      </p:sp>
      <p:sp>
        <p:nvSpPr>
          <p:cNvPr id="3" name="Content Placeholder 2"/>
          <p:cNvSpPr>
            <a:spLocks noGrp="1"/>
          </p:cNvSpPr>
          <p:nvPr>
            <p:ph idx="1"/>
          </p:nvPr>
        </p:nvSpPr>
        <p:spPr/>
        <p:txBody>
          <a:bodyPr/>
          <a:lstStyle/>
          <a:p>
            <a:r>
              <a:rPr lang="en-US" dirty="0"/>
              <a:t>Credit cards are neither good nor bad. People sometimes make bad decisions concerning how they use their credit cards.</a:t>
            </a:r>
          </a:p>
          <a:p>
            <a:r>
              <a:rPr lang="en-US" dirty="0"/>
              <a:t>It is difficult to live without a </a:t>
            </a:r>
            <a:r>
              <a:rPr lang="en-US" b="1" dirty="0"/>
              <a:t>credit card</a:t>
            </a:r>
            <a:r>
              <a:rPr lang="en-US" dirty="0"/>
              <a:t> today. From renting a car to reserving an airline ticket or hotel room, credit cards have become a necessary convenience.</a:t>
            </a:r>
          </a:p>
          <a:p>
            <a:r>
              <a:rPr lang="en-US" dirty="0"/>
              <a:t>It is important to use credit cards wisely. In this lesson we will look at benefits and costs associated with credit cards.</a:t>
            </a:r>
          </a:p>
          <a:p>
            <a:endParaRPr lang="en-US" dirty="0"/>
          </a:p>
        </p:txBody>
      </p:sp>
    </p:spTree>
    <p:extLst>
      <p:ext uri="{BB962C8B-B14F-4D97-AF65-F5344CB8AC3E}">
        <p14:creationId xmlns:p14="http://schemas.microsoft.com/office/powerpoint/2010/main" val="2377025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 Card Terminology</a:t>
            </a:r>
            <a:endParaRPr lang="en-US" dirty="0"/>
          </a:p>
        </p:txBody>
      </p:sp>
      <p:sp>
        <p:nvSpPr>
          <p:cNvPr id="3" name="Content Placeholder 2"/>
          <p:cNvSpPr>
            <a:spLocks noGrp="1"/>
          </p:cNvSpPr>
          <p:nvPr>
            <p:ph idx="1"/>
          </p:nvPr>
        </p:nvSpPr>
        <p:spPr/>
        <p:txBody>
          <a:bodyPr/>
          <a:lstStyle/>
          <a:p>
            <a:r>
              <a:rPr lang="en-US" b="1" dirty="0" smtClean="0">
                <a:solidFill>
                  <a:srgbClr val="FF0000"/>
                </a:solidFill>
              </a:rPr>
              <a:t>Annual Fee </a:t>
            </a:r>
            <a:r>
              <a:rPr lang="en-US" dirty="0" smtClean="0"/>
              <a:t>– A yearly charge for use of the credit card.</a:t>
            </a:r>
          </a:p>
          <a:p>
            <a:r>
              <a:rPr lang="en-US" b="1" dirty="0" smtClean="0">
                <a:solidFill>
                  <a:srgbClr val="FF0000"/>
                </a:solidFill>
              </a:rPr>
              <a:t>Annual Percentage Rate </a:t>
            </a:r>
            <a:r>
              <a:rPr lang="en-US" dirty="0" smtClean="0"/>
              <a:t>– Measures the cost of credit expressed as a yearly rate.  Truth-In-Lending law requires lenders to include all loan costs in the APR.</a:t>
            </a:r>
          </a:p>
          <a:p>
            <a:r>
              <a:rPr lang="en-US" b="1" dirty="0" smtClean="0">
                <a:solidFill>
                  <a:srgbClr val="FF0000"/>
                </a:solidFill>
              </a:rPr>
              <a:t>Cash-advance Fee </a:t>
            </a:r>
            <a:r>
              <a:rPr lang="en-US" dirty="0" smtClean="0"/>
              <a:t>– Fee Charged who you get cash using your credit card (this is in addition to interest).</a:t>
            </a:r>
          </a:p>
          <a:p>
            <a:r>
              <a:rPr lang="en-US" b="1" dirty="0" smtClean="0">
                <a:solidFill>
                  <a:srgbClr val="FF0000"/>
                </a:solidFill>
              </a:rPr>
              <a:t>Finance Charge </a:t>
            </a:r>
            <a:r>
              <a:rPr lang="en-US" dirty="0" smtClean="0"/>
              <a:t>– Dollar amount you pay to use credit.</a:t>
            </a:r>
          </a:p>
          <a:p>
            <a:r>
              <a:rPr lang="en-US" b="1" dirty="0" smtClean="0">
                <a:solidFill>
                  <a:srgbClr val="FF0000"/>
                </a:solidFill>
              </a:rPr>
              <a:t>Free (Grace) Period </a:t>
            </a:r>
            <a:r>
              <a:rPr lang="en-US" dirty="0" smtClean="0"/>
              <a:t>– Period of time (usually 20-30 days) during which you can pay your bill without finance charges.</a:t>
            </a:r>
          </a:p>
        </p:txBody>
      </p:sp>
    </p:spTree>
    <p:extLst>
      <p:ext uri="{BB962C8B-B14F-4D97-AF65-F5344CB8AC3E}">
        <p14:creationId xmlns:p14="http://schemas.microsoft.com/office/powerpoint/2010/main" val="3206612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 Card Terminology</a:t>
            </a:r>
            <a:endParaRPr lang="en-US" dirty="0"/>
          </a:p>
        </p:txBody>
      </p:sp>
      <p:sp>
        <p:nvSpPr>
          <p:cNvPr id="3" name="Content Placeholder 2"/>
          <p:cNvSpPr>
            <a:spLocks noGrp="1"/>
          </p:cNvSpPr>
          <p:nvPr>
            <p:ph idx="1"/>
          </p:nvPr>
        </p:nvSpPr>
        <p:spPr/>
        <p:txBody>
          <a:bodyPr>
            <a:normAutofit/>
          </a:bodyPr>
          <a:lstStyle/>
          <a:p>
            <a:r>
              <a:rPr lang="en-US" b="1" dirty="0" smtClean="0">
                <a:solidFill>
                  <a:srgbClr val="FF0000"/>
                </a:solidFill>
              </a:rPr>
              <a:t>Interest Rate </a:t>
            </a:r>
            <a:r>
              <a:rPr lang="en-US" dirty="0" smtClean="0"/>
              <a:t>– Measure of the cost of credit, expressed as a percent.</a:t>
            </a:r>
          </a:p>
          <a:p>
            <a:r>
              <a:rPr lang="en-US" b="1" dirty="0" smtClean="0">
                <a:solidFill>
                  <a:srgbClr val="FF0000"/>
                </a:solidFill>
              </a:rPr>
              <a:t>Late Fee and Transaction Fee </a:t>
            </a:r>
            <a:r>
              <a:rPr lang="en-US" dirty="0" smtClean="0"/>
              <a:t>– A credit card may also involve other types of costs.</a:t>
            </a:r>
          </a:p>
          <a:p>
            <a:pPr lvl="1"/>
            <a:r>
              <a:rPr lang="en-US" dirty="0" smtClean="0"/>
              <a:t>If you go over your limit</a:t>
            </a:r>
          </a:p>
          <a:p>
            <a:pPr lvl="1"/>
            <a:r>
              <a:rPr lang="en-US" dirty="0" smtClean="0"/>
              <a:t>Late Payment</a:t>
            </a:r>
          </a:p>
          <a:p>
            <a:pPr lvl="1"/>
            <a:r>
              <a:rPr lang="en-US" dirty="0" smtClean="0"/>
              <a:t>Payment received after the grade period</a:t>
            </a:r>
          </a:p>
          <a:p>
            <a:pPr lvl="1"/>
            <a:r>
              <a:rPr lang="en-US" dirty="0" smtClean="0"/>
              <a:t>Some charge a penalty rate if you have more than one late payment within several months.</a:t>
            </a:r>
          </a:p>
        </p:txBody>
      </p:sp>
    </p:spTree>
    <p:extLst>
      <p:ext uri="{BB962C8B-B14F-4D97-AF65-F5344CB8AC3E}">
        <p14:creationId xmlns:p14="http://schemas.microsoft.com/office/powerpoint/2010/main" val="65785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Credit Cards</a:t>
            </a:r>
            <a:endParaRPr lang="en-US" dirty="0"/>
          </a:p>
        </p:txBody>
      </p:sp>
      <p:sp>
        <p:nvSpPr>
          <p:cNvPr id="3" name="Content Placeholder 2"/>
          <p:cNvSpPr>
            <a:spLocks noGrp="1"/>
          </p:cNvSpPr>
          <p:nvPr>
            <p:ph idx="1"/>
          </p:nvPr>
        </p:nvSpPr>
        <p:spPr/>
        <p:txBody>
          <a:bodyPr/>
          <a:lstStyle/>
          <a:p>
            <a:r>
              <a:rPr lang="en-US" b="1" dirty="0" smtClean="0">
                <a:solidFill>
                  <a:srgbClr val="FF0000"/>
                </a:solidFill>
              </a:rPr>
              <a:t>Major Credit Cards </a:t>
            </a:r>
            <a:r>
              <a:rPr lang="en-US" dirty="0" smtClean="0"/>
              <a:t>– Issued by banks and can be used at any business that accepts credit cards.</a:t>
            </a:r>
          </a:p>
          <a:p>
            <a:r>
              <a:rPr lang="en-US" b="1" dirty="0" smtClean="0">
                <a:solidFill>
                  <a:srgbClr val="FF0000"/>
                </a:solidFill>
              </a:rPr>
              <a:t>Store-Branded Credit Cards </a:t>
            </a:r>
            <a:r>
              <a:rPr lang="en-US" dirty="0" smtClean="0"/>
              <a:t>– Can only be used at the retailer that issued the card.</a:t>
            </a:r>
            <a:endParaRPr lang="en-US" dirty="0"/>
          </a:p>
        </p:txBody>
      </p:sp>
    </p:spTree>
    <p:extLst>
      <p:ext uri="{BB962C8B-B14F-4D97-AF65-F5344CB8AC3E}">
        <p14:creationId xmlns:p14="http://schemas.microsoft.com/office/powerpoint/2010/main" val="3620910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 Card Disclosures</a:t>
            </a:r>
            <a:endParaRPr lang="en-US" dirty="0"/>
          </a:p>
        </p:txBody>
      </p:sp>
      <p:sp>
        <p:nvSpPr>
          <p:cNvPr id="3" name="Content Placeholder 2"/>
          <p:cNvSpPr>
            <a:spLocks noGrp="1"/>
          </p:cNvSpPr>
          <p:nvPr>
            <p:ph idx="1"/>
          </p:nvPr>
        </p:nvSpPr>
        <p:spPr/>
        <p:txBody>
          <a:bodyPr/>
          <a:lstStyle/>
          <a:p>
            <a:r>
              <a:rPr lang="en-US" dirty="0" smtClean="0"/>
              <a:t>The Fair Credit and Charge Card Disclosure Act mandates a box on credit card applications that describes key features and costs.</a:t>
            </a:r>
          </a:p>
          <a:p>
            <a:pPr lvl="1"/>
            <a:r>
              <a:rPr lang="en-US" dirty="0" smtClean="0">
                <a:hlinkClick r:id="rId2"/>
              </a:rPr>
              <a:t>Credit Card Disclosures</a:t>
            </a:r>
            <a:endParaRPr lang="en-US" dirty="0"/>
          </a:p>
        </p:txBody>
      </p:sp>
    </p:spTree>
    <p:extLst>
      <p:ext uri="{BB962C8B-B14F-4D97-AF65-F5344CB8AC3E}">
        <p14:creationId xmlns:p14="http://schemas.microsoft.com/office/powerpoint/2010/main" val="3544692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Things to Consider</a:t>
            </a:r>
            <a:endParaRPr lang="en-US" dirty="0"/>
          </a:p>
        </p:txBody>
      </p:sp>
      <p:sp>
        <p:nvSpPr>
          <p:cNvPr id="3" name="Content Placeholder 2"/>
          <p:cNvSpPr>
            <a:spLocks noGrp="1"/>
          </p:cNvSpPr>
          <p:nvPr>
            <p:ph idx="1"/>
          </p:nvPr>
        </p:nvSpPr>
        <p:spPr/>
        <p:txBody>
          <a:bodyPr/>
          <a:lstStyle/>
          <a:p>
            <a:r>
              <a:rPr lang="en-US" dirty="0" smtClean="0"/>
              <a:t>If you are going to have a credit card, you should shop around and find the best one for your situation. Things to consider are:</a:t>
            </a:r>
          </a:p>
          <a:p>
            <a:pPr lvl="1"/>
            <a:r>
              <a:rPr lang="en-US" dirty="0" smtClean="0"/>
              <a:t>Costs</a:t>
            </a:r>
          </a:p>
          <a:p>
            <a:pPr lvl="1"/>
            <a:r>
              <a:rPr lang="en-US" dirty="0" smtClean="0"/>
              <a:t>Terms</a:t>
            </a:r>
          </a:p>
          <a:p>
            <a:pPr lvl="1"/>
            <a:r>
              <a:rPr lang="en-US" dirty="0"/>
              <a:t>B</a:t>
            </a:r>
            <a:r>
              <a:rPr lang="en-US" dirty="0" smtClean="0"/>
              <a:t>enefits</a:t>
            </a:r>
            <a:endParaRPr lang="en-US" dirty="0"/>
          </a:p>
        </p:txBody>
      </p:sp>
    </p:spTree>
    <p:extLst>
      <p:ext uri="{BB962C8B-B14F-4D97-AF65-F5344CB8AC3E}">
        <p14:creationId xmlns:p14="http://schemas.microsoft.com/office/powerpoint/2010/main" val="3943295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Banking Services</a:t>
            </a:r>
            <a:endParaRPr lang="en-US" dirty="0"/>
          </a:p>
        </p:txBody>
      </p:sp>
      <p:sp>
        <p:nvSpPr>
          <p:cNvPr id="3" name="Content Placeholder 2"/>
          <p:cNvSpPr>
            <a:spLocks noGrp="1"/>
          </p:cNvSpPr>
          <p:nvPr>
            <p:ph idx="1"/>
          </p:nvPr>
        </p:nvSpPr>
        <p:spPr/>
        <p:txBody>
          <a:bodyPr/>
          <a:lstStyle/>
          <a:p>
            <a:pPr lvl="1"/>
            <a:r>
              <a:rPr lang="en-US" sz="2800" b="1" u="sng" dirty="0" smtClean="0">
                <a:solidFill>
                  <a:srgbClr val="FF0000"/>
                </a:solidFill>
              </a:rPr>
              <a:t>Credit Unions</a:t>
            </a:r>
            <a:r>
              <a:rPr lang="en-US" sz="2800" b="1" dirty="0" smtClean="0">
                <a:solidFill>
                  <a:srgbClr val="FF0000"/>
                </a:solidFill>
              </a:rPr>
              <a:t> </a:t>
            </a:r>
            <a:r>
              <a:rPr lang="en-US" sz="2800" dirty="0" smtClean="0"/>
              <a:t>– These are a popular banking choice.  They can offer better rates because of how they see customers, which is members.  </a:t>
            </a:r>
            <a:r>
              <a:rPr lang="en-US" sz="2800" b="1" i="1" dirty="0" smtClean="0"/>
              <a:t>Members are owners of the credit union</a:t>
            </a:r>
            <a:r>
              <a:rPr lang="en-US" sz="2800" dirty="0" smtClean="0"/>
              <a:t>.</a:t>
            </a:r>
          </a:p>
          <a:p>
            <a:pPr lvl="2"/>
            <a:r>
              <a:rPr lang="en-US" sz="2800" dirty="0" smtClean="0"/>
              <a:t>When a credit union is making a profit, the profit is returned to the members in the form of interest rates what commercial banks can offer.</a:t>
            </a:r>
          </a:p>
          <a:p>
            <a:pPr lvl="3"/>
            <a:r>
              <a:rPr lang="en-US" sz="2800" dirty="0" smtClean="0"/>
              <a:t>Can you think of any credit unions?</a:t>
            </a:r>
          </a:p>
        </p:txBody>
      </p:sp>
      <p:sp>
        <p:nvSpPr>
          <p:cNvPr id="4" name="TextBox 3"/>
          <p:cNvSpPr txBox="1"/>
          <p:nvPr/>
        </p:nvSpPr>
        <p:spPr>
          <a:xfrm>
            <a:off x="392195" y="5120641"/>
            <a:ext cx="11407610" cy="523220"/>
          </a:xfrm>
          <a:prstGeom prst="rect">
            <a:avLst/>
          </a:prstGeom>
          <a:noFill/>
        </p:spPr>
        <p:txBody>
          <a:bodyPr wrap="none" rtlCol="0">
            <a:spAutoFit/>
          </a:bodyPr>
          <a:lstStyle/>
          <a:p>
            <a:r>
              <a:rPr lang="en-US" sz="2800" dirty="0" smtClean="0">
                <a:solidFill>
                  <a:schemeClr val="accent6">
                    <a:lumMod val="75000"/>
                  </a:schemeClr>
                </a:solidFill>
              </a:rPr>
              <a:t>Alabama Credit Union, Blue Flame Credit Union, Keesler Federal Credit Union</a:t>
            </a:r>
            <a:endParaRPr lang="en-US" sz="2800" dirty="0">
              <a:solidFill>
                <a:schemeClr val="accent6">
                  <a:lumMod val="75000"/>
                </a:schemeClr>
              </a:solidFill>
            </a:endParaRPr>
          </a:p>
        </p:txBody>
      </p:sp>
    </p:spTree>
    <p:extLst>
      <p:ext uri="{BB962C8B-B14F-4D97-AF65-F5344CB8AC3E}">
        <p14:creationId xmlns:p14="http://schemas.microsoft.com/office/powerpoint/2010/main" val="2996061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Costs Associated with Credit Cards</a:t>
            </a:r>
            <a:endParaRPr lang="en-US" dirty="0"/>
          </a:p>
        </p:txBody>
      </p:sp>
      <p:sp>
        <p:nvSpPr>
          <p:cNvPr id="3" name="Content Placeholder 2"/>
          <p:cNvSpPr>
            <a:spLocks noGrp="1"/>
          </p:cNvSpPr>
          <p:nvPr>
            <p:ph idx="1"/>
          </p:nvPr>
        </p:nvSpPr>
        <p:spPr/>
        <p:txBody>
          <a:bodyPr/>
          <a:lstStyle/>
          <a:p>
            <a:r>
              <a:rPr lang="en-US" dirty="0" smtClean="0"/>
              <a:t>High interest rates</a:t>
            </a:r>
          </a:p>
          <a:p>
            <a:r>
              <a:rPr lang="en-US" dirty="0" smtClean="0"/>
              <a:t>May have a yearly fee</a:t>
            </a:r>
          </a:p>
          <a:p>
            <a:r>
              <a:rPr lang="en-US" dirty="0" smtClean="0"/>
              <a:t>Increased impulse to buy</a:t>
            </a:r>
          </a:p>
          <a:p>
            <a:r>
              <a:rPr lang="en-US" dirty="0" smtClean="0"/>
              <a:t>Fees for late payments</a:t>
            </a:r>
          </a:p>
          <a:p>
            <a:r>
              <a:rPr lang="en-US" dirty="0" smtClean="0"/>
              <a:t>Fees for cash advances</a:t>
            </a:r>
          </a:p>
          <a:p>
            <a:r>
              <a:rPr lang="en-US" dirty="0" smtClean="0"/>
              <a:t>Poor decisions could lead to a low credit score</a:t>
            </a:r>
            <a:endParaRPr lang="en-US" dirty="0"/>
          </a:p>
        </p:txBody>
      </p:sp>
    </p:spTree>
    <p:extLst>
      <p:ext uri="{BB962C8B-B14F-4D97-AF65-F5344CB8AC3E}">
        <p14:creationId xmlns:p14="http://schemas.microsoft.com/office/powerpoint/2010/main" val="1862423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 Card Terms and Conditions</a:t>
            </a:r>
            <a:endParaRPr lang="en-US" dirty="0"/>
          </a:p>
        </p:txBody>
      </p:sp>
      <p:sp>
        <p:nvSpPr>
          <p:cNvPr id="3" name="Content Placeholder 2"/>
          <p:cNvSpPr>
            <a:spLocks noGrp="1"/>
          </p:cNvSpPr>
          <p:nvPr>
            <p:ph idx="1"/>
          </p:nvPr>
        </p:nvSpPr>
        <p:spPr/>
        <p:txBody>
          <a:bodyPr/>
          <a:lstStyle/>
          <a:p>
            <a:r>
              <a:rPr lang="en-US" dirty="0" smtClean="0"/>
              <a:t>What is the APR?</a:t>
            </a:r>
          </a:p>
          <a:p>
            <a:r>
              <a:rPr lang="en-US" dirty="0" smtClean="0"/>
              <a:t>How will Claims and Disputes be handled?</a:t>
            </a:r>
          </a:p>
          <a:p>
            <a:r>
              <a:rPr lang="en-US" dirty="0" smtClean="0"/>
              <a:t>Fees – late, annual, over-the-limit fees</a:t>
            </a:r>
          </a:p>
          <a:p>
            <a:r>
              <a:rPr lang="en-US" dirty="0" smtClean="0"/>
              <a:t>Finance charges</a:t>
            </a:r>
          </a:p>
          <a:p>
            <a:r>
              <a:rPr lang="en-US" dirty="0" smtClean="0"/>
              <a:t>What is their method of computing balances for purchases?</a:t>
            </a:r>
          </a:p>
          <a:p>
            <a:r>
              <a:rPr lang="en-US" dirty="0" smtClean="0"/>
              <a:t>How do they determine the monthly minimum payment?</a:t>
            </a:r>
          </a:p>
          <a:p>
            <a:r>
              <a:rPr lang="en-US" dirty="0" smtClean="0"/>
              <a:t>Transaction fees – balance transfers, cash advances, purchases in foreign countries</a:t>
            </a:r>
            <a:endParaRPr lang="en-US" dirty="0"/>
          </a:p>
        </p:txBody>
      </p:sp>
    </p:spTree>
    <p:extLst>
      <p:ext uri="{BB962C8B-B14F-4D97-AF65-F5344CB8AC3E}">
        <p14:creationId xmlns:p14="http://schemas.microsoft.com/office/powerpoint/2010/main" val="3626182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Using a Credit Card</a:t>
            </a:r>
            <a:endParaRPr lang="en-US" dirty="0"/>
          </a:p>
        </p:txBody>
      </p:sp>
      <p:sp>
        <p:nvSpPr>
          <p:cNvPr id="3" name="Content Placeholder 2"/>
          <p:cNvSpPr>
            <a:spLocks noGrp="1"/>
          </p:cNvSpPr>
          <p:nvPr>
            <p:ph idx="1"/>
          </p:nvPr>
        </p:nvSpPr>
        <p:spPr/>
        <p:txBody>
          <a:bodyPr/>
          <a:lstStyle/>
          <a:p>
            <a:r>
              <a:rPr lang="en-US" dirty="0" smtClean="0"/>
              <a:t>Special store discounts</a:t>
            </a:r>
          </a:p>
          <a:p>
            <a:r>
              <a:rPr lang="en-US" dirty="0" smtClean="0"/>
              <a:t>Rewards programs</a:t>
            </a:r>
          </a:p>
          <a:p>
            <a:r>
              <a:rPr lang="en-US" dirty="0" smtClean="0"/>
              <a:t>Cash back</a:t>
            </a:r>
          </a:p>
          <a:p>
            <a:r>
              <a:rPr lang="en-US" dirty="0" smtClean="0"/>
              <a:t>Interest-free grace period</a:t>
            </a:r>
          </a:p>
          <a:p>
            <a:r>
              <a:rPr lang="en-US" dirty="0" smtClean="0"/>
              <a:t>Ability to buy needed items even if you do not have the money to do so</a:t>
            </a:r>
          </a:p>
          <a:p>
            <a:r>
              <a:rPr lang="en-US" dirty="0" smtClean="0"/>
              <a:t>Proper use of store-branded credit card with a low credit limit could be a good way to establish credit</a:t>
            </a:r>
            <a:endParaRPr lang="en-US" dirty="0"/>
          </a:p>
        </p:txBody>
      </p:sp>
    </p:spTree>
    <p:extLst>
      <p:ext uri="{BB962C8B-B14F-4D97-AF65-F5344CB8AC3E}">
        <p14:creationId xmlns:p14="http://schemas.microsoft.com/office/powerpoint/2010/main" val="931715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Credit Cards Responsibly</a:t>
            </a:r>
            <a:endParaRPr lang="en-US" dirty="0"/>
          </a:p>
        </p:txBody>
      </p:sp>
      <p:sp>
        <p:nvSpPr>
          <p:cNvPr id="3" name="Content Placeholder 2"/>
          <p:cNvSpPr>
            <a:spLocks noGrp="1"/>
          </p:cNvSpPr>
          <p:nvPr>
            <p:ph idx="1"/>
          </p:nvPr>
        </p:nvSpPr>
        <p:spPr/>
        <p:txBody>
          <a:bodyPr/>
          <a:lstStyle/>
          <a:p>
            <a:r>
              <a:rPr lang="en-US" dirty="0" smtClean="0"/>
              <a:t>Spend only what you can repay</a:t>
            </a:r>
          </a:p>
          <a:p>
            <a:r>
              <a:rPr lang="en-US" dirty="0" smtClean="0"/>
              <a:t>Pay entire bill on time</a:t>
            </a:r>
          </a:p>
          <a:p>
            <a:r>
              <a:rPr lang="en-US" dirty="0" smtClean="0"/>
              <a:t>Report lost or stolen credit cards promptly</a:t>
            </a:r>
          </a:p>
          <a:p>
            <a:r>
              <a:rPr lang="en-US" dirty="0" smtClean="0"/>
              <a:t>Never give your card number over the phone unless you initiated the call or are certain of the caller’s identity</a:t>
            </a:r>
            <a:endParaRPr lang="en-US" dirty="0"/>
          </a:p>
        </p:txBody>
      </p:sp>
    </p:spTree>
    <p:extLst>
      <p:ext uri="{BB962C8B-B14F-4D97-AF65-F5344CB8AC3E}">
        <p14:creationId xmlns:p14="http://schemas.microsoft.com/office/powerpoint/2010/main" val="2575011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Credit Card Research Project</a:t>
            </a:r>
          </a:p>
        </p:txBody>
      </p:sp>
      <p:sp>
        <p:nvSpPr>
          <p:cNvPr id="3" name="Content Placeholder 2"/>
          <p:cNvSpPr>
            <a:spLocks noGrp="1"/>
          </p:cNvSpPr>
          <p:nvPr>
            <p:ph idx="1"/>
          </p:nvPr>
        </p:nvSpPr>
        <p:spPr/>
        <p:txBody>
          <a:bodyPr/>
          <a:lstStyle/>
          <a:p>
            <a:r>
              <a:rPr lang="en-US" dirty="0" smtClean="0"/>
              <a:t>Some credit card providers offer student credit cards.  </a:t>
            </a:r>
          </a:p>
          <a:p>
            <a:pPr lvl="1"/>
            <a:r>
              <a:rPr lang="en-US" dirty="0" smtClean="0"/>
              <a:t>Research this type of card and discuss how it differs from a regular credit card.  </a:t>
            </a:r>
          </a:p>
          <a:p>
            <a:pPr lvl="1"/>
            <a:r>
              <a:rPr lang="en-US" dirty="0" smtClean="0"/>
              <a:t>Find two different examples of student credit cards and list their cost/terms.</a:t>
            </a:r>
            <a:endParaRPr lang="en-US" dirty="0"/>
          </a:p>
        </p:txBody>
      </p:sp>
    </p:spTree>
    <p:extLst>
      <p:ext uri="{BB962C8B-B14F-4D97-AF65-F5344CB8AC3E}">
        <p14:creationId xmlns:p14="http://schemas.microsoft.com/office/powerpoint/2010/main" val="2893141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9600" dirty="0" smtClean="0"/>
              <a:t>Section 1.06</a:t>
            </a:r>
            <a:endParaRPr lang="en-US" sz="9600" dirty="0"/>
          </a:p>
        </p:txBody>
      </p:sp>
      <p:sp>
        <p:nvSpPr>
          <p:cNvPr id="5" name="Text Placeholder 4"/>
          <p:cNvSpPr>
            <a:spLocks noGrp="1"/>
          </p:cNvSpPr>
          <p:nvPr>
            <p:ph type="body" idx="1"/>
          </p:nvPr>
        </p:nvSpPr>
        <p:spPr/>
        <p:txBody>
          <a:bodyPr>
            <a:normAutofit/>
          </a:bodyPr>
          <a:lstStyle/>
          <a:p>
            <a:r>
              <a:rPr lang="en-US" sz="6000" dirty="0" smtClean="0">
                <a:solidFill>
                  <a:schemeClr val="tx1"/>
                </a:solidFill>
              </a:rPr>
              <a:t>Cost of Credit Cards</a:t>
            </a:r>
          </a:p>
        </p:txBody>
      </p:sp>
    </p:spTree>
    <p:extLst>
      <p:ext uri="{BB962C8B-B14F-4D97-AF65-F5344CB8AC3E}">
        <p14:creationId xmlns:p14="http://schemas.microsoft.com/office/powerpoint/2010/main" val="93635428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Credit Card Interest</a:t>
            </a:r>
            <a:endParaRPr lang="en-US" dirty="0"/>
          </a:p>
        </p:txBody>
      </p:sp>
      <p:sp>
        <p:nvSpPr>
          <p:cNvPr id="3" name="Content Placeholder 2"/>
          <p:cNvSpPr>
            <a:spLocks noGrp="1"/>
          </p:cNvSpPr>
          <p:nvPr>
            <p:ph idx="1"/>
          </p:nvPr>
        </p:nvSpPr>
        <p:spPr/>
        <p:txBody>
          <a:bodyPr/>
          <a:lstStyle/>
          <a:p>
            <a:r>
              <a:rPr lang="en-US" dirty="0" smtClean="0"/>
              <a:t>Daily Interest Rate – To find the daily rate, divide your annual rate by 365.</a:t>
            </a:r>
          </a:p>
          <a:p>
            <a:pPr lvl="1"/>
            <a:r>
              <a:rPr lang="en-US" dirty="0" smtClean="0"/>
              <a:t>For Example:  Annual Rate 20%</a:t>
            </a:r>
          </a:p>
          <a:p>
            <a:pPr lvl="1"/>
            <a:r>
              <a:rPr lang="en-US" dirty="0" smtClean="0"/>
              <a:t>Daily Interest Rate = 0.20 / 365</a:t>
            </a:r>
          </a:p>
          <a:p>
            <a:pPr lvl="1"/>
            <a:r>
              <a:rPr lang="en-US" dirty="0" smtClean="0"/>
              <a:t>Daily Interest Rate = 0.00054795</a:t>
            </a:r>
          </a:p>
        </p:txBody>
      </p:sp>
      <p:sp>
        <p:nvSpPr>
          <p:cNvPr id="4" name="TextBox 3"/>
          <p:cNvSpPr txBox="1"/>
          <p:nvPr/>
        </p:nvSpPr>
        <p:spPr>
          <a:xfrm>
            <a:off x="2495005" y="4153989"/>
            <a:ext cx="4167616" cy="461665"/>
          </a:xfrm>
          <a:prstGeom prst="rect">
            <a:avLst/>
          </a:prstGeom>
          <a:noFill/>
        </p:spPr>
        <p:txBody>
          <a:bodyPr wrap="none" rtlCol="0">
            <a:spAutoFit/>
          </a:bodyPr>
          <a:lstStyle/>
          <a:p>
            <a:r>
              <a:rPr lang="en-US" sz="2400" dirty="0" smtClean="0"/>
              <a:t>Calculate the Daily Interest Rate</a:t>
            </a:r>
          </a:p>
        </p:txBody>
      </p:sp>
      <p:sp>
        <p:nvSpPr>
          <p:cNvPr id="5" name="TextBox 4"/>
          <p:cNvSpPr txBox="1"/>
          <p:nvPr/>
        </p:nvSpPr>
        <p:spPr>
          <a:xfrm>
            <a:off x="2495005" y="4615654"/>
            <a:ext cx="2522037" cy="461665"/>
          </a:xfrm>
          <a:prstGeom prst="rect">
            <a:avLst/>
          </a:prstGeom>
          <a:noFill/>
        </p:spPr>
        <p:txBody>
          <a:bodyPr wrap="none" rtlCol="0">
            <a:spAutoFit/>
          </a:bodyPr>
          <a:lstStyle/>
          <a:p>
            <a:r>
              <a:rPr lang="en-US" sz="2400" dirty="0" smtClean="0"/>
              <a:t>Annual Rate = 34%</a:t>
            </a:r>
          </a:p>
        </p:txBody>
      </p:sp>
      <p:sp>
        <p:nvSpPr>
          <p:cNvPr id="6" name="TextBox 5"/>
          <p:cNvSpPr txBox="1"/>
          <p:nvPr/>
        </p:nvSpPr>
        <p:spPr>
          <a:xfrm>
            <a:off x="2495005" y="5131322"/>
            <a:ext cx="3813160" cy="461665"/>
          </a:xfrm>
          <a:prstGeom prst="rect">
            <a:avLst/>
          </a:prstGeom>
          <a:noFill/>
        </p:spPr>
        <p:txBody>
          <a:bodyPr wrap="none" rtlCol="0">
            <a:spAutoFit/>
          </a:bodyPr>
          <a:lstStyle/>
          <a:p>
            <a:r>
              <a:rPr lang="en-US" sz="2400" dirty="0" smtClean="0"/>
              <a:t>Daily Interest Rate - .34 / 365</a:t>
            </a:r>
          </a:p>
        </p:txBody>
      </p:sp>
      <p:sp>
        <p:nvSpPr>
          <p:cNvPr id="7" name="TextBox 6"/>
          <p:cNvSpPr txBox="1"/>
          <p:nvPr/>
        </p:nvSpPr>
        <p:spPr>
          <a:xfrm>
            <a:off x="2495005" y="5646990"/>
            <a:ext cx="4023153" cy="461665"/>
          </a:xfrm>
          <a:prstGeom prst="rect">
            <a:avLst/>
          </a:prstGeom>
          <a:noFill/>
        </p:spPr>
        <p:txBody>
          <a:bodyPr wrap="none" rtlCol="0">
            <a:spAutoFit/>
          </a:bodyPr>
          <a:lstStyle/>
          <a:p>
            <a:r>
              <a:rPr lang="en-US" sz="2400" dirty="0" smtClean="0"/>
              <a:t>Daily Interest Rate - 0.0009315</a:t>
            </a:r>
          </a:p>
        </p:txBody>
      </p:sp>
    </p:spTree>
    <p:extLst>
      <p:ext uri="{BB962C8B-B14F-4D97-AF65-F5344CB8AC3E}">
        <p14:creationId xmlns:p14="http://schemas.microsoft.com/office/powerpoint/2010/main" val="166294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p:bldP spid="6" grpId="0"/>
      <p:bldP spid="7"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Credit Card Interest</a:t>
            </a:r>
            <a:endParaRPr lang="en-US" dirty="0"/>
          </a:p>
        </p:txBody>
      </p:sp>
      <p:sp>
        <p:nvSpPr>
          <p:cNvPr id="3" name="Content Placeholder 2"/>
          <p:cNvSpPr>
            <a:spLocks noGrp="1"/>
          </p:cNvSpPr>
          <p:nvPr>
            <p:ph idx="1"/>
          </p:nvPr>
        </p:nvSpPr>
        <p:spPr/>
        <p:txBody>
          <a:bodyPr/>
          <a:lstStyle/>
          <a:p>
            <a:r>
              <a:rPr lang="en-US" dirty="0" smtClean="0"/>
              <a:t>Average Daily Rate – You only pay interest on your balance after the grace period.</a:t>
            </a:r>
          </a:p>
          <a:p>
            <a:pPr lvl="1"/>
            <a:r>
              <a:rPr lang="en-US" dirty="0" smtClean="0"/>
              <a:t>For Example:  You have a balance of $5,000.  On day 7, you pay $2,000 and on day 20 you pay $2,000 more.  Your average daily balance is:</a:t>
            </a:r>
          </a:p>
          <a:p>
            <a:pPr lvl="1"/>
            <a:r>
              <a:rPr lang="en-US" dirty="0" smtClean="0"/>
              <a:t>Average Daily Balance = [(6 days x $5,000) + (13 days x $3,000) + (11 days x $1,000)] / 30 days in the payment period</a:t>
            </a:r>
          </a:p>
          <a:p>
            <a:pPr lvl="1"/>
            <a:r>
              <a:rPr lang="en-US" dirty="0" smtClean="0"/>
              <a:t>Average Daily Balance = ($30,000 + $39,000 + $11,000) / 30</a:t>
            </a:r>
          </a:p>
          <a:p>
            <a:pPr lvl="1"/>
            <a:r>
              <a:rPr lang="en-US" dirty="0" smtClean="0"/>
              <a:t>Average Daily Balance = $80,000 / 30</a:t>
            </a:r>
          </a:p>
          <a:p>
            <a:pPr lvl="1"/>
            <a:r>
              <a:rPr lang="en-US" dirty="0" smtClean="0"/>
              <a:t>Average Daily Balance - $2,666.67</a:t>
            </a:r>
          </a:p>
        </p:txBody>
      </p:sp>
    </p:spTree>
    <p:extLst>
      <p:ext uri="{BB962C8B-B14F-4D97-AF65-F5344CB8AC3E}">
        <p14:creationId xmlns:p14="http://schemas.microsoft.com/office/powerpoint/2010/main" val="3036393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Credit Card Interest</a:t>
            </a:r>
            <a:endParaRPr lang="en-US" dirty="0"/>
          </a:p>
        </p:txBody>
      </p:sp>
      <p:sp>
        <p:nvSpPr>
          <p:cNvPr id="3" name="Content Placeholder 2"/>
          <p:cNvSpPr>
            <a:spLocks noGrp="1"/>
          </p:cNvSpPr>
          <p:nvPr>
            <p:ph idx="1"/>
          </p:nvPr>
        </p:nvSpPr>
        <p:spPr/>
        <p:txBody>
          <a:bodyPr/>
          <a:lstStyle/>
          <a:p>
            <a:r>
              <a:rPr lang="en-US" dirty="0" smtClean="0"/>
              <a:t>Once you have found your daily interest rate and your daily average balance, you multiply these together and you multiply the answer by the number of days in the month (28, 29, 30, or 31).</a:t>
            </a:r>
          </a:p>
          <a:p>
            <a:r>
              <a:rPr lang="en-US" dirty="0" smtClean="0"/>
              <a:t>This will give you the interest you will be charged for the month.</a:t>
            </a:r>
          </a:p>
          <a:p>
            <a:pPr lvl="1"/>
            <a:r>
              <a:rPr lang="en-US" dirty="0" smtClean="0"/>
              <a:t>Interest charged for the month – 0.00054795 daily interest rate x $2,666.67 average daily balance x 30 number of days in the month</a:t>
            </a:r>
          </a:p>
          <a:p>
            <a:pPr lvl="1"/>
            <a:r>
              <a:rPr lang="en-US" dirty="0" smtClean="0"/>
              <a:t>Interest charged for the month = $43.84</a:t>
            </a:r>
          </a:p>
          <a:p>
            <a:pPr marL="457200" lvl="1" indent="0">
              <a:buNone/>
            </a:pPr>
            <a:r>
              <a:rPr lang="en-US" dirty="0" smtClean="0"/>
              <a:t>*This means that next month, you enter with your balance of $1,000 </a:t>
            </a:r>
            <a:r>
              <a:rPr lang="en-US" dirty="0" err="1" smtClean="0"/>
              <a:t>plys</a:t>
            </a:r>
            <a:r>
              <a:rPr lang="en-US" dirty="0" smtClean="0"/>
              <a:t> the $43.84 interest.</a:t>
            </a:r>
          </a:p>
          <a:p>
            <a:pPr marL="0" indent="0">
              <a:buNone/>
            </a:pPr>
            <a:endParaRPr lang="en-US" dirty="0"/>
          </a:p>
          <a:p>
            <a:pPr marL="0" indent="0">
              <a:buNone/>
            </a:pPr>
            <a:endParaRPr lang="en-US" dirty="0" smtClean="0"/>
          </a:p>
        </p:txBody>
      </p:sp>
    </p:spTree>
    <p:extLst>
      <p:ext uri="{BB962C8B-B14F-4D97-AF65-F5344CB8AC3E}">
        <p14:creationId xmlns:p14="http://schemas.microsoft.com/office/powerpoint/2010/main" val="2445816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Credit Card Interest</a:t>
            </a:r>
            <a:endParaRPr lang="en-US" dirty="0"/>
          </a:p>
        </p:txBody>
      </p:sp>
      <p:sp>
        <p:nvSpPr>
          <p:cNvPr id="4" name="Content Placeholder 3"/>
          <p:cNvSpPr txBox="1">
            <a:spLocks noGrp="1"/>
          </p:cNvSpPr>
          <p:nvPr>
            <p:ph idx="1"/>
          </p:nvPr>
        </p:nvSpPr>
        <p:spPr>
          <a:xfrm>
            <a:off x="838200" y="1690688"/>
            <a:ext cx="8764964" cy="1346010"/>
          </a:xfrm>
          <a:prstGeom prst="rect">
            <a:avLst/>
          </a:prstGeom>
          <a:noFill/>
        </p:spPr>
        <p:txBody>
          <a:bodyPr wrap="none" rtlCol="0">
            <a:spAutoFit/>
          </a:bodyPr>
          <a:lstStyle/>
          <a:p>
            <a:pPr marL="0" indent="0">
              <a:buNone/>
            </a:pPr>
            <a:r>
              <a:rPr lang="en-US" sz="2400" dirty="0" smtClean="0"/>
              <a:t>Example:</a:t>
            </a:r>
          </a:p>
          <a:p>
            <a:pPr marL="0" indent="0">
              <a:buNone/>
            </a:pPr>
            <a:r>
              <a:rPr lang="en-US" sz="2400" dirty="0" smtClean="0"/>
              <a:t>You have a balance of $12,000.  On day 6, you pay $4,000 and on day</a:t>
            </a:r>
          </a:p>
          <a:p>
            <a:pPr marL="0" indent="0">
              <a:buNone/>
            </a:pPr>
            <a:r>
              <a:rPr lang="en-US" sz="2400" dirty="0" smtClean="0"/>
              <a:t>21 you pay $4,000 more.  What is your average daily balance?</a:t>
            </a:r>
          </a:p>
        </p:txBody>
      </p:sp>
    </p:spTree>
    <p:extLst>
      <p:ext uri="{BB962C8B-B14F-4D97-AF65-F5344CB8AC3E}">
        <p14:creationId xmlns:p14="http://schemas.microsoft.com/office/powerpoint/2010/main" val="412811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Banking Services</a:t>
            </a:r>
            <a:endParaRPr lang="en-US" dirty="0"/>
          </a:p>
        </p:txBody>
      </p:sp>
      <p:sp>
        <p:nvSpPr>
          <p:cNvPr id="3" name="Content Placeholder 2"/>
          <p:cNvSpPr>
            <a:spLocks noGrp="1"/>
          </p:cNvSpPr>
          <p:nvPr>
            <p:ph idx="1"/>
          </p:nvPr>
        </p:nvSpPr>
        <p:spPr/>
        <p:txBody>
          <a:bodyPr/>
          <a:lstStyle/>
          <a:p>
            <a:pPr marL="0" indent="0">
              <a:buNone/>
            </a:pPr>
            <a:r>
              <a:rPr lang="en-US" dirty="0" smtClean="0"/>
              <a:t>Other Types of Banking and Financial Institutions</a:t>
            </a:r>
            <a:endParaRPr lang="en-US" dirty="0"/>
          </a:p>
        </p:txBody>
      </p:sp>
      <p:sp>
        <p:nvSpPr>
          <p:cNvPr id="4" name="TextBox 3"/>
          <p:cNvSpPr txBox="1"/>
          <p:nvPr/>
        </p:nvSpPr>
        <p:spPr>
          <a:xfrm>
            <a:off x="1800664" y="2353360"/>
            <a:ext cx="1931298" cy="523220"/>
          </a:xfrm>
          <a:prstGeom prst="rect">
            <a:avLst/>
          </a:prstGeom>
          <a:noFill/>
        </p:spPr>
        <p:txBody>
          <a:bodyPr wrap="none" rtlCol="0">
            <a:spAutoFit/>
          </a:bodyPr>
          <a:lstStyle/>
          <a:p>
            <a:r>
              <a:rPr lang="en-US" sz="2800" dirty="0" smtClean="0"/>
              <a:t>Pawn Shops</a:t>
            </a:r>
            <a:endParaRPr lang="en-US" sz="2800" dirty="0"/>
          </a:p>
        </p:txBody>
      </p:sp>
      <p:sp>
        <p:nvSpPr>
          <p:cNvPr id="5" name="TextBox 4"/>
          <p:cNvSpPr txBox="1"/>
          <p:nvPr/>
        </p:nvSpPr>
        <p:spPr>
          <a:xfrm>
            <a:off x="1819858" y="2930549"/>
            <a:ext cx="2110258" cy="461665"/>
          </a:xfrm>
          <a:prstGeom prst="rect">
            <a:avLst/>
          </a:prstGeom>
          <a:noFill/>
        </p:spPr>
        <p:txBody>
          <a:bodyPr wrap="none" rtlCol="0">
            <a:spAutoFit/>
          </a:bodyPr>
          <a:lstStyle/>
          <a:p>
            <a:r>
              <a:rPr lang="en-US" sz="2400" dirty="0" smtClean="0"/>
              <a:t>Payday Lenders</a:t>
            </a:r>
            <a:endParaRPr lang="en-US" sz="2400" dirty="0"/>
          </a:p>
        </p:txBody>
      </p:sp>
      <p:sp>
        <p:nvSpPr>
          <p:cNvPr id="6" name="TextBox 5"/>
          <p:cNvSpPr txBox="1"/>
          <p:nvPr/>
        </p:nvSpPr>
        <p:spPr>
          <a:xfrm>
            <a:off x="1800664" y="3978033"/>
            <a:ext cx="2856616" cy="461665"/>
          </a:xfrm>
          <a:prstGeom prst="rect">
            <a:avLst/>
          </a:prstGeom>
          <a:noFill/>
        </p:spPr>
        <p:txBody>
          <a:bodyPr wrap="none" rtlCol="0">
            <a:spAutoFit/>
          </a:bodyPr>
          <a:lstStyle/>
          <a:p>
            <a:r>
              <a:rPr lang="en-US" sz="2400" dirty="0" smtClean="0"/>
              <a:t>Mortgage Companies</a:t>
            </a:r>
            <a:endParaRPr lang="en-US" sz="2400" dirty="0"/>
          </a:p>
        </p:txBody>
      </p:sp>
      <p:sp>
        <p:nvSpPr>
          <p:cNvPr id="7" name="TextBox 6"/>
          <p:cNvSpPr txBox="1"/>
          <p:nvPr/>
        </p:nvSpPr>
        <p:spPr>
          <a:xfrm>
            <a:off x="1800664" y="3462399"/>
            <a:ext cx="3060133" cy="461665"/>
          </a:xfrm>
          <a:prstGeom prst="rect">
            <a:avLst/>
          </a:prstGeom>
          <a:noFill/>
        </p:spPr>
        <p:txBody>
          <a:bodyPr wrap="none" rtlCol="0">
            <a:spAutoFit/>
          </a:bodyPr>
          <a:lstStyle/>
          <a:p>
            <a:r>
              <a:rPr lang="en-US" sz="2400" dirty="0" smtClean="0"/>
              <a:t>Check Cashing Services</a:t>
            </a:r>
            <a:endParaRPr lang="en-US" sz="2400" dirty="0"/>
          </a:p>
        </p:txBody>
      </p:sp>
    </p:spTree>
    <p:extLst>
      <p:ext uri="{BB962C8B-B14F-4D97-AF65-F5344CB8AC3E}">
        <p14:creationId xmlns:p14="http://schemas.microsoft.com/office/powerpoint/2010/main" val="1525261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p:bldP spid="6" grpId="0"/>
      <p:bldP spid="7"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9600" dirty="0" smtClean="0"/>
              <a:t>Section 1.07</a:t>
            </a:r>
            <a:endParaRPr lang="en-US" sz="9600" dirty="0"/>
          </a:p>
        </p:txBody>
      </p:sp>
      <p:sp>
        <p:nvSpPr>
          <p:cNvPr id="5" name="Text Placeholder 4"/>
          <p:cNvSpPr>
            <a:spLocks noGrp="1"/>
          </p:cNvSpPr>
          <p:nvPr>
            <p:ph type="body" idx="1"/>
          </p:nvPr>
        </p:nvSpPr>
        <p:spPr/>
        <p:txBody>
          <a:bodyPr>
            <a:normAutofit/>
          </a:bodyPr>
          <a:lstStyle/>
          <a:p>
            <a:r>
              <a:rPr lang="en-US" sz="6000" smtClean="0">
                <a:solidFill>
                  <a:schemeClr val="tx1"/>
                </a:solidFill>
              </a:rPr>
              <a:t>Amortization Schedules</a:t>
            </a:r>
            <a:endParaRPr lang="en-US" sz="6000" dirty="0" smtClean="0">
              <a:solidFill>
                <a:schemeClr val="tx1"/>
              </a:solidFill>
            </a:endParaRPr>
          </a:p>
        </p:txBody>
      </p:sp>
    </p:spTree>
    <p:extLst>
      <p:ext uri="{BB962C8B-B14F-4D97-AF65-F5344CB8AC3E}">
        <p14:creationId xmlns:p14="http://schemas.microsoft.com/office/powerpoint/2010/main" val="338620921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Buying a House</a:t>
            </a:r>
            <a:endParaRPr lang="en-US" dirty="0"/>
          </a:p>
        </p:txBody>
      </p:sp>
      <p:sp>
        <p:nvSpPr>
          <p:cNvPr id="3" name="Content Placeholder 2"/>
          <p:cNvSpPr>
            <a:spLocks noGrp="1"/>
          </p:cNvSpPr>
          <p:nvPr>
            <p:ph idx="1"/>
          </p:nvPr>
        </p:nvSpPr>
        <p:spPr/>
        <p:txBody>
          <a:bodyPr/>
          <a:lstStyle/>
          <a:p>
            <a:r>
              <a:rPr lang="en-US" dirty="0" smtClean="0"/>
              <a:t>Buying a home will probably be your largest purchase.  </a:t>
            </a:r>
          </a:p>
          <a:p>
            <a:r>
              <a:rPr lang="en-US" dirty="0" smtClean="0"/>
              <a:t>You need to shop around to find the lowest interest rate.</a:t>
            </a:r>
          </a:p>
          <a:p>
            <a:r>
              <a:rPr lang="en-US" dirty="0" smtClean="0"/>
              <a:t>What is a good rule of thumb on what to spend on a house?</a:t>
            </a:r>
          </a:p>
        </p:txBody>
      </p:sp>
    </p:spTree>
    <p:extLst>
      <p:ext uri="{BB962C8B-B14F-4D97-AF65-F5344CB8AC3E}">
        <p14:creationId xmlns:p14="http://schemas.microsoft.com/office/powerpoint/2010/main" val="2013535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Loan for a House</a:t>
            </a:r>
            <a:endParaRPr lang="en-US" dirty="0"/>
          </a:p>
        </p:txBody>
      </p:sp>
      <p:sp>
        <p:nvSpPr>
          <p:cNvPr id="3" name="Content Placeholder 2"/>
          <p:cNvSpPr>
            <a:spLocks noGrp="1"/>
          </p:cNvSpPr>
          <p:nvPr>
            <p:ph idx="1"/>
          </p:nvPr>
        </p:nvSpPr>
        <p:spPr/>
        <p:txBody>
          <a:bodyPr/>
          <a:lstStyle/>
          <a:p>
            <a:r>
              <a:rPr lang="en-US" dirty="0" smtClean="0"/>
              <a:t>A loan taken out to purchase a home is called a </a:t>
            </a:r>
            <a:r>
              <a:rPr lang="en-US" b="1" dirty="0" smtClean="0">
                <a:solidFill>
                  <a:srgbClr val="FF0000"/>
                </a:solidFill>
              </a:rPr>
              <a:t>mortgage</a:t>
            </a:r>
            <a:r>
              <a:rPr lang="en-US" dirty="0" smtClean="0"/>
              <a:t>.</a:t>
            </a:r>
          </a:p>
          <a:p>
            <a:r>
              <a:rPr lang="en-US" dirty="0" smtClean="0"/>
              <a:t>There are two types of loans to choose from:</a:t>
            </a:r>
          </a:p>
          <a:p>
            <a:pPr lvl="1"/>
            <a:r>
              <a:rPr lang="en-US" dirty="0" smtClean="0"/>
              <a:t>A fixed rate mortgage</a:t>
            </a:r>
          </a:p>
          <a:p>
            <a:pPr lvl="1"/>
            <a:r>
              <a:rPr lang="en-US" dirty="0" smtClean="0"/>
              <a:t>An adjustable rate mortgage</a:t>
            </a:r>
            <a:endParaRPr lang="en-US" dirty="0"/>
          </a:p>
        </p:txBody>
      </p:sp>
    </p:spTree>
    <p:extLst>
      <p:ext uri="{BB962C8B-B14F-4D97-AF65-F5344CB8AC3E}">
        <p14:creationId xmlns:p14="http://schemas.microsoft.com/office/powerpoint/2010/main" val="226902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Fixed Rate Mortgage</a:t>
            </a:r>
            <a:endParaRPr lang="en-US" dirty="0"/>
          </a:p>
        </p:txBody>
      </p:sp>
      <p:sp>
        <p:nvSpPr>
          <p:cNvPr id="3" name="Content Placeholder 2"/>
          <p:cNvSpPr>
            <a:spLocks noGrp="1"/>
          </p:cNvSpPr>
          <p:nvPr>
            <p:ph idx="1"/>
          </p:nvPr>
        </p:nvSpPr>
        <p:spPr/>
        <p:txBody>
          <a:bodyPr/>
          <a:lstStyle/>
          <a:p>
            <a:pPr marL="0" indent="0">
              <a:buNone/>
            </a:pPr>
            <a:r>
              <a:rPr lang="en-US" dirty="0" smtClean="0"/>
              <a:t>With a fixed rate mortgage, your rate and payment will stay the same for the life of the loan.</a:t>
            </a:r>
          </a:p>
          <a:p>
            <a:pPr marL="0" indent="0">
              <a:buNone/>
            </a:pPr>
            <a:endParaRPr lang="en-US" dirty="0"/>
          </a:p>
        </p:txBody>
      </p:sp>
    </p:spTree>
    <p:extLst>
      <p:ext uri="{BB962C8B-B14F-4D97-AF65-F5344CB8AC3E}">
        <p14:creationId xmlns:p14="http://schemas.microsoft.com/office/powerpoint/2010/main" val="298756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4313"/>
            <a:ext cx="10515600" cy="1325563"/>
          </a:xfrm>
        </p:spPr>
        <p:txBody>
          <a:bodyPr/>
          <a:lstStyle/>
          <a:p>
            <a:r>
              <a:rPr lang="en-US" dirty="0" smtClean="0"/>
              <a:t>Adjustable Rate Mortgage</a:t>
            </a:r>
            <a:endParaRPr lang="en-US" dirty="0"/>
          </a:p>
        </p:txBody>
      </p:sp>
      <p:sp>
        <p:nvSpPr>
          <p:cNvPr id="3" name="Content Placeholder 2"/>
          <p:cNvSpPr>
            <a:spLocks noGrp="1"/>
          </p:cNvSpPr>
          <p:nvPr>
            <p:ph idx="1"/>
          </p:nvPr>
        </p:nvSpPr>
        <p:spPr/>
        <p:txBody>
          <a:bodyPr/>
          <a:lstStyle/>
          <a:p>
            <a:pPr marL="0" indent="0">
              <a:buNone/>
            </a:pPr>
            <a:r>
              <a:rPr lang="en-US" dirty="0" smtClean="0"/>
              <a:t>The rate will start out lower for a certain period of time and will then fluctuate by the rise and fall of the Federal Reserve.</a:t>
            </a:r>
          </a:p>
          <a:p>
            <a:pPr marL="0" indent="0">
              <a:buNone/>
            </a:pPr>
            <a:endParaRPr lang="en-US" dirty="0"/>
          </a:p>
          <a:p>
            <a:pPr marL="0" indent="0">
              <a:buNone/>
            </a:pPr>
            <a:r>
              <a:rPr lang="en-US" dirty="0" smtClean="0"/>
              <a:t>The Federal Reserve is the central banking system of the United States.</a:t>
            </a:r>
          </a:p>
          <a:p>
            <a:pPr marL="0" indent="0">
              <a:buNone/>
            </a:pPr>
            <a:endParaRPr lang="en-US" dirty="0"/>
          </a:p>
          <a:p>
            <a:pPr marL="0" indent="0">
              <a:buNone/>
            </a:pPr>
            <a:r>
              <a:rPr lang="en-US" dirty="0" smtClean="0"/>
              <a:t>NOTE:  It is always a good idea to get pre-approved for a mortgage.  This will allow you to know how much you can spend on a home and how much money you </a:t>
            </a:r>
            <a:r>
              <a:rPr lang="en-US" dirty="0" smtClean="0"/>
              <a:t>are</a:t>
            </a:r>
            <a:r>
              <a:rPr lang="en-US" dirty="0" smtClean="0"/>
              <a:t> </a:t>
            </a:r>
            <a:r>
              <a:rPr lang="en-US" dirty="0" smtClean="0"/>
              <a:t>required for a down payment.</a:t>
            </a:r>
            <a:endParaRPr lang="en-US" dirty="0"/>
          </a:p>
        </p:txBody>
      </p:sp>
    </p:spTree>
    <p:extLst>
      <p:ext uri="{BB962C8B-B14F-4D97-AF65-F5344CB8AC3E}">
        <p14:creationId xmlns:p14="http://schemas.microsoft.com/office/powerpoint/2010/main" val="1239612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6943" y="2429057"/>
            <a:ext cx="10515600" cy="1325563"/>
          </a:xfrm>
        </p:spPr>
        <p:txBody>
          <a:bodyPr/>
          <a:lstStyle/>
          <a:p>
            <a:pPr algn="ctr"/>
            <a:r>
              <a:rPr lang="en-US" dirty="0" smtClean="0"/>
              <a:t>Mortgage Rate Research Activity</a:t>
            </a:r>
            <a:endParaRPr lang="en-US" dirty="0"/>
          </a:p>
        </p:txBody>
      </p:sp>
    </p:spTree>
    <p:extLst>
      <p:ext uri="{BB962C8B-B14F-4D97-AF65-F5344CB8AC3E}">
        <p14:creationId xmlns:p14="http://schemas.microsoft.com/office/powerpoint/2010/main" val="14618985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Mortgage Terms To Know</a:t>
            </a:r>
            <a:endParaRPr lang="en-US" dirty="0"/>
          </a:p>
        </p:txBody>
      </p:sp>
      <p:sp>
        <p:nvSpPr>
          <p:cNvPr id="3" name="Content Placeholder 2"/>
          <p:cNvSpPr>
            <a:spLocks noGrp="1"/>
          </p:cNvSpPr>
          <p:nvPr>
            <p:ph idx="1"/>
          </p:nvPr>
        </p:nvSpPr>
        <p:spPr/>
        <p:txBody>
          <a:bodyPr/>
          <a:lstStyle/>
          <a:p>
            <a:r>
              <a:rPr lang="en-US" b="1" dirty="0" smtClean="0">
                <a:solidFill>
                  <a:srgbClr val="FF0000"/>
                </a:solidFill>
              </a:rPr>
              <a:t>Amortization</a:t>
            </a:r>
            <a:r>
              <a:rPr lang="en-US" dirty="0" smtClean="0"/>
              <a:t> – A fixed repayment schedule for a loan like a mortgage.</a:t>
            </a:r>
          </a:p>
          <a:p>
            <a:r>
              <a:rPr lang="en-US" b="1" dirty="0" smtClean="0">
                <a:solidFill>
                  <a:srgbClr val="FF0000"/>
                </a:solidFill>
              </a:rPr>
              <a:t>Amortization Table </a:t>
            </a:r>
            <a:r>
              <a:rPr lang="en-US" dirty="0" smtClean="0"/>
              <a:t>– A table listing all payments for a loan and breaking them down into principle and interest.</a:t>
            </a:r>
          </a:p>
          <a:p>
            <a:r>
              <a:rPr lang="en-US" b="1" dirty="0" smtClean="0">
                <a:solidFill>
                  <a:srgbClr val="FF0000"/>
                </a:solidFill>
              </a:rPr>
              <a:t>Annual Percentage Rate (APR) </a:t>
            </a:r>
            <a:r>
              <a:rPr lang="en-US" dirty="0" smtClean="0"/>
              <a:t>– The annual rate charged for borrowing or earned through and investment.</a:t>
            </a:r>
            <a:endParaRPr lang="en-US" dirty="0"/>
          </a:p>
        </p:txBody>
      </p:sp>
    </p:spTree>
    <p:extLst>
      <p:ext uri="{BB962C8B-B14F-4D97-AF65-F5344CB8AC3E}">
        <p14:creationId xmlns:p14="http://schemas.microsoft.com/office/powerpoint/2010/main" val="2626006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Below, you can see the first twelve payments of a $100,000 loan for 30 years at 4.5% APR.  There are different parts to an amortization schedule.</a:t>
            </a:r>
            <a:endParaRPr lang="en-US" dirty="0"/>
          </a:p>
        </p:txBody>
      </p:sp>
      <p:pic>
        <p:nvPicPr>
          <p:cNvPr id="4" name="Picture Placeholder 4" descr="1.07 Amortization Tables"/>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442754" y="2058496"/>
            <a:ext cx="6395968" cy="4564966"/>
          </a:xfrm>
        </p:spPr>
      </p:pic>
    </p:spTree>
    <p:extLst>
      <p:ext uri="{BB962C8B-B14F-4D97-AF65-F5344CB8AC3E}">
        <p14:creationId xmlns:p14="http://schemas.microsoft.com/office/powerpoint/2010/main" val="84187425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075" y="2402931"/>
            <a:ext cx="10515600" cy="1325563"/>
          </a:xfrm>
        </p:spPr>
        <p:txBody>
          <a:bodyPr/>
          <a:lstStyle/>
          <a:p>
            <a:pPr algn="ctr"/>
            <a:r>
              <a:rPr lang="en-US" dirty="0" smtClean="0"/>
              <a:t>Using an Amortization Table Activity</a:t>
            </a:r>
            <a:endParaRPr lang="en-US" dirty="0"/>
          </a:p>
        </p:txBody>
      </p:sp>
    </p:spTree>
    <p:extLst>
      <p:ext uri="{BB962C8B-B14F-4D97-AF65-F5344CB8AC3E}">
        <p14:creationId xmlns:p14="http://schemas.microsoft.com/office/powerpoint/2010/main" val="405083031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9600" dirty="0" smtClean="0"/>
              <a:t>Section 1.08</a:t>
            </a:r>
            <a:endParaRPr lang="en-US" sz="9600" dirty="0"/>
          </a:p>
        </p:txBody>
      </p:sp>
      <p:sp>
        <p:nvSpPr>
          <p:cNvPr id="5" name="Text Placeholder 4"/>
          <p:cNvSpPr>
            <a:spLocks noGrp="1"/>
          </p:cNvSpPr>
          <p:nvPr>
            <p:ph type="body" idx="1"/>
          </p:nvPr>
        </p:nvSpPr>
        <p:spPr/>
        <p:txBody>
          <a:bodyPr>
            <a:normAutofit/>
          </a:bodyPr>
          <a:lstStyle/>
          <a:p>
            <a:r>
              <a:rPr lang="en-US" sz="6000" dirty="0" smtClean="0">
                <a:solidFill>
                  <a:schemeClr val="tx1"/>
                </a:solidFill>
              </a:rPr>
              <a:t>Credit Score</a:t>
            </a:r>
          </a:p>
        </p:txBody>
      </p:sp>
    </p:spTree>
    <p:extLst>
      <p:ext uri="{BB962C8B-B14F-4D97-AF65-F5344CB8AC3E}">
        <p14:creationId xmlns:p14="http://schemas.microsoft.com/office/powerpoint/2010/main" val="36778493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Five Types of Banking Services</a:t>
            </a:r>
            <a:endParaRPr lang="en-US" dirty="0"/>
          </a:p>
        </p:txBody>
      </p:sp>
      <p:sp>
        <p:nvSpPr>
          <p:cNvPr id="3" name="Content Placeholder 2"/>
          <p:cNvSpPr>
            <a:spLocks noGrp="1"/>
          </p:cNvSpPr>
          <p:nvPr>
            <p:ph sz="half" idx="1"/>
          </p:nvPr>
        </p:nvSpPr>
        <p:spPr/>
        <p:txBody>
          <a:bodyPr/>
          <a:lstStyle/>
          <a:p>
            <a:pPr marL="514350" indent="-514350">
              <a:buAutoNum type="arabicPeriod"/>
            </a:pPr>
            <a:r>
              <a:rPr lang="en-US" sz="3200" dirty="0" smtClean="0"/>
              <a:t>Savings Services</a:t>
            </a:r>
          </a:p>
          <a:p>
            <a:pPr marL="0" indent="0">
              <a:buNone/>
            </a:pPr>
            <a:endParaRPr lang="en-US" dirty="0"/>
          </a:p>
        </p:txBody>
      </p:sp>
      <p:sp>
        <p:nvSpPr>
          <p:cNvPr id="8" name="Content Placeholder 7"/>
          <p:cNvSpPr>
            <a:spLocks noGrp="1"/>
          </p:cNvSpPr>
          <p:nvPr>
            <p:ph sz="half" idx="2"/>
          </p:nvPr>
        </p:nvSpPr>
        <p:spPr/>
        <p:txBody>
          <a:bodyPr/>
          <a:lstStyle/>
          <a:p>
            <a:pPr marL="514350" indent="-514350">
              <a:buAutoNum type="arabicPeriod" startAt="2"/>
            </a:pPr>
            <a:r>
              <a:rPr lang="en-US" dirty="0" smtClean="0"/>
              <a:t>Payments – The most common payment service is a checking account.  </a:t>
            </a:r>
          </a:p>
          <a:p>
            <a:pPr marL="457200" lvl="1" indent="0">
              <a:buNone/>
            </a:pPr>
            <a:r>
              <a:rPr lang="en-US" dirty="0" smtClean="0"/>
              <a:t>- When depositing money, you have multiple ways of spending the money.</a:t>
            </a:r>
          </a:p>
        </p:txBody>
      </p:sp>
      <p:sp>
        <p:nvSpPr>
          <p:cNvPr id="5" name="TextBox 4"/>
          <p:cNvSpPr txBox="1"/>
          <p:nvPr/>
        </p:nvSpPr>
        <p:spPr>
          <a:xfrm>
            <a:off x="1955409" y="2425264"/>
            <a:ext cx="3710568" cy="461665"/>
          </a:xfrm>
          <a:prstGeom prst="rect">
            <a:avLst/>
          </a:prstGeom>
          <a:noFill/>
        </p:spPr>
        <p:txBody>
          <a:bodyPr wrap="none" rtlCol="0">
            <a:spAutoFit/>
          </a:bodyPr>
          <a:lstStyle/>
          <a:p>
            <a:r>
              <a:rPr lang="en-US" sz="2400" dirty="0" smtClean="0"/>
              <a:t>Traditional Savings Accounts</a:t>
            </a:r>
            <a:endParaRPr lang="en-US" sz="2400" dirty="0"/>
          </a:p>
        </p:txBody>
      </p:sp>
      <p:sp>
        <p:nvSpPr>
          <p:cNvPr id="6" name="TextBox 5"/>
          <p:cNvSpPr txBox="1"/>
          <p:nvPr/>
        </p:nvSpPr>
        <p:spPr>
          <a:xfrm>
            <a:off x="1955409" y="2904049"/>
            <a:ext cx="3795463" cy="461665"/>
          </a:xfrm>
          <a:prstGeom prst="rect">
            <a:avLst/>
          </a:prstGeom>
          <a:noFill/>
        </p:spPr>
        <p:txBody>
          <a:bodyPr wrap="none" rtlCol="0">
            <a:spAutoFit/>
          </a:bodyPr>
          <a:lstStyle/>
          <a:p>
            <a:r>
              <a:rPr lang="en-US" sz="2400" dirty="0" smtClean="0"/>
              <a:t>Certificates of Deposits (CDs)</a:t>
            </a:r>
            <a:endParaRPr lang="en-US" sz="2400" dirty="0"/>
          </a:p>
        </p:txBody>
      </p:sp>
      <p:sp>
        <p:nvSpPr>
          <p:cNvPr id="7" name="TextBox 6"/>
          <p:cNvSpPr txBox="1"/>
          <p:nvPr/>
        </p:nvSpPr>
        <p:spPr>
          <a:xfrm>
            <a:off x="1955409" y="3382834"/>
            <a:ext cx="3243452" cy="461665"/>
          </a:xfrm>
          <a:prstGeom prst="rect">
            <a:avLst/>
          </a:prstGeom>
          <a:noFill/>
        </p:spPr>
        <p:txBody>
          <a:bodyPr wrap="none" rtlCol="0">
            <a:spAutoFit/>
          </a:bodyPr>
          <a:lstStyle/>
          <a:p>
            <a:r>
              <a:rPr lang="en-US" sz="2400" dirty="0" smtClean="0"/>
              <a:t>Money Market Accounts</a:t>
            </a:r>
            <a:endParaRPr lang="en-US" sz="2400" dirty="0"/>
          </a:p>
        </p:txBody>
      </p:sp>
      <p:sp>
        <p:nvSpPr>
          <p:cNvPr id="9" name="TextBox 8"/>
          <p:cNvSpPr txBox="1"/>
          <p:nvPr/>
        </p:nvSpPr>
        <p:spPr>
          <a:xfrm>
            <a:off x="7076049" y="4167089"/>
            <a:ext cx="2041841" cy="461665"/>
          </a:xfrm>
          <a:prstGeom prst="rect">
            <a:avLst/>
          </a:prstGeom>
          <a:noFill/>
        </p:spPr>
        <p:txBody>
          <a:bodyPr wrap="none" rtlCol="0">
            <a:spAutoFit/>
          </a:bodyPr>
          <a:lstStyle/>
          <a:p>
            <a:r>
              <a:rPr lang="en-US" sz="2400" dirty="0" smtClean="0"/>
              <a:t>Writing Checks</a:t>
            </a:r>
            <a:endParaRPr lang="en-US" sz="2400" dirty="0"/>
          </a:p>
        </p:txBody>
      </p:sp>
      <p:sp>
        <p:nvSpPr>
          <p:cNvPr id="10" name="TextBox 9"/>
          <p:cNvSpPr txBox="1"/>
          <p:nvPr/>
        </p:nvSpPr>
        <p:spPr>
          <a:xfrm>
            <a:off x="7076049" y="4671358"/>
            <a:ext cx="2423677" cy="461665"/>
          </a:xfrm>
          <a:prstGeom prst="rect">
            <a:avLst/>
          </a:prstGeom>
          <a:noFill/>
        </p:spPr>
        <p:txBody>
          <a:bodyPr wrap="none" rtlCol="0">
            <a:spAutoFit/>
          </a:bodyPr>
          <a:lstStyle/>
          <a:p>
            <a:r>
              <a:rPr lang="en-US" sz="2400" dirty="0" smtClean="0"/>
              <a:t>Using a debit card</a:t>
            </a:r>
            <a:endParaRPr lang="en-US" sz="2400" dirty="0"/>
          </a:p>
        </p:txBody>
      </p:sp>
      <p:sp>
        <p:nvSpPr>
          <p:cNvPr id="11" name="TextBox 10"/>
          <p:cNvSpPr txBox="1"/>
          <p:nvPr/>
        </p:nvSpPr>
        <p:spPr>
          <a:xfrm>
            <a:off x="7076049" y="5757902"/>
            <a:ext cx="4754571" cy="461665"/>
          </a:xfrm>
          <a:prstGeom prst="rect">
            <a:avLst/>
          </a:prstGeom>
          <a:noFill/>
        </p:spPr>
        <p:txBody>
          <a:bodyPr wrap="none" rtlCol="0">
            <a:spAutoFit/>
          </a:bodyPr>
          <a:lstStyle/>
          <a:p>
            <a:r>
              <a:rPr lang="en-US" sz="2400" dirty="0" smtClean="0"/>
              <a:t>Making payments or online transfers</a:t>
            </a:r>
            <a:endParaRPr lang="en-US" sz="2400" dirty="0"/>
          </a:p>
        </p:txBody>
      </p:sp>
      <p:sp>
        <p:nvSpPr>
          <p:cNvPr id="12" name="TextBox 11"/>
          <p:cNvSpPr txBox="1"/>
          <p:nvPr/>
        </p:nvSpPr>
        <p:spPr>
          <a:xfrm>
            <a:off x="7076049" y="5182260"/>
            <a:ext cx="3683957" cy="461665"/>
          </a:xfrm>
          <a:prstGeom prst="rect">
            <a:avLst/>
          </a:prstGeom>
          <a:noFill/>
        </p:spPr>
        <p:txBody>
          <a:bodyPr wrap="square" rtlCol="0">
            <a:spAutoFit/>
          </a:bodyPr>
          <a:lstStyle/>
          <a:p>
            <a:r>
              <a:rPr lang="en-US" sz="2400" dirty="0" smtClean="0"/>
              <a:t>Receiving cash from an ATM</a:t>
            </a:r>
            <a:endParaRPr lang="en-US" sz="2400" dirty="0"/>
          </a:p>
        </p:txBody>
      </p:sp>
    </p:spTree>
    <p:extLst>
      <p:ext uri="{BB962C8B-B14F-4D97-AF65-F5344CB8AC3E}">
        <p14:creationId xmlns:p14="http://schemas.microsoft.com/office/powerpoint/2010/main" val="2878805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xEl>
                                              <p:pRg st="0" end="0"/>
                                            </p:txEl>
                                          </p:spTgt>
                                        </p:tgtEl>
                                        <p:attrNameLst>
                                          <p:attrName>style.visibility</p:attrName>
                                        </p:attrNameLst>
                                      </p:cBhvr>
                                      <p:to>
                                        <p:strVal val="visible"/>
                                      </p:to>
                                    </p:set>
                                    <p:animEffect transition="in" filter="fade">
                                      <p:cBhvr>
                                        <p:cTn id="20" dur="500"/>
                                        <p:tgtEl>
                                          <p:spTgt spid="6">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Effect transition="in" filter="fade">
                                      <p:cBhvr>
                                        <p:cTn id="25" dur="500"/>
                                        <p:tgtEl>
                                          <p:spTgt spid="7">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8">
                                            <p:txEl>
                                              <p:pRg st="0" end="0"/>
                                            </p:txEl>
                                          </p:spTgt>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fade">
                                      <p:cBhvr>
                                        <p:cTn id="36" dur="500"/>
                                        <p:tgtEl>
                                          <p:spTgt spid="9"/>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fade">
                                      <p:cBhvr>
                                        <p:cTn id="41" dur="500"/>
                                        <p:tgtEl>
                                          <p:spTgt spid="10"/>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12">
                                            <p:txEl>
                                              <p:pRg st="0" end="0"/>
                                            </p:txEl>
                                          </p:spTgt>
                                        </p:tgtEl>
                                        <p:attrNameLst>
                                          <p:attrName>style.visibility</p:attrName>
                                        </p:attrNameLst>
                                      </p:cBhvr>
                                      <p:to>
                                        <p:strVal val="visible"/>
                                      </p:to>
                                    </p:set>
                                    <p:animEffect transition="in" filter="fade">
                                      <p:cBhvr>
                                        <p:cTn id="46" dur="500"/>
                                        <p:tgtEl>
                                          <p:spTgt spid="12">
                                            <p:txEl>
                                              <p:pRg st="0" end="0"/>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fade">
                                      <p:cBhvr>
                                        <p:cTn id="5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8" grpId="0" build="p"/>
      <p:bldP spid="5" grpId="0"/>
      <p:bldP spid="9" grpId="0"/>
      <p:bldP spid="10" grpId="0"/>
      <p:bldP spid="11"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Credit Report?</a:t>
            </a:r>
            <a:endParaRPr lang="en-US" dirty="0"/>
          </a:p>
        </p:txBody>
      </p:sp>
      <p:sp>
        <p:nvSpPr>
          <p:cNvPr id="3" name="Content Placeholder 2"/>
          <p:cNvSpPr>
            <a:spLocks noGrp="1"/>
          </p:cNvSpPr>
          <p:nvPr>
            <p:ph idx="1"/>
          </p:nvPr>
        </p:nvSpPr>
        <p:spPr/>
        <p:txBody>
          <a:bodyPr>
            <a:normAutofit lnSpcReduction="10000"/>
          </a:bodyPr>
          <a:lstStyle/>
          <a:p>
            <a:r>
              <a:rPr lang="en-US" dirty="0" smtClean="0"/>
              <a:t>A </a:t>
            </a:r>
            <a:r>
              <a:rPr lang="en-US" b="1" dirty="0" smtClean="0">
                <a:solidFill>
                  <a:srgbClr val="FF0000"/>
                </a:solidFill>
              </a:rPr>
              <a:t>credit report </a:t>
            </a:r>
            <a:r>
              <a:rPr lang="en-US" dirty="0" smtClean="0"/>
              <a:t>is simply a history of your credit.  A credit report contains:</a:t>
            </a:r>
          </a:p>
          <a:p>
            <a:pPr lvl="1"/>
            <a:r>
              <a:rPr lang="en-US" dirty="0" smtClean="0"/>
              <a:t>All credit card accounts</a:t>
            </a:r>
          </a:p>
          <a:p>
            <a:pPr lvl="1"/>
            <a:r>
              <a:rPr lang="en-US" dirty="0" smtClean="0"/>
              <a:t>All loans</a:t>
            </a:r>
          </a:p>
          <a:p>
            <a:pPr lvl="1"/>
            <a:r>
              <a:rPr lang="en-US" dirty="0" smtClean="0"/>
              <a:t>Current balances</a:t>
            </a:r>
          </a:p>
          <a:p>
            <a:pPr lvl="1"/>
            <a:r>
              <a:rPr lang="en-US" dirty="0" smtClean="0"/>
              <a:t>Credit limits</a:t>
            </a:r>
          </a:p>
          <a:p>
            <a:pPr lvl="1"/>
            <a:r>
              <a:rPr lang="en-US" dirty="0" smtClean="0"/>
              <a:t>Late payment history</a:t>
            </a:r>
          </a:p>
          <a:p>
            <a:pPr lvl="1"/>
            <a:r>
              <a:rPr lang="en-US" dirty="0" smtClean="0"/>
              <a:t>Checking and saving account balances</a:t>
            </a:r>
          </a:p>
          <a:p>
            <a:pPr lvl="1"/>
            <a:r>
              <a:rPr lang="en-US" dirty="0" smtClean="0"/>
              <a:t>Any bankruptcies in the last 10 years</a:t>
            </a:r>
          </a:p>
          <a:p>
            <a:pPr lvl="1"/>
            <a:r>
              <a:rPr lang="en-US" dirty="0" smtClean="0"/>
              <a:t>Unpaid taxes</a:t>
            </a:r>
          </a:p>
          <a:p>
            <a:pPr lvl="1"/>
            <a:r>
              <a:rPr lang="en-US" dirty="0" smtClean="0"/>
              <a:t>Any time some checked your credit in the last two years</a:t>
            </a:r>
          </a:p>
          <a:p>
            <a:pPr lvl="1"/>
            <a:r>
              <a:rPr lang="en-US" dirty="0" smtClean="0"/>
              <a:t>Public records and collections</a:t>
            </a:r>
            <a:endParaRPr lang="en-US" dirty="0"/>
          </a:p>
        </p:txBody>
      </p:sp>
    </p:spTree>
    <p:extLst>
      <p:ext uri="{BB962C8B-B14F-4D97-AF65-F5344CB8AC3E}">
        <p14:creationId xmlns:p14="http://schemas.microsoft.com/office/powerpoint/2010/main" val="2636649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 Reporting Agencies</a:t>
            </a:r>
            <a:endParaRPr lang="en-US" dirty="0"/>
          </a:p>
        </p:txBody>
      </p:sp>
      <p:sp>
        <p:nvSpPr>
          <p:cNvPr id="3" name="Content Placeholder 2"/>
          <p:cNvSpPr>
            <a:spLocks noGrp="1"/>
          </p:cNvSpPr>
          <p:nvPr>
            <p:ph idx="1"/>
          </p:nvPr>
        </p:nvSpPr>
        <p:spPr/>
        <p:txBody>
          <a:bodyPr>
            <a:normAutofit fontScale="92500"/>
          </a:bodyPr>
          <a:lstStyle/>
          <a:p>
            <a:r>
              <a:rPr lang="en-US" dirty="0" smtClean="0"/>
              <a:t>There are three main </a:t>
            </a:r>
            <a:r>
              <a:rPr lang="en-US" b="1" dirty="0" smtClean="0">
                <a:solidFill>
                  <a:srgbClr val="FF0000"/>
                </a:solidFill>
              </a:rPr>
              <a:t>credit reporting agencies</a:t>
            </a:r>
            <a:r>
              <a:rPr lang="en-US" dirty="0" smtClean="0"/>
              <a:t>, also known as credit bureaus.  </a:t>
            </a:r>
          </a:p>
          <a:p>
            <a:pPr lvl="1"/>
            <a:r>
              <a:rPr lang="en-US" dirty="0" smtClean="0"/>
              <a:t>These companies compile records from banks, mortgage companies, and other financial institutions.  </a:t>
            </a:r>
          </a:p>
          <a:p>
            <a:pPr lvl="1"/>
            <a:r>
              <a:rPr lang="en-US" dirty="0" smtClean="0"/>
              <a:t>They track every credit card, mortgage loan, car loan, checking account, and savings account you have ever used.</a:t>
            </a:r>
          </a:p>
          <a:p>
            <a:pPr lvl="1"/>
            <a:r>
              <a:rPr lang="en-US" dirty="0" smtClean="0"/>
              <a:t>If you ever have a bill go to collections, these companies know about it.</a:t>
            </a:r>
          </a:p>
          <a:p>
            <a:pPr lvl="1"/>
            <a:r>
              <a:rPr lang="en-US" dirty="0" smtClean="0"/>
              <a:t>If you apply for a new loan, the lender will request a credit report from each of the three companies.</a:t>
            </a:r>
          </a:p>
          <a:p>
            <a:pPr lvl="1"/>
            <a:r>
              <a:rPr lang="en-US" dirty="0" smtClean="0"/>
              <a:t>The report will tell the lender all of your current balances and payment history.</a:t>
            </a:r>
          </a:p>
          <a:p>
            <a:pPr lvl="1"/>
            <a:r>
              <a:rPr lang="en-US" dirty="0" smtClean="0"/>
              <a:t>Based on your credit report, each agency will assign a </a:t>
            </a:r>
            <a:r>
              <a:rPr lang="en-US" b="1" dirty="0" smtClean="0">
                <a:solidFill>
                  <a:srgbClr val="FF0000"/>
                </a:solidFill>
              </a:rPr>
              <a:t>FICO score </a:t>
            </a:r>
            <a:r>
              <a:rPr lang="en-US" dirty="0" smtClean="0"/>
              <a:t>that ranges from 300 to 850.</a:t>
            </a:r>
            <a:endParaRPr lang="en-US" dirty="0"/>
          </a:p>
        </p:txBody>
      </p:sp>
    </p:spTree>
    <p:extLst>
      <p:ext uri="{BB962C8B-B14F-4D97-AF65-F5344CB8AC3E}">
        <p14:creationId xmlns:p14="http://schemas.microsoft.com/office/powerpoint/2010/main" val="3084489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Credit Reporting Agencies</a:t>
            </a:r>
            <a:endParaRPr lang="en-US" dirty="0"/>
          </a:p>
        </p:txBody>
      </p:sp>
      <p:sp>
        <p:nvSpPr>
          <p:cNvPr id="3" name="Content Placeholder 2"/>
          <p:cNvSpPr>
            <a:spLocks noGrp="1"/>
          </p:cNvSpPr>
          <p:nvPr>
            <p:ph idx="1"/>
          </p:nvPr>
        </p:nvSpPr>
        <p:spPr/>
        <p:txBody>
          <a:bodyPr/>
          <a:lstStyle/>
          <a:p>
            <a:r>
              <a:rPr lang="en-US" dirty="0" smtClean="0"/>
              <a:t>Experian</a:t>
            </a:r>
          </a:p>
          <a:p>
            <a:r>
              <a:rPr lang="en-US" dirty="0" smtClean="0"/>
              <a:t>Transunion</a:t>
            </a:r>
          </a:p>
          <a:p>
            <a:r>
              <a:rPr lang="en-US" dirty="0" smtClean="0"/>
              <a:t>Equifax</a:t>
            </a:r>
            <a:endParaRPr lang="en-US" dirty="0"/>
          </a:p>
        </p:txBody>
      </p:sp>
    </p:spTree>
    <p:extLst>
      <p:ext uri="{BB962C8B-B14F-4D97-AF65-F5344CB8AC3E}">
        <p14:creationId xmlns:p14="http://schemas.microsoft.com/office/powerpoint/2010/main" val="45856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FICO</a:t>
            </a:r>
            <a:endParaRPr lang="en-US" dirty="0"/>
          </a:p>
        </p:txBody>
      </p:sp>
      <p:sp>
        <p:nvSpPr>
          <p:cNvPr id="3" name="Content Placeholder 2"/>
          <p:cNvSpPr>
            <a:spLocks noGrp="1"/>
          </p:cNvSpPr>
          <p:nvPr>
            <p:ph idx="1"/>
          </p:nvPr>
        </p:nvSpPr>
        <p:spPr/>
        <p:txBody>
          <a:bodyPr/>
          <a:lstStyle/>
          <a:p>
            <a:r>
              <a:rPr lang="en-US" dirty="0" smtClean="0"/>
              <a:t>Fair </a:t>
            </a:r>
            <a:r>
              <a:rPr lang="en-US" dirty="0" err="1" smtClean="0"/>
              <a:t>Issac</a:t>
            </a:r>
            <a:r>
              <a:rPr lang="en-US" dirty="0" smtClean="0"/>
              <a:t> Corporation developed the scoring system that is used in credit reporting agencies.</a:t>
            </a:r>
          </a:p>
          <a:p>
            <a:r>
              <a:rPr lang="en-US" dirty="0" smtClean="0"/>
              <a:t>The main factors used to determine your FICO score are:</a:t>
            </a:r>
          </a:p>
          <a:p>
            <a:pPr lvl="1"/>
            <a:r>
              <a:rPr lang="en-US" dirty="0" smtClean="0"/>
              <a:t>Payment history</a:t>
            </a:r>
          </a:p>
          <a:p>
            <a:pPr lvl="1"/>
            <a:r>
              <a:rPr lang="en-US" dirty="0" smtClean="0"/>
              <a:t>Debt/Amounts owed</a:t>
            </a:r>
          </a:p>
          <a:p>
            <a:pPr lvl="1"/>
            <a:r>
              <a:rPr lang="en-US" dirty="0" smtClean="0"/>
              <a:t>Age of credit history</a:t>
            </a:r>
          </a:p>
          <a:p>
            <a:pPr lvl="1"/>
            <a:r>
              <a:rPr lang="en-US" dirty="0" smtClean="0"/>
              <a:t>New credit/inquiries</a:t>
            </a:r>
          </a:p>
          <a:p>
            <a:pPr lvl="1"/>
            <a:r>
              <a:rPr lang="en-US" dirty="0" smtClean="0"/>
              <a:t>Mix of accounts/types of credit</a:t>
            </a:r>
            <a:endParaRPr lang="en-US" dirty="0"/>
          </a:p>
        </p:txBody>
      </p:sp>
    </p:spTree>
    <p:extLst>
      <p:ext uri="{BB962C8B-B14F-4D97-AF65-F5344CB8AC3E}">
        <p14:creationId xmlns:p14="http://schemas.microsoft.com/office/powerpoint/2010/main" val="17236487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Below is a general guide to credit score ranges according to Experian.</a:t>
            </a:r>
            <a:endParaRPr lang="en-US" dirty="0"/>
          </a:p>
        </p:txBody>
      </p:sp>
      <p:pic>
        <p:nvPicPr>
          <p:cNvPr id="4" name="Picture Placeholder 4" descr="1.08 Credit Score"/>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697662" y="1948369"/>
            <a:ext cx="10505944" cy="4583059"/>
          </a:xfrm>
        </p:spPr>
      </p:pic>
    </p:spTree>
    <p:extLst>
      <p:ext uri="{BB962C8B-B14F-4D97-AF65-F5344CB8AC3E}">
        <p14:creationId xmlns:p14="http://schemas.microsoft.com/office/powerpoint/2010/main" val="119796150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Cs of Credit</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When applying for any kind of loan, the lender will look at a variety of factors to determine whether to loan you money.</a:t>
            </a:r>
          </a:p>
          <a:p>
            <a:pPr marL="514350" indent="-514350">
              <a:buFont typeface="+mj-lt"/>
              <a:buAutoNum type="arabicPeriod"/>
            </a:pPr>
            <a:r>
              <a:rPr lang="en-US" b="1" dirty="0" smtClean="0">
                <a:solidFill>
                  <a:srgbClr val="FF0000"/>
                </a:solidFill>
              </a:rPr>
              <a:t>Character</a:t>
            </a:r>
            <a:r>
              <a:rPr lang="en-US" dirty="0" smtClean="0"/>
              <a:t> – The borrower’s reputation (your credit history).</a:t>
            </a:r>
          </a:p>
          <a:p>
            <a:pPr marL="514350" indent="-514350">
              <a:buFont typeface="+mj-lt"/>
              <a:buAutoNum type="arabicPeriod"/>
            </a:pPr>
            <a:r>
              <a:rPr lang="en-US" b="1" dirty="0" smtClean="0">
                <a:solidFill>
                  <a:srgbClr val="FF0000"/>
                </a:solidFill>
              </a:rPr>
              <a:t>Capacity</a:t>
            </a:r>
            <a:r>
              <a:rPr lang="en-US" dirty="0" smtClean="0"/>
              <a:t> – The most critical factor and refers to how you will repay the loan.</a:t>
            </a:r>
          </a:p>
          <a:p>
            <a:pPr marL="514350" indent="-514350">
              <a:buFont typeface="+mj-lt"/>
              <a:buAutoNum type="arabicPeriod"/>
            </a:pPr>
            <a:r>
              <a:rPr lang="en-US" b="1" dirty="0" smtClean="0">
                <a:solidFill>
                  <a:srgbClr val="FF0000"/>
                </a:solidFill>
              </a:rPr>
              <a:t>Collateral</a:t>
            </a:r>
            <a:r>
              <a:rPr lang="en-US" dirty="0" smtClean="0"/>
              <a:t> – This is where the lender will look at how much something is worth.  For example, they will not loan you $20,000 if a car is only worth $10,000.</a:t>
            </a:r>
          </a:p>
          <a:p>
            <a:pPr marL="514350" indent="-514350">
              <a:buFont typeface="+mj-lt"/>
              <a:buAutoNum type="arabicPeriod"/>
            </a:pPr>
            <a:r>
              <a:rPr lang="en-US" b="1" dirty="0" smtClean="0">
                <a:solidFill>
                  <a:srgbClr val="FF0000"/>
                </a:solidFill>
              </a:rPr>
              <a:t>Conditions</a:t>
            </a:r>
            <a:r>
              <a:rPr lang="en-US" dirty="0" smtClean="0"/>
              <a:t> – Lenders will want to know how you plan to use the money being loaned.</a:t>
            </a:r>
          </a:p>
          <a:p>
            <a:pPr marL="514350" indent="-514350">
              <a:buFont typeface="+mj-lt"/>
              <a:buAutoNum type="arabicPeriod"/>
            </a:pPr>
            <a:r>
              <a:rPr lang="en-US" b="1" dirty="0" smtClean="0">
                <a:solidFill>
                  <a:srgbClr val="FF0000"/>
                </a:solidFill>
              </a:rPr>
              <a:t>Capital </a:t>
            </a:r>
            <a:r>
              <a:rPr lang="en-US" dirty="0" smtClean="0"/>
              <a:t>– Lenders will want to look at your household’s capital money.  They want to know if you lose your job, will you still be able to repay the loan.</a:t>
            </a:r>
            <a:endParaRPr lang="en-US" dirty="0"/>
          </a:p>
        </p:txBody>
      </p:sp>
    </p:spTree>
    <p:extLst>
      <p:ext uri="{BB962C8B-B14F-4D97-AF65-F5344CB8AC3E}">
        <p14:creationId xmlns:p14="http://schemas.microsoft.com/office/powerpoint/2010/main" val="3833240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smtClean="0"/>
              <a:t>Building and Maintaining a Good Credit Score</a:t>
            </a:r>
            <a:endParaRPr lang="en-US" dirty="0"/>
          </a:p>
        </p:txBody>
      </p:sp>
      <p:sp>
        <p:nvSpPr>
          <p:cNvPr id="3" name="Content Placeholder 2"/>
          <p:cNvSpPr>
            <a:spLocks noGrp="1"/>
          </p:cNvSpPr>
          <p:nvPr>
            <p:ph idx="1"/>
          </p:nvPr>
        </p:nvSpPr>
        <p:spPr>
          <a:xfrm>
            <a:off x="838200" y="1325563"/>
            <a:ext cx="10515600" cy="4851400"/>
          </a:xfrm>
        </p:spPr>
        <p:txBody>
          <a:bodyPr>
            <a:normAutofit fontScale="85000" lnSpcReduction="20000"/>
          </a:bodyPr>
          <a:lstStyle/>
          <a:p>
            <a:pPr marL="0" indent="0">
              <a:buNone/>
            </a:pPr>
            <a:r>
              <a:rPr lang="en-US" dirty="0" smtClean="0"/>
              <a:t>Teenagers start off with no credit history.  In order to be accepted for a mortgage or car loan, you will need to build a credit history.</a:t>
            </a:r>
          </a:p>
          <a:p>
            <a:pPr marL="0" indent="0">
              <a:buNone/>
            </a:pPr>
            <a:endParaRPr lang="en-US" dirty="0"/>
          </a:p>
          <a:p>
            <a:pPr marL="0" indent="0">
              <a:buNone/>
            </a:pPr>
            <a:r>
              <a:rPr lang="en-US" dirty="0" smtClean="0"/>
              <a:t>Tips for building exceptional credit:</a:t>
            </a:r>
          </a:p>
          <a:p>
            <a:pPr marL="514350" indent="-514350">
              <a:buFont typeface="+mj-lt"/>
              <a:buAutoNum type="arabicPeriod"/>
            </a:pPr>
            <a:r>
              <a:rPr lang="en-US" dirty="0" smtClean="0"/>
              <a:t>Set a budget and live within that budget.</a:t>
            </a:r>
          </a:p>
          <a:p>
            <a:pPr marL="514350" indent="-514350">
              <a:buFont typeface="+mj-lt"/>
              <a:buAutoNum type="arabicPeriod"/>
            </a:pPr>
            <a:r>
              <a:rPr lang="en-US" dirty="0" smtClean="0"/>
              <a:t>Do not use credit to live beyond your means.</a:t>
            </a:r>
          </a:p>
          <a:p>
            <a:pPr marL="514350" indent="-514350">
              <a:buFont typeface="+mj-lt"/>
              <a:buAutoNum type="arabicPeriod"/>
            </a:pPr>
            <a:r>
              <a:rPr lang="en-US" dirty="0" smtClean="0"/>
              <a:t>Pay your bills on time.</a:t>
            </a:r>
          </a:p>
          <a:p>
            <a:pPr marL="514350" indent="-514350">
              <a:buFont typeface="+mj-lt"/>
              <a:buAutoNum type="arabicPeriod"/>
            </a:pPr>
            <a:r>
              <a:rPr lang="en-US" dirty="0" smtClean="0"/>
              <a:t>Keep your balances well below their limits</a:t>
            </a:r>
          </a:p>
          <a:p>
            <a:pPr marL="514350" indent="-514350">
              <a:buFont typeface="+mj-lt"/>
              <a:buAutoNum type="arabicPeriod"/>
            </a:pPr>
            <a:r>
              <a:rPr lang="en-US" dirty="0" smtClean="0"/>
              <a:t>Have a mixture of credit types (car loan, credit card, mortgage)</a:t>
            </a:r>
          </a:p>
          <a:p>
            <a:pPr marL="514350" indent="-514350">
              <a:buFont typeface="+mj-lt"/>
              <a:buAutoNum type="arabicPeriod"/>
            </a:pPr>
            <a:r>
              <a:rPr lang="en-US" dirty="0" smtClean="0"/>
              <a:t>Only apply for the credit card you need.</a:t>
            </a:r>
          </a:p>
          <a:p>
            <a:pPr marL="514350" indent="-514350">
              <a:buFont typeface="+mj-lt"/>
              <a:buAutoNum type="arabicPeriod"/>
            </a:pPr>
            <a:r>
              <a:rPr lang="en-US" dirty="0" smtClean="0"/>
              <a:t>Have a stable job – do not change jobs every year.</a:t>
            </a:r>
          </a:p>
          <a:p>
            <a:pPr marL="514350" indent="-514350">
              <a:buFont typeface="+mj-lt"/>
              <a:buAutoNum type="arabicPeriod"/>
            </a:pPr>
            <a:r>
              <a:rPr lang="en-US" dirty="0" smtClean="0"/>
              <a:t>Start small – your first credit card might be from a department store or gas stations with a low credit limit ($200-$300).</a:t>
            </a:r>
          </a:p>
        </p:txBody>
      </p:sp>
    </p:spTree>
    <p:extLst>
      <p:ext uri="{BB962C8B-B14F-4D97-AF65-F5344CB8AC3E}">
        <p14:creationId xmlns:p14="http://schemas.microsoft.com/office/powerpoint/2010/main" val="1884136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Five Types of Banking Services</a:t>
            </a:r>
            <a:endParaRPr lang="en-US" dirty="0"/>
          </a:p>
        </p:txBody>
      </p:sp>
      <p:sp>
        <p:nvSpPr>
          <p:cNvPr id="3" name="Content Placeholder 2"/>
          <p:cNvSpPr>
            <a:spLocks noGrp="1"/>
          </p:cNvSpPr>
          <p:nvPr>
            <p:ph sz="half" idx="1"/>
          </p:nvPr>
        </p:nvSpPr>
        <p:spPr/>
        <p:txBody>
          <a:bodyPr/>
          <a:lstStyle/>
          <a:p>
            <a:pPr marL="514350" indent="-514350">
              <a:buAutoNum type="arabicPeriod" startAt="3"/>
            </a:pPr>
            <a:r>
              <a:rPr lang="en-US" dirty="0" smtClean="0"/>
              <a:t>Loans – These are secured loans and backed up by something of value, such as car loans and mortgages.</a:t>
            </a:r>
          </a:p>
          <a:p>
            <a:pPr marL="0" indent="0">
              <a:buNone/>
            </a:pPr>
            <a:r>
              <a:rPr lang="en-US" dirty="0" smtClean="0"/>
              <a:t>*Credit cards are unsecured loans and are not backed by something of value.</a:t>
            </a:r>
          </a:p>
        </p:txBody>
      </p:sp>
      <p:sp>
        <p:nvSpPr>
          <p:cNvPr id="4" name="Content Placeholder 3"/>
          <p:cNvSpPr>
            <a:spLocks noGrp="1"/>
          </p:cNvSpPr>
          <p:nvPr>
            <p:ph sz="half" idx="2"/>
          </p:nvPr>
        </p:nvSpPr>
        <p:spPr/>
        <p:txBody>
          <a:bodyPr/>
          <a:lstStyle/>
          <a:p>
            <a:pPr marL="0" indent="0">
              <a:buNone/>
            </a:pPr>
            <a:r>
              <a:rPr lang="en-US" dirty="0" smtClean="0"/>
              <a:t>4.  Investments – These types of services can be offered by banks and may or may not be free.</a:t>
            </a:r>
            <a:endParaRPr lang="en-US" dirty="0"/>
          </a:p>
        </p:txBody>
      </p:sp>
      <p:sp>
        <p:nvSpPr>
          <p:cNvPr id="5" name="TextBox 4"/>
          <p:cNvSpPr txBox="1"/>
          <p:nvPr/>
        </p:nvSpPr>
        <p:spPr>
          <a:xfrm>
            <a:off x="919089" y="5022166"/>
            <a:ext cx="5067990" cy="707886"/>
          </a:xfrm>
          <a:prstGeom prst="rect">
            <a:avLst/>
          </a:prstGeom>
          <a:noFill/>
        </p:spPr>
        <p:txBody>
          <a:bodyPr wrap="none" rtlCol="0">
            <a:spAutoFit/>
          </a:bodyPr>
          <a:lstStyle/>
          <a:p>
            <a:r>
              <a:rPr lang="en-US" sz="2000" b="1" dirty="0" smtClean="0">
                <a:solidFill>
                  <a:srgbClr val="FF0000"/>
                </a:solidFill>
              </a:rPr>
              <a:t>What do you think would happen if a person</a:t>
            </a:r>
          </a:p>
          <a:p>
            <a:r>
              <a:rPr lang="en-US" sz="2000" b="1" dirty="0" smtClean="0">
                <a:solidFill>
                  <a:srgbClr val="FF0000"/>
                </a:solidFill>
              </a:rPr>
              <a:t>Does not make payments on his/her car loan?</a:t>
            </a:r>
            <a:endParaRPr lang="en-US" sz="2000" b="1" dirty="0">
              <a:solidFill>
                <a:srgbClr val="FF0000"/>
              </a:solidFill>
            </a:endParaRPr>
          </a:p>
        </p:txBody>
      </p:sp>
      <p:sp>
        <p:nvSpPr>
          <p:cNvPr id="6" name="TextBox 5"/>
          <p:cNvSpPr txBox="1"/>
          <p:nvPr/>
        </p:nvSpPr>
        <p:spPr>
          <a:xfrm>
            <a:off x="6543514" y="3376246"/>
            <a:ext cx="5009641" cy="1015663"/>
          </a:xfrm>
          <a:prstGeom prst="rect">
            <a:avLst/>
          </a:prstGeom>
          <a:noFill/>
        </p:spPr>
        <p:txBody>
          <a:bodyPr wrap="none" rtlCol="0">
            <a:spAutoFit/>
          </a:bodyPr>
          <a:lstStyle/>
          <a:p>
            <a:r>
              <a:rPr lang="en-US" sz="2000" b="1" dirty="0" smtClean="0">
                <a:solidFill>
                  <a:srgbClr val="FF0000"/>
                </a:solidFill>
              </a:rPr>
              <a:t>The reason to consider investments over</a:t>
            </a:r>
          </a:p>
          <a:p>
            <a:r>
              <a:rPr lang="en-US" sz="2000" b="1" dirty="0">
                <a:solidFill>
                  <a:srgbClr val="FF0000"/>
                </a:solidFill>
              </a:rPr>
              <a:t>t</a:t>
            </a:r>
            <a:r>
              <a:rPr lang="en-US" sz="2000" b="1" dirty="0" smtClean="0">
                <a:solidFill>
                  <a:srgbClr val="FF0000"/>
                </a:solidFill>
              </a:rPr>
              <a:t>raditional savings is the possibility of greater</a:t>
            </a:r>
          </a:p>
          <a:p>
            <a:r>
              <a:rPr lang="en-US" sz="2000" b="1" dirty="0" smtClean="0">
                <a:solidFill>
                  <a:srgbClr val="FF0000"/>
                </a:solidFill>
              </a:rPr>
              <a:t>return on your money.</a:t>
            </a:r>
            <a:endParaRPr lang="en-US" sz="2000" b="1" dirty="0">
              <a:solidFill>
                <a:srgbClr val="FF0000"/>
              </a:solidFill>
            </a:endParaRPr>
          </a:p>
        </p:txBody>
      </p:sp>
    </p:spTree>
    <p:extLst>
      <p:ext uri="{BB962C8B-B14F-4D97-AF65-F5344CB8AC3E}">
        <p14:creationId xmlns:p14="http://schemas.microsoft.com/office/powerpoint/2010/main" val="56901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Five Types of Banking Services</a:t>
            </a:r>
            <a:endParaRPr lang="en-US" dirty="0"/>
          </a:p>
        </p:txBody>
      </p:sp>
      <p:sp>
        <p:nvSpPr>
          <p:cNvPr id="3" name="Content Placeholder 2"/>
          <p:cNvSpPr>
            <a:spLocks noGrp="1"/>
          </p:cNvSpPr>
          <p:nvPr>
            <p:ph sz="half" idx="1"/>
          </p:nvPr>
        </p:nvSpPr>
        <p:spPr/>
        <p:txBody>
          <a:bodyPr/>
          <a:lstStyle/>
          <a:p>
            <a:pPr marL="0" indent="0">
              <a:buNone/>
            </a:pPr>
            <a:r>
              <a:rPr lang="en-US" dirty="0" smtClean="0"/>
              <a:t>5.  Electronic Banking</a:t>
            </a:r>
          </a:p>
        </p:txBody>
      </p:sp>
      <p:sp>
        <p:nvSpPr>
          <p:cNvPr id="5" name="TextBox 4"/>
          <p:cNvSpPr txBox="1"/>
          <p:nvPr/>
        </p:nvSpPr>
        <p:spPr>
          <a:xfrm>
            <a:off x="2146495" y="2320758"/>
            <a:ext cx="1478290" cy="461665"/>
          </a:xfrm>
          <a:prstGeom prst="rect">
            <a:avLst/>
          </a:prstGeom>
          <a:noFill/>
        </p:spPr>
        <p:txBody>
          <a:bodyPr wrap="none" rtlCol="0">
            <a:spAutoFit/>
          </a:bodyPr>
          <a:lstStyle/>
          <a:p>
            <a:r>
              <a:rPr lang="en-US" sz="2400" b="1" dirty="0" smtClean="0">
                <a:solidFill>
                  <a:srgbClr val="FF0000"/>
                </a:solidFill>
              </a:rPr>
              <a:t>Examples:</a:t>
            </a:r>
            <a:endParaRPr lang="en-US" sz="2400" b="1" dirty="0">
              <a:solidFill>
                <a:srgbClr val="FF0000"/>
              </a:solidFill>
            </a:endParaRPr>
          </a:p>
        </p:txBody>
      </p:sp>
      <p:sp>
        <p:nvSpPr>
          <p:cNvPr id="8" name="TextBox 7"/>
          <p:cNvSpPr txBox="1"/>
          <p:nvPr/>
        </p:nvSpPr>
        <p:spPr>
          <a:xfrm>
            <a:off x="2449447" y="2707262"/>
            <a:ext cx="8659935" cy="461665"/>
          </a:xfrm>
          <a:prstGeom prst="rect">
            <a:avLst/>
          </a:prstGeom>
          <a:noFill/>
        </p:spPr>
        <p:txBody>
          <a:bodyPr wrap="none" rtlCol="0">
            <a:spAutoFit/>
          </a:bodyPr>
          <a:lstStyle/>
          <a:p>
            <a:r>
              <a:rPr lang="en-US" sz="2400" b="1" dirty="0" smtClean="0">
                <a:solidFill>
                  <a:srgbClr val="FF0000"/>
                </a:solidFill>
              </a:rPr>
              <a:t>Direct Deposit – Money directly deposited into checking or savings.</a:t>
            </a:r>
            <a:endParaRPr lang="en-US" sz="2400" b="1" dirty="0">
              <a:solidFill>
                <a:srgbClr val="FF0000"/>
              </a:solidFill>
            </a:endParaRPr>
          </a:p>
        </p:txBody>
      </p:sp>
      <p:sp>
        <p:nvSpPr>
          <p:cNvPr id="9" name="TextBox 8"/>
          <p:cNvSpPr txBox="1"/>
          <p:nvPr/>
        </p:nvSpPr>
        <p:spPr>
          <a:xfrm>
            <a:off x="2449447" y="3303864"/>
            <a:ext cx="7816499" cy="461665"/>
          </a:xfrm>
          <a:prstGeom prst="rect">
            <a:avLst/>
          </a:prstGeom>
          <a:noFill/>
        </p:spPr>
        <p:txBody>
          <a:bodyPr wrap="none" rtlCol="0">
            <a:spAutoFit/>
          </a:bodyPr>
          <a:lstStyle/>
          <a:p>
            <a:r>
              <a:rPr lang="en-US" sz="2400" b="1" dirty="0" smtClean="0">
                <a:solidFill>
                  <a:srgbClr val="FF0000"/>
                </a:solidFill>
              </a:rPr>
              <a:t>ATM – Anytime Teller Machines (stop anytime, day or night)</a:t>
            </a:r>
            <a:endParaRPr lang="en-US" sz="2400" b="1" dirty="0">
              <a:solidFill>
                <a:srgbClr val="FF0000"/>
              </a:solidFill>
            </a:endParaRPr>
          </a:p>
        </p:txBody>
      </p:sp>
      <p:sp>
        <p:nvSpPr>
          <p:cNvPr id="10" name="TextBox 9"/>
          <p:cNvSpPr txBox="1"/>
          <p:nvPr/>
        </p:nvSpPr>
        <p:spPr>
          <a:xfrm>
            <a:off x="2449447" y="3800239"/>
            <a:ext cx="9157892" cy="461665"/>
          </a:xfrm>
          <a:prstGeom prst="rect">
            <a:avLst/>
          </a:prstGeom>
          <a:noFill/>
        </p:spPr>
        <p:txBody>
          <a:bodyPr wrap="none" rtlCol="0">
            <a:spAutoFit/>
          </a:bodyPr>
          <a:lstStyle/>
          <a:p>
            <a:r>
              <a:rPr lang="en-US" sz="2400" b="1" dirty="0" smtClean="0">
                <a:solidFill>
                  <a:srgbClr val="FF0000"/>
                </a:solidFill>
              </a:rPr>
              <a:t>Internet Banking – Sign into an account to check balances and pay bills.</a:t>
            </a:r>
            <a:endParaRPr lang="en-US" sz="2400" b="1" dirty="0">
              <a:solidFill>
                <a:srgbClr val="FF0000"/>
              </a:solidFill>
            </a:endParaRPr>
          </a:p>
        </p:txBody>
      </p:sp>
      <p:sp>
        <p:nvSpPr>
          <p:cNvPr id="11" name="TextBox 10"/>
          <p:cNvSpPr txBox="1"/>
          <p:nvPr/>
        </p:nvSpPr>
        <p:spPr>
          <a:xfrm>
            <a:off x="2449447" y="4307560"/>
            <a:ext cx="8867236" cy="830997"/>
          </a:xfrm>
          <a:prstGeom prst="rect">
            <a:avLst/>
          </a:prstGeom>
          <a:noFill/>
        </p:spPr>
        <p:txBody>
          <a:bodyPr wrap="none" rtlCol="0">
            <a:spAutoFit/>
          </a:bodyPr>
          <a:lstStyle/>
          <a:p>
            <a:r>
              <a:rPr lang="en-US" sz="2400" b="1" dirty="0" smtClean="0">
                <a:solidFill>
                  <a:srgbClr val="FF0000"/>
                </a:solidFill>
              </a:rPr>
              <a:t>Apps – Many banks offer apps for smartphones or tablets that allow</a:t>
            </a:r>
          </a:p>
          <a:p>
            <a:r>
              <a:rPr lang="en-US" sz="2400" b="1" dirty="0">
                <a:solidFill>
                  <a:srgbClr val="FF0000"/>
                </a:solidFill>
              </a:rPr>
              <a:t>y</a:t>
            </a:r>
            <a:r>
              <a:rPr lang="en-US" sz="2400" b="1" dirty="0" smtClean="0">
                <a:solidFill>
                  <a:srgbClr val="FF0000"/>
                </a:solidFill>
              </a:rPr>
              <a:t>ou to take a picture of a check and deposit directly.</a:t>
            </a:r>
            <a:endParaRPr lang="en-US" sz="2400" b="1" dirty="0">
              <a:solidFill>
                <a:srgbClr val="FF0000"/>
              </a:solidFill>
            </a:endParaRPr>
          </a:p>
        </p:txBody>
      </p:sp>
    </p:spTree>
    <p:extLst>
      <p:ext uri="{BB962C8B-B14F-4D97-AF65-F5344CB8AC3E}">
        <p14:creationId xmlns:p14="http://schemas.microsoft.com/office/powerpoint/2010/main" val="274083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P spid="8" grpId="0"/>
      <p:bldP spid="9" grpId="0"/>
      <p:bldP spid="10" grpId="0"/>
      <p:bldP spid="1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1554</TotalTime>
  <Words>3979</Words>
  <Application>Microsoft Office PowerPoint</Application>
  <PresentationFormat>Widescreen</PresentationFormat>
  <Paragraphs>376</Paragraphs>
  <Slides>76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76</vt:i4>
      </vt:variant>
    </vt:vector>
  </HeadingPairs>
  <TitlesOfParts>
    <vt:vector size="80" baseType="lpstr">
      <vt:lpstr>Arial</vt:lpstr>
      <vt:lpstr>Calibri</vt:lpstr>
      <vt:lpstr>Calibri Light</vt:lpstr>
      <vt:lpstr>Office Theme</vt:lpstr>
      <vt:lpstr>Unit 1</vt:lpstr>
      <vt:lpstr>Section 1.01</vt:lpstr>
      <vt:lpstr>Questions…</vt:lpstr>
      <vt:lpstr>Banking Services</vt:lpstr>
      <vt:lpstr>Banking Services</vt:lpstr>
      <vt:lpstr>Banking Services</vt:lpstr>
      <vt:lpstr>Five Types of Banking Services</vt:lpstr>
      <vt:lpstr>Five Types of Banking Services</vt:lpstr>
      <vt:lpstr>Five Types of Banking Services</vt:lpstr>
      <vt:lpstr>Why Do I Need A Bank Account?</vt:lpstr>
      <vt:lpstr>Accounts in Alabama</vt:lpstr>
      <vt:lpstr>Section 1.02</vt:lpstr>
      <vt:lpstr>Deposit Slips</vt:lpstr>
      <vt:lpstr>Deposit Slips - Step 1</vt:lpstr>
      <vt:lpstr>Deposit Slips – Step 2</vt:lpstr>
      <vt:lpstr>Deposit Slips – Step 3</vt:lpstr>
      <vt:lpstr>Deposit Slips – Step 4</vt:lpstr>
      <vt:lpstr>Writing Checks</vt:lpstr>
      <vt:lpstr>Writing Checks – Step 1</vt:lpstr>
      <vt:lpstr>Writing Checks – Step 2</vt:lpstr>
      <vt:lpstr>Writing Checks – Step 3</vt:lpstr>
      <vt:lpstr>Writing Checks – Step 4</vt:lpstr>
      <vt:lpstr>Writing Checks – Step 5</vt:lpstr>
      <vt:lpstr>Writing Checks – Step 6</vt:lpstr>
      <vt:lpstr>Check Register</vt:lpstr>
      <vt:lpstr>Check Register – Step 1</vt:lpstr>
      <vt:lpstr>Check Register – Step 2</vt:lpstr>
      <vt:lpstr>Check Register – Step 3</vt:lpstr>
      <vt:lpstr>Check Register – Step 4</vt:lpstr>
      <vt:lpstr>Check Register – Step 5</vt:lpstr>
      <vt:lpstr>Section 1.03</vt:lpstr>
      <vt:lpstr>Banking Terminology</vt:lpstr>
      <vt:lpstr>Banking Terminology</vt:lpstr>
      <vt:lpstr>Banking Project</vt:lpstr>
      <vt:lpstr>Section 1.04</vt:lpstr>
      <vt:lpstr>Cost of Borrowing Money</vt:lpstr>
      <vt:lpstr>Cost of Borrowing Money</vt:lpstr>
      <vt:lpstr>How Much Money Will You Borrow?</vt:lpstr>
      <vt:lpstr>Other Loan Information</vt:lpstr>
      <vt:lpstr>Example Problem #1</vt:lpstr>
      <vt:lpstr>Other Loan Information</vt:lpstr>
      <vt:lpstr>Other Loan Information</vt:lpstr>
      <vt:lpstr>Section 1.05</vt:lpstr>
      <vt:lpstr>Credit Cards</vt:lpstr>
      <vt:lpstr>Credit Card Terminology</vt:lpstr>
      <vt:lpstr>Credit Card Terminology</vt:lpstr>
      <vt:lpstr>Types of Credit Cards</vt:lpstr>
      <vt:lpstr>Credit Card Disclosures</vt:lpstr>
      <vt:lpstr>Things to Consider</vt:lpstr>
      <vt:lpstr>Costs Associated with Credit Cards</vt:lpstr>
      <vt:lpstr>Credit Card Terms and Conditions</vt:lpstr>
      <vt:lpstr>Benefits of Using a Credit Card</vt:lpstr>
      <vt:lpstr>Using Credit Cards Responsibly</vt:lpstr>
      <vt:lpstr>Credit Card Research Project</vt:lpstr>
      <vt:lpstr>Section 1.06</vt:lpstr>
      <vt:lpstr>Calculating Credit Card Interest</vt:lpstr>
      <vt:lpstr>Calculating Credit Card Interest</vt:lpstr>
      <vt:lpstr>Calculating Credit Card Interest</vt:lpstr>
      <vt:lpstr>Calculating Credit Card Interest</vt:lpstr>
      <vt:lpstr>Section 1.07</vt:lpstr>
      <vt:lpstr>Buying a House</vt:lpstr>
      <vt:lpstr>A Loan for a House</vt:lpstr>
      <vt:lpstr>Fixed Rate Mortgage</vt:lpstr>
      <vt:lpstr>Adjustable Rate Mortgage</vt:lpstr>
      <vt:lpstr>Mortgage Rate Research Activity</vt:lpstr>
      <vt:lpstr>Mortgage Terms To Know</vt:lpstr>
      <vt:lpstr>Below, you can see the first twelve payments of a $100,000 loan for 30 years at 4.5% APR.  There are different parts to an amortization schedule.</vt:lpstr>
      <vt:lpstr>Using an Amortization Table Activity</vt:lpstr>
      <vt:lpstr>Section 1.08</vt:lpstr>
      <vt:lpstr>What is a Credit Report?</vt:lpstr>
      <vt:lpstr>Credit Reporting Agencies</vt:lpstr>
      <vt:lpstr>Three Credit Reporting Agencies</vt:lpstr>
      <vt:lpstr>FICO</vt:lpstr>
      <vt:lpstr>Below is a general guide to credit score ranges according to Experian.</vt:lpstr>
      <vt:lpstr>5 Cs of Credit</vt:lpstr>
      <vt:lpstr>Building and Maintaining a Good Credit Score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dc:title>
  <dc:creator>Shannon Smith</dc:creator>
  <cp:lastModifiedBy>Shannon Smith</cp:lastModifiedBy>
  <cp:revision>64</cp:revision>
  <cp:lastPrinted>2020-01-08T13:44:38Z</cp:lastPrinted>
  <dcterms:created xsi:type="dcterms:W3CDTF">2020-01-02T13:48:35Z</dcterms:created>
  <dcterms:modified xsi:type="dcterms:W3CDTF">2020-01-21T16:28:55Z</dcterms:modified>
</cp:coreProperties>
</file>