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3679" r:id="rId2"/>
    <p:sldMasterId id="2147483703" r:id="rId3"/>
  </p:sldMasterIdLst>
  <p:sldIdLst>
    <p:sldId id="256" r:id="rId4"/>
    <p:sldId id="257" r:id="rId5"/>
    <p:sldId id="276" r:id="rId6"/>
    <p:sldId id="258" r:id="rId7"/>
    <p:sldId id="277" r:id="rId8"/>
    <p:sldId id="259" r:id="rId9"/>
    <p:sldId id="278" r:id="rId10"/>
    <p:sldId id="260" r:id="rId11"/>
    <p:sldId id="261" r:id="rId12"/>
    <p:sldId id="279" r:id="rId13"/>
    <p:sldId id="280" r:id="rId14"/>
    <p:sldId id="262" r:id="rId15"/>
    <p:sldId id="263" r:id="rId16"/>
    <p:sldId id="264" r:id="rId17"/>
    <p:sldId id="265" r:id="rId18"/>
    <p:sldId id="266" r:id="rId19"/>
    <p:sldId id="281" r:id="rId20"/>
    <p:sldId id="267" r:id="rId21"/>
    <p:sldId id="282" r:id="rId22"/>
    <p:sldId id="268" r:id="rId23"/>
    <p:sldId id="269" r:id="rId24"/>
    <p:sldId id="283" r:id="rId25"/>
    <p:sldId id="270" r:id="rId26"/>
    <p:sldId id="271" r:id="rId27"/>
    <p:sldId id="272" r:id="rId28"/>
    <p:sldId id="284" r:id="rId29"/>
    <p:sldId id="273" r:id="rId30"/>
    <p:sldId id="285" r:id="rId31"/>
    <p:sldId id="274" r:id="rId32"/>
    <p:sldId id="286" r:id="rId33"/>
    <p:sldId id="287" r:id="rId34"/>
    <p:sldId id="288" r:id="rId35"/>
    <p:sldId id="275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A3BCDBE-E6BB-408D-94A1-A24810AFB33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1024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25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025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026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6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A6DA3-02EE-43E3-88AB-B31F95A51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B5AFB-9BF6-4E91-9238-98DDD2E2C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22532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22537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538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8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2254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4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22544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45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0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2254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4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22550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51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2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2255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5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3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22556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57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2255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6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22562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63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6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2256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6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7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22568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69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8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2257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7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9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22574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75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0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2257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7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1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22580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81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2258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8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3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22586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87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4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2258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9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22592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93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225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22598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99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2260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0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2603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04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29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22606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07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22609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10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22612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13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26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22615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16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29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22618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19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32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22621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22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35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22624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25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38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22627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28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39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22630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31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48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22633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34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22636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37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2669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22670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22640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41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42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43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44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45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46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647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671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22649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0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1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2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3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4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5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6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7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8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9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0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1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2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2663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664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665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666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667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FDA76F4-0C94-40BD-92E4-B9C2200CD6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7BEA0-AA6D-4A2B-BD53-B77DEEEF27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9976B-E4B3-4F6D-906F-7CC50F97A8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E6EC2-8F48-4F5A-8551-88C0889A80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F3FC19-AB69-4092-848B-467DC528BD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0C0D04-620A-461F-B542-F04390BBE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2968AB-D1EF-458A-B88C-FFE23A0873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BF951-EEFF-4F59-A41D-FF242C27F5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062B1F-7425-4C08-87C0-702E5C2F77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AC439-CF86-47EC-8ECA-4EA29B2537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326C7-0981-4041-A38D-491E57728E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43722-A1D1-4AB5-8E0E-1CB43BFA6A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CDBE-E6BB-408D-94A1-A24810AFB3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2B1F-7425-4C08-87C0-702E5C2F77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65457C8-3B03-4A0D-A552-ED57AD0CA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8CB4C-9936-4CA9-B0F7-F850FA9082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FBA9-59B9-4D9E-86A1-DB2F36D2A0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F7C0-8544-443B-825E-83A4F19FB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2D52B-71AB-4DB9-BFF4-2B204742AE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457C8-3B03-4A0D-A552-ED57AD0CA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1061-0F48-44B9-AB56-BDFCF83D5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FE34-2693-4F44-87E1-0E5499DC7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6DA3-02EE-43E3-88AB-B31F95A51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5AFB-9BF6-4E91-9238-98DDD2E2C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8CB4C-9936-4CA9-B0F7-F850FA9082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5FBA9-59B9-4D9E-86A1-DB2F36D2A0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BF7C0-8544-443B-825E-83A4F19FB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2D52B-71AB-4DB9-BFF4-2B204742AE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61061-0F48-44B9-AB56-BDFCF83D5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2FE34-2693-4F44-87E1-0E5499DC7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E25E73D9-4738-4E99-AAC7-62E5473395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922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923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3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24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924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5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5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5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925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925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926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26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1508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1511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2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1514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5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7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1518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19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9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1522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23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1525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26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1528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29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1531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32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1534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35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1537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38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1540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41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1543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44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1546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47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1549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50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9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1552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53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1555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56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1558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59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1561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62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1564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65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4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1567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68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1570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71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1573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74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1576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77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8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1579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80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1582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83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584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85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0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1587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88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1590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91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04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1593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94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05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1596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97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06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1599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00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07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1602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03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10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1605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06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13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1608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09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16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1611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12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17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1614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15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20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1617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18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1619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0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1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2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3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4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5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6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7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8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9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0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1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2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3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4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5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6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7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8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9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40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641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642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643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644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645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22B329CF-8D13-4597-8AA4-EDDFCB71283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25E73D9-4738-4E99-AAC7-62E547339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Chapter 26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World War II</a:t>
            </a:r>
          </a:p>
          <a:p>
            <a:pPr>
              <a:lnSpc>
                <a:spcPct val="90000"/>
              </a:lnSpc>
            </a:pPr>
            <a:r>
              <a:rPr lang="en-US"/>
              <a:t>1939-1945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26.2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4.  The Lend-Lease Act allowed America to sell, lend, or lease arms or other war supplies to any nation considered “vital to the defense of the U.S.”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5.  Disarmament means to give up military weapons. 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disarmam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3657600"/>
            <a:ext cx="3810000" cy="297134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26.2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6.  Pearl Harbor was the worst defeat in U.S. military history.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Pearl Harbor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2819400"/>
            <a:ext cx="4201668" cy="3368564"/>
          </a:xfrm>
          <a:prstGeom prst="rect">
            <a:avLst/>
          </a:prstGeom>
        </p:spPr>
      </p:pic>
      <p:pic>
        <p:nvPicPr>
          <p:cNvPr id="5" name="Picture 4" descr="Pearl Harbor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819400"/>
            <a:ext cx="4327071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26.2  cont….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042416" lvl="1" indent="-457200">
              <a:buFontTx/>
              <a:buAutoNum type="arabicPeriod" startAt="7"/>
            </a:pPr>
            <a:r>
              <a:rPr lang="en-US" dirty="0" smtClean="0"/>
              <a:t>The </a:t>
            </a:r>
            <a:r>
              <a:rPr lang="en-US" dirty="0"/>
              <a:t>Allied Powers consisted of Great Britain, France, China</a:t>
            </a:r>
            <a:r>
              <a:rPr lang="en-US" dirty="0" smtClean="0"/>
              <a:t>, </a:t>
            </a:r>
            <a:r>
              <a:rPr lang="en-US" dirty="0"/>
              <a:t>the Soviet </a:t>
            </a:r>
            <a:r>
              <a:rPr lang="en-US" dirty="0" smtClean="0"/>
              <a:t>Union and the United States.</a:t>
            </a:r>
          </a:p>
          <a:p>
            <a:pPr marL="1042416" lvl="1" indent="-457200">
              <a:buNone/>
            </a:pPr>
            <a:endParaRPr lang="en-US" dirty="0" smtClean="0"/>
          </a:p>
          <a:p>
            <a:pPr marL="1042416" lvl="1" indent="-45720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4" name="Picture 3" descr="Allied Powerd WWI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2743200"/>
            <a:ext cx="5982447" cy="396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26.3 On The Home Front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1.  More than 15 million people joined the armed forces during the war.  </a:t>
            </a:r>
          </a:p>
          <a:p>
            <a:endParaRPr lang="en-US" sz="2800"/>
          </a:p>
          <a:p>
            <a:r>
              <a:rPr lang="en-US" sz="2800"/>
              <a:t>2.  About 250,000 women served in the WACs ( Womens Army Corp) WAVES ( Women Appointed for Volunteer Emergency Service) in the Navy.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26.3  cont…..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3.  Military and civilian preparations for war is called mobilization. 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4.  The National War Labor Board helped resolve labor disputes that might slow down war production.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26.3 cont….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5.  The Revenue Act of 1942 raised corporate taxes and required nearly all Americans to pay income taxes.</a:t>
            </a:r>
          </a:p>
          <a:p>
            <a:endParaRPr lang="en-US" sz="2800"/>
          </a:p>
          <a:p>
            <a:r>
              <a:rPr lang="en-US" sz="2800"/>
              <a:t>6.  To ration goods meant that consumers were only allowed to purchase a limited number of them.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26.3  cont..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7.  Women helped the war effort by taking jobs that were once held by men.  A character called Rosie the Riveter encouraged women to take factory jobs.  </a:t>
            </a:r>
          </a:p>
          <a:p>
            <a:pPr>
              <a:lnSpc>
                <a:spcPct val="80000"/>
              </a:lnSpc>
              <a:buNone/>
            </a:pPr>
            <a:endParaRPr lang="en-US" sz="2800" dirty="0"/>
          </a:p>
        </p:txBody>
      </p:sp>
      <p:pic>
        <p:nvPicPr>
          <p:cNvPr id="4" name="Picture 3" descr="ros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2819400"/>
            <a:ext cx="3048000" cy="3977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26.3 cont……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8.  About one million African American men and women served in WWII.  The 332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Fighter Group, known as the Tuskegee Airmen shot down more than 200 enemy planes.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Tuskegee Airm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6999" y="3124200"/>
            <a:ext cx="3665557" cy="37338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26.3  </a:t>
            </a:r>
            <a:r>
              <a:rPr lang="en-US" dirty="0" err="1"/>
              <a:t>cont</a:t>
            </a:r>
            <a:r>
              <a:rPr lang="en-US" dirty="0"/>
              <a:t>….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9.  Native Americans also helped the war effort.  A special group of Navajo formed the “code talkers.”</a:t>
            </a:r>
          </a:p>
          <a:p>
            <a:pPr>
              <a:lnSpc>
                <a:spcPct val="80000"/>
              </a:lnSpc>
              <a:buNone/>
            </a:pPr>
            <a:endParaRPr lang="en-US" sz="2800" dirty="0"/>
          </a:p>
        </p:txBody>
      </p:sp>
      <p:pic>
        <p:nvPicPr>
          <p:cNvPr id="4" name="Picture 3" descr="code talk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2667000"/>
            <a:ext cx="5427134" cy="40458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26.3 cont……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10.  More than 250,000 Hispanic Americans served the armed forces.  Mercedes </a:t>
            </a:r>
            <a:r>
              <a:rPr lang="en-US" dirty="0" err="1" smtClean="0"/>
              <a:t>Cubria</a:t>
            </a:r>
            <a:r>
              <a:rPr lang="en-US" dirty="0" smtClean="0"/>
              <a:t> of Cuba became the first Hispanic women officer in the Women’s Army Corps.  Twelve Mexican Americans won the Medal of Honor.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Mercedes Cubr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3733800"/>
            <a:ext cx="2819400" cy="288439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26.1  Road to War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1.  Dictators are leaders who control their nations by force.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2.  Benito Mussolini was the fascist leader of Italy.  Fascism is extreme nationalism and racism.  </a:t>
            </a:r>
          </a:p>
          <a:p>
            <a:pPr>
              <a:lnSpc>
                <a:spcPct val="80000"/>
              </a:lnSpc>
              <a:buNone/>
            </a:pPr>
            <a:endParaRPr lang="en-US" sz="2400" dirty="0"/>
          </a:p>
        </p:txBody>
      </p:sp>
      <p:pic>
        <p:nvPicPr>
          <p:cNvPr id="4" name="Picture 3" descr="Mussoli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3273358"/>
            <a:ext cx="2514600" cy="343224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26.3  </a:t>
            </a:r>
            <a:r>
              <a:rPr lang="en-US" dirty="0" err="1"/>
              <a:t>cont</a:t>
            </a:r>
            <a:r>
              <a:rPr lang="en-US" dirty="0"/>
              <a:t>….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11.  About 100,000 Japanese Americans were sent to detention centers called internment camps. 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Internment Cam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2971800"/>
            <a:ext cx="4953000" cy="37099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26.4  War in Europe and Africa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 The German General in charge of forces in North Africa was Erwin Rommel. “ The Desert Fox</a:t>
            </a:r>
            <a:r>
              <a:rPr lang="en-US" dirty="0" smtClean="0"/>
              <a:t>”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Erwin Romm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2647188"/>
            <a:ext cx="3200400" cy="4032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26.4 cont…..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 Dwight D. Eisenhower was in command of Allied Forces in Europe.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Dwight D. Eisenhow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5600" y="2470728"/>
            <a:ext cx="3352800" cy="431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26.4  cont….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 On June 6, 1944 – D-Day- the Allied ships landed on the coast of Normandy, France. </a:t>
            </a:r>
          </a:p>
          <a:p>
            <a:pPr>
              <a:buNone/>
            </a:pPr>
            <a:r>
              <a:rPr lang="en-US" dirty="0"/>
              <a:t>“ All southern England was one vast military camp crowded with soldiers awaiting final word to go</a:t>
            </a:r>
            <a:r>
              <a:rPr lang="en-US" dirty="0" smtClean="0"/>
              <a:t>.”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D-Da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59668" y="3886200"/>
            <a:ext cx="4926932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26.4  cont…..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 As many as 6 million Jews died in what has become known as the Holocaust. </a:t>
            </a:r>
          </a:p>
          <a:p>
            <a:r>
              <a:rPr lang="en-US" dirty="0" smtClean="0"/>
              <a:t>Quote page 776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holocau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3048000"/>
            <a:ext cx="5029200" cy="35958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26.5  War in the Pacific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 About 76,000 prisoners started out, but only about 54,000 of those on the Bataan Death March reached the camp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Bataan Death Mar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2971800"/>
            <a:ext cx="5867400" cy="36816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26.5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 General Douglas MacArthur was in command of Allied forces in the Pacific. 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Douglas Macarthu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2533918"/>
            <a:ext cx="4267200" cy="4171682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26.5  cont…..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 Admiral Chester Nimitz adopted a strategy known as island hopping. 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Chester Nimit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2514600"/>
            <a:ext cx="3886200" cy="434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26.5 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  Japanese suicide pilots known as kamikazes crashed planes loaded with explosives into American ships.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kamikaze pilo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939162"/>
            <a:ext cx="2667000" cy="3822698"/>
          </a:xfrm>
          <a:prstGeom prst="rect">
            <a:avLst/>
          </a:prstGeom>
        </p:spPr>
      </p:pic>
      <p:pic>
        <p:nvPicPr>
          <p:cNvPr id="5" name="Picture 4" descr="Kamikaze Atta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1400" y="2971800"/>
            <a:ext cx="5186999" cy="3744877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26.5  cont…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5.  The Manhattan Project was a top secret program that developed the atomic bomb.  </a:t>
            </a:r>
          </a:p>
          <a:p>
            <a:pPr>
              <a:lnSpc>
                <a:spcPct val="90000"/>
              </a:lnSpc>
              <a:buNone/>
            </a:pPr>
            <a:endParaRPr lang="en-US" dirty="0"/>
          </a:p>
        </p:txBody>
      </p:sp>
      <p:pic>
        <p:nvPicPr>
          <p:cNvPr id="4" name="Picture 3" descr="Manhattan Projec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2438399"/>
            <a:ext cx="5562600" cy="43049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26.1 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 Ethiopian emperor </a:t>
            </a:r>
            <a:r>
              <a:rPr lang="en-US" dirty="0" err="1" smtClean="0"/>
              <a:t>Haile</a:t>
            </a:r>
            <a:r>
              <a:rPr lang="en-US" dirty="0" smtClean="0"/>
              <a:t> </a:t>
            </a:r>
            <a:r>
              <a:rPr lang="en-US" dirty="0" err="1" smtClean="0"/>
              <a:t>Selassie</a:t>
            </a:r>
            <a:r>
              <a:rPr lang="en-US" dirty="0" smtClean="0"/>
              <a:t> appealed to the League of Nations for help.  “God and history will remember your judgment.  It is us today.  It will be you tomorrow.”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Haile Selass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3352800"/>
            <a:ext cx="4038600" cy="3335524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26.5 cont…..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6.  On August 6, 1945, an American B-29 bomber dropped an atomic bomb on the Japanese city of Hiroshima.  Three days later, a second bomb was dropped on the city of Nagasaki.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4" name="Picture 3" descr="fat man and little bo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3124200"/>
            <a:ext cx="3759371" cy="37338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26.5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Hiroshima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Hiroshi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0720" y="2362200"/>
            <a:ext cx="8191215" cy="40386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26.5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Nagasaki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Nagasak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2133600"/>
            <a:ext cx="6096000" cy="450466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26.5  cont….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7. After the war the Allies held war crimes trials in Nuremberg, Germany.  </a:t>
            </a: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  <p:pic>
        <p:nvPicPr>
          <p:cNvPr id="4" name="Picture 3" descr="Nuremberg Tri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3352800"/>
            <a:ext cx="5689600" cy="3413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26.1  cont….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4.  National Socialist German Workers’ Party- Nazi Party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5.  Anti-Semitism is hatred of the Jews.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26.1 cont…..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6.  In 1933 Hitler ended all democracy and established totalitarian rule in Germany.  This means he had </a:t>
            </a:r>
            <a:r>
              <a:rPr lang="en-US" b="1" dirty="0" smtClean="0"/>
              <a:t>TOTAL</a:t>
            </a:r>
            <a:r>
              <a:rPr lang="en-US" dirty="0" smtClean="0"/>
              <a:t> control.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Hitl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3048000"/>
            <a:ext cx="4781353" cy="3581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26.1  cont….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7.  Joseph Stalin was the Communist leader of the Soviet Union.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  <a:buNone/>
            </a:pPr>
            <a:endParaRPr lang="en-US" sz="2800" dirty="0"/>
          </a:p>
        </p:txBody>
      </p:sp>
      <p:pic>
        <p:nvPicPr>
          <p:cNvPr id="4" name="Picture 3" descr="Stal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2362200"/>
            <a:ext cx="3657600" cy="42672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26.1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8.  Appeasement is giving in to someone’s demands.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9.  The Soviet-German Non-Aggression Pact freed Hitler to invade Poland without fear of Soviet intervention.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26.2  War Begins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1.  Blitzkrieg means “lightning war.”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2.  The </a:t>
            </a:r>
            <a:r>
              <a:rPr lang="en-US" sz="2800" dirty="0" smtClean="0"/>
              <a:t>Maginot Line </a:t>
            </a:r>
            <a:r>
              <a:rPr lang="en-US" sz="2800" dirty="0"/>
              <a:t>was a string of steel and concrete bunkers along the German border from Belgium to Switzerland.</a:t>
            </a:r>
          </a:p>
          <a:p>
            <a:pPr>
              <a:lnSpc>
                <a:spcPct val="90000"/>
              </a:lnSpc>
              <a:buNone/>
            </a:pPr>
            <a:endParaRPr lang="en-US" sz="2800" dirty="0"/>
          </a:p>
        </p:txBody>
      </p:sp>
      <p:pic>
        <p:nvPicPr>
          <p:cNvPr id="4" name="Picture 3" descr="Maginot Line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999" y="4191000"/>
            <a:ext cx="3548297" cy="2352675"/>
          </a:xfrm>
          <a:prstGeom prst="rect">
            <a:avLst/>
          </a:prstGeom>
        </p:spPr>
      </p:pic>
      <p:pic>
        <p:nvPicPr>
          <p:cNvPr id="5" name="Picture 4" descr="Maginot Line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4191000"/>
            <a:ext cx="3766472" cy="2390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26.2  cont….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3.  The Axis Powers consisted of Japan, Germany, and Italy. </a:t>
            </a:r>
          </a:p>
          <a:p>
            <a:pPr>
              <a:lnSpc>
                <a:spcPct val="90000"/>
              </a:lnSpc>
              <a:buNone/>
            </a:pPr>
            <a:endParaRPr lang="en-US" sz="2400" dirty="0" smtClean="0"/>
          </a:p>
        </p:txBody>
      </p:sp>
      <p:pic>
        <p:nvPicPr>
          <p:cNvPr id="4" name="Picture 3" descr="Axis Powers WWI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2209800"/>
            <a:ext cx="3286125" cy="44439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Chapter 23</Template>
  <TotalTime>1864</TotalTime>
  <Words>858</Words>
  <Application>Microsoft Office PowerPoint</Application>
  <PresentationFormat>On-screen Show (4:3)</PresentationFormat>
  <Paragraphs>89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Crayons</vt:lpstr>
      <vt:lpstr>Fireworks</vt:lpstr>
      <vt:lpstr>Apex</vt:lpstr>
      <vt:lpstr>Chapter 26</vt:lpstr>
      <vt:lpstr>26.1  Road to War</vt:lpstr>
      <vt:lpstr>26.1 cont…</vt:lpstr>
      <vt:lpstr>26.1  cont….</vt:lpstr>
      <vt:lpstr>26.1 cont…..</vt:lpstr>
      <vt:lpstr>26.1  cont….</vt:lpstr>
      <vt:lpstr>26.1 cont….</vt:lpstr>
      <vt:lpstr>26.2  War Begins</vt:lpstr>
      <vt:lpstr>26.2  cont….</vt:lpstr>
      <vt:lpstr>26.2 cont….</vt:lpstr>
      <vt:lpstr>26.2 cont….</vt:lpstr>
      <vt:lpstr>26.2  cont….</vt:lpstr>
      <vt:lpstr>26.3 On The Home Front</vt:lpstr>
      <vt:lpstr>26.3  cont…..</vt:lpstr>
      <vt:lpstr>26.3 cont….</vt:lpstr>
      <vt:lpstr>26.3  cont..</vt:lpstr>
      <vt:lpstr>26.3 cont……</vt:lpstr>
      <vt:lpstr>26.3  cont….</vt:lpstr>
      <vt:lpstr>26.3 cont……</vt:lpstr>
      <vt:lpstr>26.3  cont….</vt:lpstr>
      <vt:lpstr>26.4  War in Europe and Africa</vt:lpstr>
      <vt:lpstr>26.4 cont…..</vt:lpstr>
      <vt:lpstr>26.4  cont….</vt:lpstr>
      <vt:lpstr>26.4  cont…..</vt:lpstr>
      <vt:lpstr>26.5  War in the Pacific</vt:lpstr>
      <vt:lpstr>26.5 cont….</vt:lpstr>
      <vt:lpstr>26.5  cont…..</vt:lpstr>
      <vt:lpstr>26.5 cont…</vt:lpstr>
      <vt:lpstr>26.5  cont…</vt:lpstr>
      <vt:lpstr>26.5 cont…..</vt:lpstr>
      <vt:lpstr>26.5 cont….</vt:lpstr>
      <vt:lpstr>26.5</vt:lpstr>
      <vt:lpstr>26.5  cont….</vt:lpstr>
    </vt:vector>
  </TitlesOfParts>
  <Company>Mobile County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26</dc:title>
  <dc:creator>MCPSS</dc:creator>
  <cp:lastModifiedBy>Lenovo User</cp:lastModifiedBy>
  <cp:revision>29</cp:revision>
  <dcterms:created xsi:type="dcterms:W3CDTF">2009-01-28T21:52:10Z</dcterms:created>
  <dcterms:modified xsi:type="dcterms:W3CDTF">2014-02-14T14:59:03Z</dcterms:modified>
</cp:coreProperties>
</file>