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Ch. 20 Person’s Unit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096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Lighting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8761412" cy="3887452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Comfortable lighting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Lessens glare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Patient able to control intensity, location, &amp; direction of light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Visually impaired patients maintain or increase independent functioning</a:t>
            </a:r>
          </a:p>
          <a:p>
            <a:pPr marL="0" lvl="1"/>
            <a:r>
              <a:rPr lang="en-US" sz="2000" dirty="0">
                <a:latin typeface="Comic Sans MS" panose="030F0702030302020204" pitchFamily="66" charset="0"/>
              </a:rPr>
              <a:t>Good lighting needed for safety and comfort</a:t>
            </a:r>
          </a:p>
          <a:p>
            <a:pPr marL="400050" lvl="2"/>
            <a:r>
              <a:rPr lang="en-US" sz="2000" dirty="0">
                <a:latin typeface="Comic Sans MS" panose="030F0702030302020204" pitchFamily="66" charset="0"/>
              </a:rPr>
              <a:t>Falls, headaches, and eyestrain result from dull lighting</a:t>
            </a:r>
          </a:p>
          <a:p>
            <a:pPr marL="400050" lvl="2"/>
            <a:r>
              <a:rPr lang="en-US" sz="2000" dirty="0">
                <a:latin typeface="Comic Sans MS" panose="030F0702030302020204" pitchFamily="66" charset="0"/>
              </a:rPr>
              <a:t>Dementia pt. – lighting adjusted to control agitation and aggression</a:t>
            </a:r>
          </a:p>
          <a:p>
            <a:pPr marL="857250" lvl="3"/>
            <a:r>
              <a:rPr lang="en-US" sz="2000" dirty="0">
                <a:latin typeface="Comic Sans MS" panose="030F0702030302020204" pitchFamily="66" charset="0"/>
              </a:rPr>
              <a:t>Soft, non-glare lights are relaxing</a:t>
            </a:r>
          </a:p>
          <a:p>
            <a:pPr marL="400050"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019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Bariatric Beds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Comic Sans MS" panose="030F0702030302020204" pitchFamily="66" charset="0"/>
              </a:rPr>
              <a:t>Wide frame, some can be adjusted to height to prevent sliding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Weight capacity 500 to 1000 </a:t>
            </a:r>
            <a:r>
              <a:rPr lang="en-US" sz="2000" dirty="0" err="1">
                <a:latin typeface="Comic Sans MS" panose="030F0702030302020204" pitchFamily="66" charset="0"/>
              </a:rPr>
              <a:t>lbs</a:t>
            </a:r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>
                <a:latin typeface="Comic Sans MS" panose="030F0702030302020204" pitchFamily="66" charset="0"/>
              </a:rPr>
              <a:t>Chair position – bed converts to chair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Power transport – patient transported in bed and not transferred to a stretcher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Pressure relief surface – prevent pressure ulcers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Trapeze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Built in scale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902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Overbed</a:t>
            </a:r>
            <a:r>
              <a:rPr lang="en-US" dirty="0"/>
              <a:t>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Used for meals, writing, reading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Some have storage area for beauty, hair care, shaving, or personal items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Used as work area by nursing team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Never place bedpan, urinal, or soiled linens on </a:t>
            </a:r>
            <a:r>
              <a:rPr lang="en-US" sz="2400" dirty="0" err="1">
                <a:latin typeface="Comic Sans MS" panose="030F0702030302020204" pitchFamily="66" charset="0"/>
              </a:rPr>
              <a:t>overbed</a:t>
            </a:r>
            <a:r>
              <a:rPr lang="en-US" sz="2400" dirty="0">
                <a:latin typeface="Comic Sans MS" panose="030F0702030302020204" pitchFamily="66" charset="0"/>
              </a:rPr>
              <a:t> table.</a:t>
            </a:r>
          </a:p>
        </p:txBody>
      </p:sp>
    </p:spTree>
    <p:extLst>
      <p:ext uri="{BB962C8B-B14F-4D97-AF65-F5344CB8AC3E}">
        <p14:creationId xmlns:p14="http://schemas.microsoft.com/office/powerpoint/2010/main" val="1228709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Bedside Stand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043" y="2358802"/>
            <a:ext cx="8761412" cy="4254500"/>
          </a:xfrm>
        </p:spPr>
        <p:txBody>
          <a:bodyPr>
            <a:norm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Top drawer 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Money, eyeglasses, books, other items</a:t>
            </a:r>
          </a:p>
          <a:p>
            <a:pPr marL="0" lvl="1"/>
            <a:r>
              <a:rPr lang="en-US" sz="1800" dirty="0">
                <a:latin typeface="Comic Sans MS" panose="030F0702030302020204" pitchFamily="66" charset="0"/>
              </a:rPr>
              <a:t>Middle drawer</a:t>
            </a:r>
          </a:p>
          <a:p>
            <a:pPr marL="857250" lvl="3"/>
            <a:r>
              <a:rPr lang="en-US" sz="1800" dirty="0">
                <a:latin typeface="Comic Sans MS" panose="030F0702030302020204" pitchFamily="66" charset="0"/>
              </a:rPr>
              <a:t>Wash basin: soap, powder, lotion, deodorant, wash cloth, towel, bath blanket, sleepwear</a:t>
            </a:r>
          </a:p>
          <a:p>
            <a:pPr marL="857250" lvl="3"/>
            <a:r>
              <a:rPr lang="en-US" sz="1800" dirty="0">
                <a:latin typeface="Comic Sans MS" panose="030F0702030302020204" pitchFamily="66" charset="0"/>
              </a:rPr>
              <a:t>Kidney basin: oral hygiene items (can be in top or middle drawer)</a:t>
            </a:r>
          </a:p>
          <a:p>
            <a:pPr marL="0" lvl="2"/>
            <a:r>
              <a:rPr lang="en-US" sz="1800" dirty="0">
                <a:latin typeface="Comic Sans MS" panose="030F0702030302020204" pitchFamily="66" charset="0"/>
              </a:rPr>
              <a:t>Bottom drawer</a:t>
            </a:r>
          </a:p>
          <a:p>
            <a:pPr marL="914400" lvl="4"/>
            <a:r>
              <a:rPr lang="en-US" sz="1800" dirty="0">
                <a:latin typeface="Comic Sans MS" panose="030F0702030302020204" pitchFamily="66" charset="0"/>
              </a:rPr>
              <a:t>Bedpan, urinal, toilet paper</a:t>
            </a:r>
          </a:p>
          <a:p>
            <a:pPr marL="0" lvl="4"/>
            <a:r>
              <a:rPr lang="en-US" sz="1800" dirty="0">
                <a:latin typeface="Comic Sans MS" panose="030F0702030302020204" pitchFamily="66" charset="0"/>
              </a:rPr>
              <a:t>Top of stand</a:t>
            </a:r>
          </a:p>
          <a:p>
            <a:pPr marL="457200" lvl="5"/>
            <a:r>
              <a:rPr lang="en-US" sz="1800" dirty="0">
                <a:latin typeface="Comic Sans MS" panose="030F0702030302020204" pitchFamily="66" charset="0"/>
              </a:rPr>
              <a:t>Tissues, personal items, clock, photos, flowers, cards</a:t>
            </a:r>
          </a:p>
        </p:txBody>
      </p:sp>
    </p:spTree>
    <p:extLst>
      <p:ext uri="{BB962C8B-B14F-4D97-AF65-F5344CB8AC3E}">
        <p14:creationId xmlns:p14="http://schemas.microsoft.com/office/powerpoint/2010/main" val="2700948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Privacy Curtains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Always pull completely around bed before giving care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Full visual privacy – completely free from public view while in bed</a:t>
            </a:r>
          </a:p>
        </p:txBody>
      </p:sp>
    </p:spTree>
    <p:extLst>
      <p:ext uri="{BB962C8B-B14F-4D97-AF65-F5344CB8AC3E}">
        <p14:creationId xmlns:p14="http://schemas.microsoft.com/office/powerpoint/2010/main" val="1125668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Care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8761412" cy="3913210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Agency provided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Bedpan/urinal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Wash basin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Kidney basin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Water pitcher/cup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Soap/soap dish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Some provide… powder, lotion, toothbrush, toothpaste, mouthwash, tissues, comb</a:t>
            </a:r>
          </a:p>
        </p:txBody>
      </p:sp>
    </p:spTree>
    <p:extLst>
      <p:ext uri="{BB962C8B-B14F-4D97-AF65-F5344CB8AC3E}">
        <p14:creationId xmlns:p14="http://schemas.microsoft.com/office/powerpoint/2010/main" val="3217670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499"/>
            <a:ext cx="8761412" cy="3758663"/>
          </a:xfrm>
        </p:spPr>
        <p:txBody>
          <a:bodyPr>
            <a:no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Allows patient to signal for help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Intercom system allows staff to talk with patient from nurse’s station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May be difficult for hard of hearing patients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Confidentiality</a:t>
            </a:r>
          </a:p>
          <a:p>
            <a:pPr marL="0" lvl="1"/>
            <a:r>
              <a:rPr lang="en-US" sz="2000" dirty="0">
                <a:latin typeface="Comic Sans MS" panose="030F0702030302020204" pitchFamily="66" charset="0"/>
              </a:rPr>
              <a:t>Teach patient how to use call system on admission</a:t>
            </a:r>
          </a:p>
          <a:p>
            <a:pPr marL="0" lvl="1"/>
            <a:r>
              <a:rPr lang="en-US" sz="2000" dirty="0">
                <a:latin typeface="Comic Sans MS" panose="030F0702030302020204" pitchFamily="66" charset="0"/>
              </a:rPr>
              <a:t>Should ALWAYS be in patient’s reach</a:t>
            </a:r>
          </a:p>
          <a:p>
            <a:pPr marL="0" lvl="1"/>
            <a:r>
              <a:rPr lang="en-US" sz="2000" dirty="0">
                <a:latin typeface="Comic Sans MS" panose="030F0702030302020204" pitchFamily="66" charset="0"/>
              </a:rPr>
              <a:t>Place on patient’s strong side</a:t>
            </a:r>
          </a:p>
          <a:p>
            <a:pPr marL="0" lvl="1"/>
            <a:r>
              <a:rPr lang="en-US" sz="2000" dirty="0">
                <a:latin typeface="Comic Sans MS" panose="030F0702030302020204" pitchFamily="66" charset="0"/>
              </a:rPr>
              <a:t>Answer signal light promptly</a:t>
            </a:r>
          </a:p>
        </p:txBody>
      </p:sp>
    </p:spTree>
    <p:extLst>
      <p:ext uri="{BB962C8B-B14F-4D97-AF65-F5344CB8AC3E}">
        <p14:creationId xmlns:p14="http://schemas.microsoft.com/office/powerpoint/2010/main" val="3840097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Do you answer signal lights for co-workers?</a:t>
            </a:r>
          </a:p>
          <a:p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>
                <a:latin typeface="Comic Sans MS" panose="030F0702030302020204" pitchFamily="66" charset="0"/>
              </a:rPr>
              <a:t>What other devices can be used as a call system in a home?</a:t>
            </a:r>
          </a:p>
        </p:txBody>
      </p:sp>
    </p:spTree>
    <p:extLst>
      <p:ext uri="{BB962C8B-B14F-4D97-AF65-F5344CB8AC3E}">
        <p14:creationId xmlns:p14="http://schemas.microsoft.com/office/powerpoint/2010/main" val="2640988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Bathroom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3" y="2320165"/>
            <a:ext cx="8761412" cy="3913210"/>
          </a:xfrm>
        </p:spPr>
        <p:txBody>
          <a:bodyPr>
            <a:no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All rooms have toilet facilities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Toilet, sink, call system, and mirror – standard equipment</a:t>
            </a:r>
          </a:p>
          <a:p>
            <a:pPr marL="0" lvl="1"/>
            <a:r>
              <a:rPr lang="en-US" sz="1800" dirty="0">
                <a:latin typeface="Comic Sans MS" panose="030F0702030302020204" pitchFamily="66" charset="0"/>
              </a:rPr>
              <a:t>Grab bars by toilet for safety</a:t>
            </a:r>
          </a:p>
          <a:p>
            <a:pPr marL="548640" lvl="2"/>
            <a:r>
              <a:rPr lang="en-US" sz="1800" dirty="0">
                <a:latin typeface="Comic Sans MS" panose="030F0702030302020204" pitchFamily="66" charset="0"/>
              </a:rPr>
              <a:t>Standing or sitting</a:t>
            </a:r>
          </a:p>
          <a:p>
            <a:pPr marL="0" lvl="2"/>
            <a:r>
              <a:rPr lang="en-US" sz="1800" dirty="0">
                <a:latin typeface="Comic Sans MS" panose="030F0702030302020204" pitchFamily="66" charset="0"/>
              </a:rPr>
              <a:t>Raised toilet seats</a:t>
            </a:r>
          </a:p>
          <a:p>
            <a:pPr marL="548640" lvl="3"/>
            <a:r>
              <a:rPr lang="en-US" sz="1800" dirty="0">
                <a:latin typeface="Comic Sans MS" panose="030F0702030302020204" pitchFamily="66" charset="0"/>
              </a:rPr>
              <a:t>Helpful for patients with joint problems</a:t>
            </a:r>
          </a:p>
          <a:p>
            <a:pPr marL="548640" lvl="3"/>
            <a:r>
              <a:rPr lang="en-US" sz="1800" dirty="0">
                <a:latin typeface="Comic Sans MS" panose="030F0702030302020204" pitchFamily="66" charset="0"/>
              </a:rPr>
              <a:t>Makes transfers to wheelchair easier</a:t>
            </a:r>
          </a:p>
          <a:p>
            <a:pPr marL="0" lvl="3"/>
            <a:r>
              <a:rPr lang="en-US" sz="1800" dirty="0">
                <a:latin typeface="Comic Sans MS" panose="030F0702030302020204" pitchFamily="66" charset="0"/>
              </a:rPr>
              <a:t>Signal light usually next to toilet </a:t>
            </a:r>
          </a:p>
          <a:p>
            <a:pPr marL="548640" lvl="4"/>
            <a:r>
              <a:rPr lang="en-US" sz="1800" dirty="0">
                <a:latin typeface="Comic Sans MS" panose="030F0702030302020204" pitchFamily="66" charset="0"/>
              </a:rPr>
              <a:t>Button or pull cord</a:t>
            </a:r>
          </a:p>
          <a:p>
            <a:pPr marL="548640" lvl="4"/>
            <a:r>
              <a:rPr lang="en-US" sz="1800" dirty="0">
                <a:latin typeface="Comic Sans MS" panose="030F0702030302020204" pitchFamily="66" charset="0"/>
              </a:rPr>
              <a:t>Sound at nurse’s station different from room signal </a:t>
            </a:r>
          </a:p>
        </p:txBody>
      </p:sp>
    </p:spTree>
    <p:extLst>
      <p:ext uri="{BB962C8B-B14F-4D97-AF65-F5344CB8AC3E}">
        <p14:creationId xmlns:p14="http://schemas.microsoft.com/office/powerpoint/2010/main" val="33012550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Closet and Drawer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Closet must have shelves and clothes rack</a:t>
            </a:r>
          </a:p>
          <a:p>
            <a:r>
              <a:rPr lang="en-US" dirty="0">
                <a:latin typeface="Comic Sans MS" panose="030F0702030302020204" pitchFamily="66" charset="0"/>
              </a:rPr>
              <a:t>Patient has free access to closet at all times</a:t>
            </a:r>
          </a:p>
          <a:p>
            <a:r>
              <a:rPr lang="en-US" dirty="0">
                <a:latin typeface="Comic Sans MS" panose="030F0702030302020204" pitchFamily="66" charset="0"/>
              </a:rPr>
              <a:t>Must have patient’s permission to go in closet or drawers</a:t>
            </a:r>
          </a:p>
          <a:p>
            <a:r>
              <a:rPr lang="en-US" dirty="0">
                <a:latin typeface="Comic Sans MS" panose="030F0702030302020204" pitchFamily="66" charset="0"/>
              </a:rPr>
              <a:t>Hoarding of drugs, napkins, straws, food, sugar, salt, pepper, etc. 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May cause safety or health risk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May inspect closet or drawers is hoarding suspected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Patient informed of inspection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Patient should be present along with a co-worker during inspection</a:t>
            </a:r>
          </a:p>
        </p:txBody>
      </p:sp>
    </p:spTree>
    <p:extLst>
      <p:ext uri="{BB962C8B-B14F-4D97-AF65-F5344CB8AC3E}">
        <p14:creationId xmlns:p14="http://schemas.microsoft.com/office/powerpoint/2010/main" val="1113114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Person’s Unit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Personal space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Furniture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Equipment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Private area</a:t>
            </a:r>
          </a:p>
          <a:p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>
                <a:latin typeface="Comic Sans MS" panose="030F0702030302020204" pitchFamily="66" charset="0"/>
              </a:rPr>
              <a:t>Semi-private room – 2 people</a:t>
            </a:r>
          </a:p>
        </p:txBody>
      </p:sp>
    </p:spTree>
    <p:extLst>
      <p:ext uri="{BB962C8B-B14F-4D97-AF65-F5344CB8AC3E}">
        <p14:creationId xmlns:p14="http://schemas.microsoft.com/office/powerpoint/2010/main" val="1018300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Comfort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What affects comfort?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Age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Illness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Activity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Temperature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Ventilation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Noise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Odors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Lighting</a:t>
            </a:r>
          </a:p>
        </p:txBody>
      </p:sp>
    </p:spTree>
    <p:extLst>
      <p:ext uri="{BB962C8B-B14F-4D97-AF65-F5344CB8AC3E}">
        <p14:creationId xmlns:p14="http://schemas.microsoft.com/office/powerpoint/2010/main" val="4110241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Long-Term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499"/>
            <a:ext cx="8761412" cy="3835937"/>
          </a:xfrm>
        </p:spPr>
        <p:txBody>
          <a:bodyPr>
            <a:no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OBRA (Omnibus Budget Reconciliation Act of 1987) and CMS (Centers for Medicare &amp; Medicaid Services)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Guidelines for resident rooms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Designed for full privacy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Room temperature between 71 – 81 degrees Fahrenheit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Clean &amp; orderly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Closet space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Toilet facilities in room or nearby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Bathing area have functioning call system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“Comfortable” sound level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Comfortable lighting</a:t>
            </a:r>
          </a:p>
        </p:txBody>
      </p:sp>
    </p:spTree>
    <p:extLst>
      <p:ext uri="{BB962C8B-B14F-4D97-AF65-F5344CB8AC3E}">
        <p14:creationId xmlns:p14="http://schemas.microsoft.com/office/powerpoint/2010/main" val="685353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Temperature &amp; Ventilation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74" y="2436074"/>
            <a:ext cx="11183006" cy="4853368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Most healthy people are comfortable in temperatures 68 – 74 degrees Fahrenheit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Higher temps for older people &amp; those who are ill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Ventilation systems provide fresh air &amp; move air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Drafts – infants, elderly, &amp; ill patients are sensitive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Protect from draft:</a:t>
            </a:r>
          </a:p>
          <a:p>
            <a:pPr lvl="2"/>
            <a:r>
              <a:rPr lang="en-US" sz="2000" dirty="0">
                <a:latin typeface="Comic Sans MS" panose="030F0702030302020204" pitchFamily="66" charset="0"/>
              </a:rPr>
              <a:t>Enough clothing</a:t>
            </a:r>
          </a:p>
          <a:p>
            <a:pPr lvl="2"/>
            <a:r>
              <a:rPr lang="en-US" sz="2000" dirty="0">
                <a:latin typeface="Comic Sans MS" panose="030F0702030302020204" pitchFamily="66" charset="0"/>
              </a:rPr>
              <a:t>Robes</a:t>
            </a:r>
          </a:p>
          <a:p>
            <a:pPr lvl="2"/>
            <a:r>
              <a:rPr lang="en-US" sz="2000" dirty="0">
                <a:latin typeface="Comic Sans MS" panose="030F0702030302020204" pitchFamily="66" charset="0"/>
              </a:rPr>
              <a:t>Blankets</a:t>
            </a:r>
          </a:p>
          <a:p>
            <a:pPr lvl="2"/>
            <a:r>
              <a:rPr lang="en-US" sz="2000" dirty="0">
                <a:latin typeface="Comic Sans MS" panose="030F0702030302020204" pitchFamily="66" charset="0"/>
              </a:rPr>
              <a:t>Move from draft area</a:t>
            </a:r>
          </a:p>
        </p:txBody>
      </p:sp>
    </p:spTree>
    <p:extLst>
      <p:ext uri="{BB962C8B-B14F-4D97-AF65-F5344CB8AC3E}">
        <p14:creationId xmlns:p14="http://schemas.microsoft.com/office/powerpoint/2010/main" val="1012704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Why are older patients more sensitive to cold?</a:t>
            </a:r>
          </a:p>
          <a:p>
            <a:endParaRPr lang="en-US" sz="2800" dirty="0"/>
          </a:p>
          <a:p>
            <a:pPr lvl="1"/>
            <a:r>
              <a:rPr lang="en-US" sz="2800" dirty="0"/>
              <a:t>Poor circulation and loss of skin’s fatty tissue layer</a:t>
            </a:r>
          </a:p>
        </p:txBody>
      </p:sp>
    </p:spTree>
    <p:extLst>
      <p:ext uri="{BB962C8B-B14F-4D97-AF65-F5344CB8AC3E}">
        <p14:creationId xmlns:p14="http://schemas.microsoft.com/office/powerpoint/2010/main" val="186400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39126"/>
            <a:ext cx="8761412" cy="3416300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Food aromas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Flower scents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Bowel movements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Urine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Draining wounds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Vomitus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Body, breath, &amp; smoking odors</a:t>
            </a:r>
          </a:p>
        </p:txBody>
      </p:sp>
    </p:spTree>
    <p:extLst>
      <p:ext uri="{BB962C8B-B14F-4D97-AF65-F5344CB8AC3E}">
        <p14:creationId xmlns:p14="http://schemas.microsoft.com/office/powerpoint/2010/main" val="3924515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How to reduce odors:?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Empty, clean, disinfect bedpans, urinals, commodes, kidney basin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Clean patients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Remove soiled linens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Laundry containers closed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Dispose of incontinence &amp; ostomy products promptly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Good hygiene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Deodorizers depending on facility policy</a:t>
            </a:r>
          </a:p>
        </p:txBody>
      </p:sp>
    </p:spTree>
    <p:extLst>
      <p:ext uri="{BB962C8B-B14F-4D97-AF65-F5344CB8AC3E}">
        <p14:creationId xmlns:p14="http://schemas.microsoft.com/office/powerpoint/2010/main" val="1928575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“Comfortable” sound level: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	promotes privacy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	Does not interfere with person’s hearing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Sounds that may disturb patients and residents: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	ringing phones, clatter of dishes, loud voices, TV, radios, intercom 	systems, signal lights, squeaky wheels on equipment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	Common – loud talking and laughter in hallways &amp; nurse’s station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		could be frightening or make patient feel insecure</a:t>
            </a:r>
          </a:p>
        </p:txBody>
      </p:sp>
    </p:spTree>
    <p:extLst>
      <p:ext uri="{BB962C8B-B14F-4D97-AF65-F5344CB8AC3E}">
        <p14:creationId xmlns:p14="http://schemas.microsoft.com/office/powerpoint/2010/main" val="12162387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1856</TotalTime>
  <Words>727</Words>
  <Application>Microsoft Office PowerPoint</Application>
  <PresentationFormat>Widescreen</PresentationFormat>
  <Paragraphs>143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Century Gothic</vt:lpstr>
      <vt:lpstr>Comic Sans MS</vt:lpstr>
      <vt:lpstr>Wingdings 3</vt:lpstr>
      <vt:lpstr>Ion Boardroom</vt:lpstr>
      <vt:lpstr>Ch. 20 Person’s Unit</vt:lpstr>
      <vt:lpstr>Person’s Unit</vt:lpstr>
      <vt:lpstr>Comfort</vt:lpstr>
      <vt:lpstr>Long-Term Care</vt:lpstr>
      <vt:lpstr>Temperature &amp; Ventilation</vt:lpstr>
      <vt:lpstr>PowerPoint Presentation</vt:lpstr>
      <vt:lpstr>Odors</vt:lpstr>
      <vt:lpstr>Odors</vt:lpstr>
      <vt:lpstr>Noise</vt:lpstr>
      <vt:lpstr>Lighting</vt:lpstr>
      <vt:lpstr>Bariatric Beds</vt:lpstr>
      <vt:lpstr>Overbed Table</vt:lpstr>
      <vt:lpstr>Bedside Stand</vt:lpstr>
      <vt:lpstr>Privacy Curtains</vt:lpstr>
      <vt:lpstr>Personal Care Items</vt:lpstr>
      <vt:lpstr>Call System</vt:lpstr>
      <vt:lpstr>Call System</vt:lpstr>
      <vt:lpstr>Bathroom</vt:lpstr>
      <vt:lpstr>Closet and Drawer Space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 18 Person’s Unit</dc:title>
  <dc:creator>Tammi Thames</dc:creator>
  <cp:lastModifiedBy>Tammi Thames</cp:lastModifiedBy>
  <cp:revision>15</cp:revision>
  <dcterms:created xsi:type="dcterms:W3CDTF">2016-09-22T01:12:05Z</dcterms:created>
  <dcterms:modified xsi:type="dcterms:W3CDTF">2020-01-06T21:25:08Z</dcterms:modified>
</cp:coreProperties>
</file>