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3" r:id="rId8"/>
    <p:sldId id="262"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10/22/2020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10/22/2020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10/22/2020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etrichslowly.org/money-is-more-about-mind-than-it-is-about-mat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3/08-03_tryit/quiz_cash_stack/game.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4/08-04_practice/story.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5/08-05_practice.htm"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6/08-06_practice/story.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7/08-07_practice/story.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ccessdl.state.al.us/AventaCourses/access_courses/algebra_finance_ua_v21/08_unit/08-01/08-01_practice.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UNIT 8</a:t>
            </a:r>
            <a:endParaRPr lang="en-US" sz="8000" dirty="0"/>
          </a:p>
        </p:txBody>
      </p:sp>
      <p:sp>
        <p:nvSpPr>
          <p:cNvPr id="3" name="Subtitle 2"/>
          <p:cNvSpPr>
            <a:spLocks noGrp="1"/>
          </p:cNvSpPr>
          <p:nvPr>
            <p:ph type="subTitle" idx="1"/>
          </p:nvPr>
        </p:nvSpPr>
        <p:spPr/>
        <p:txBody>
          <a:bodyPr>
            <a:normAutofit/>
          </a:bodyPr>
          <a:lstStyle/>
          <a:p>
            <a:r>
              <a:rPr lang="en-US" sz="6000" dirty="0" smtClean="0"/>
              <a:t>Consumer Decisions</a:t>
            </a:r>
            <a:endParaRPr lang="en-US" sz="6000" dirty="0"/>
          </a:p>
        </p:txBody>
      </p:sp>
    </p:spTree>
    <p:extLst>
      <p:ext uri="{BB962C8B-B14F-4D97-AF65-F5344CB8AC3E}">
        <p14:creationId xmlns:p14="http://schemas.microsoft.com/office/powerpoint/2010/main" val="2963232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Unit cost</a:t>
            </a:r>
            <a:endParaRPr lang="en-US" sz="4000" dirty="0"/>
          </a:p>
        </p:txBody>
      </p:sp>
      <p:sp>
        <p:nvSpPr>
          <p:cNvPr id="3" name="Content Placeholder 2"/>
          <p:cNvSpPr>
            <a:spLocks noGrp="1"/>
          </p:cNvSpPr>
          <p:nvPr>
            <p:ph idx="1"/>
          </p:nvPr>
        </p:nvSpPr>
        <p:spPr>
          <a:xfrm>
            <a:off x="2231136" y="1776549"/>
            <a:ext cx="7729728" cy="4728755"/>
          </a:xfrm>
        </p:spPr>
        <p:txBody>
          <a:bodyPr>
            <a:noAutofit/>
          </a:bodyPr>
          <a:lstStyle/>
          <a:p>
            <a:r>
              <a:rPr lang="en-US" sz="2500" dirty="0"/>
              <a:t>Once you have moved out on your own, the grocery store will be your main shopping ground. It will also be the place that you spend the majority of your money so it is important to spend wisely while you are there.</a:t>
            </a:r>
          </a:p>
          <a:p>
            <a:r>
              <a:rPr lang="en-US" sz="2500" dirty="0"/>
              <a:t>One way to shop wisely is to choose the most economically sized package of the item you are going to purchase. In order to determine which package is priced the cheapest you will want to find the unit cost. The </a:t>
            </a:r>
            <a:r>
              <a:rPr lang="en-US" sz="2500" b="1" dirty="0">
                <a:solidFill>
                  <a:schemeClr val="accent1">
                    <a:lumMod val="75000"/>
                  </a:schemeClr>
                </a:solidFill>
              </a:rPr>
              <a:t>unit cost</a:t>
            </a:r>
            <a:r>
              <a:rPr lang="en-US" sz="2500" dirty="0"/>
              <a:t> is the price of a single item when purchasing several such as in a case of canned goods or the price per ounce, pound, or other unit of measure.</a:t>
            </a:r>
          </a:p>
          <a:p>
            <a:endParaRPr lang="en-US" sz="2600" dirty="0"/>
          </a:p>
        </p:txBody>
      </p:sp>
    </p:spTree>
    <p:extLst>
      <p:ext uri="{BB962C8B-B14F-4D97-AF65-F5344CB8AC3E}">
        <p14:creationId xmlns:p14="http://schemas.microsoft.com/office/powerpoint/2010/main" val="309130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examples</a:t>
            </a:r>
            <a:endParaRPr lang="en-US" sz="5400" dirty="0"/>
          </a:p>
        </p:txBody>
      </p:sp>
      <p:sp>
        <p:nvSpPr>
          <p:cNvPr id="3" name="Content Placeholder 2"/>
          <p:cNvSpPr>
            <a:spLocks noGrp="1"/>
          </p:cNvSpPr>
          <p:nvPr>
            <p:ph idx="1"/>
          </p:nvPr>
        </p:nvSpPr>
        <p:spPr>
          <a:xfrm>
            <a:off x="2231136" y="2638044"/>
            <a:ext cx="7729728" cy="3540687"/>
          </a:xfrm>
        </p:spPr>
        <p:txBody>
          <a:bodyPr>
            <a:normAutofit/>
          </a:bodyPr>
          <a:lstStyle/>
          <a:p>
            <a:pPr marL="0" indent="0">
              <a:buNone/>
            </a:pPr>
            <a:r>
              <a:rPr lang="en-US" sz="3200" b="1" dirty="0" smtClean="0"/>
              <a:t>EXAMPLE #1</a:t>
            </a:r>
          </a:p>
          <a:p>
            <a:r>
              <a:rPr lang="en-US" sz="3200" dirty="0" smtClean="0"/>
              <a:t>Your </a:t>
            </a:r>
            <a:r>
              <a:rPr lang="en-US" sz="3200" dirty="0"/>
              <a:t>favorite soft drink is on sale for $3.33 for a 12-pack. What is the unit price?</a:t>
            </a:r>
          </a:p>
          <a:p>
            <a:r>
              <a:rPr lang="en-US" sz="3200" dirty="0"/>
              <a:t>Divide to find the price per can of soft drink.</a:t>
            </a:r>
          </a:p>
          <a:p>
            <a:r>
              <a:rPr lang="en-US" sz="3200" dirty="0"/>
              <a:t>3.33 ÷ 12 = $0.278 each</a:t>
            </a:r>
          </a:p>
          <a:p>
            <a:pPr marL="0" indent="0">
              <a:buNone/>
            </a:pPr>
            <a:endParaRPr lang="en-US" dirty="0"/>
          </a:p>
        </p:txBody>
      </p:sp>
    </p:spTree>
    <p:extLst>
      <p:ext uri="{BB962C8B-B14F-4D97-AF65-F5344CB8AC3E}">
        <p14:creationId xmlns:p14="http://schemas.microsoft.com/office/powerpoint/2010/main" val="427328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7262" y="429115"/>
            <a:ext cx="7729728" cy="1188720"/>
          </a:xfrm>
        </p:spPr>
        <p:txBody>
          <a:bodyPr>
            <a:normAutofit/>
          </a:bodyPr>
          <a:lstStyle/>
          <a:p>
            <a:r>
              <a:rPr lang="en-US" sz="5400" dirty="0" smtClean="0"/>
              <a:t>examples</a:t>
            </a:r>
            <a:endParaRPr lang="en-US" sz="5400" dirty="0"/>
          </a:p>
        </p:txBody>
      </p:sp>
      <p:sp>
        <p:nvSpPr>
          <p:cNvPr id="3" name="Content Placeholder 2"/>
          <p:cNvSpPr>
            <a:spLocks noGrp="1"/>
          </p:cNvSpPr>
          <p:nvPr>
            <p:ph sz="half" idx="1"/>
          </p:nvPr>
        </p:nvSpPr>
        <p:spPr>
          <a:xfrm>
            <a:off x="1581912" y="2050870"/>
            <a:ext cx="4271771" cy="4637314"/>
          </a:xfrm>
        </p:spPr>
        <p:txBody>
          <a:bodyPr>
            <a:normAutofit fontScale="92500" lnSpcReduction="10000"/>
          </a:bodyPr>
          <a:lstStyle/>
          <a:p>
            <a:pPr marL="0" indent="0">
              <a:buNone/>
            </a:pPr>
            <a:r>
              <a:rPr lang="en-US" sz="2800" b="1" dirty="0"/>
              <a:t>Example #2</a:t>
            </a:r>
          </a:p>
          <a:p>
            <a:r>
              <a:rPr lang="en-US" sz="2800" dirty="0"/>
              <a:t>Which is the best buy: a 9.5 oz. bag of potato chips at $2.50 or a 15.25 oz. bag of potato chips at $3.48? Divide to find the cost per ounce of each bag.</a:t>
            </a:r>
          </a:p>
          <a:p>
            <a:pPr marL="0" indent="0">
              <a:buNone/>
            </a:pPr>
            <a:r>
              <a:rPr lang="en-US" sz="2800" b="1" dirty="0"/>
              <a:t>Bag 1</a:t>
            </a:r>
          </a:p>
          <a:p>
            <a:r>
              <a:rPr lang="en-US" sz="2800" dirty="0"/>
              <a:t>$2.50 for 9.5 ounces</a:t>
            </a:r>
          </a:p>
          <a:p>
            <a:r>
              <a:rPr lang="en-US" sz="2800" dirty="0"/>
              <a:t>2.50 ÷ 9.5 = $0.263 per ounce</a:t>
            </a:r>
          </a:p>
          <a:p>
            <a:pPr marL="0" indent="0">
              <a:buNone/>
            </a:pPr>
            <a:endParaRPr lang="en-US" dirty="0"/>
          </a:p>
        </p:txBody>
      </p:sp>
      <p:sp>
        <p:nvSpPr>
          <p:cNvPr id="4" name="Content Placeholder 3"/>
          <p:cNvSpPr>
            <a:spLocks noGrp="1"/>
          </p:cNvSpPr>
          <p:nvPr>
            <p:ph sz="half" idx="2"/>
          </p:nvPr>
        </p:nvSpPr>
        <p:spPr>
          <a:xfrm>
            <a:off x="6338315" y="2050870"/>
            <a:ext cx="4270247" cy="4637314"/>
          </a:xfrm>
        </p:spPr>
        <p:txBody>
          <a:bodyPr>
            <a:noAutofit/>
          </a:bodyPr>
          <a:lstStyle/>
          <a:p>
            <a:pPr marL="0" indent="0">
              <a:buNone/>
            </a:pPr>
            <a:r>
              <a:rPr lang="en-US" sz="2600" b="1" dirty="0"/>
              <a:t>Bag 2</a:t>
            </a:r>
          </a:p>
          <a:p>
            <a:r>
              <a:rPr lang="en-US" sz="2600" dirty="0"/>
              <a:t>$3.48 for 15.25 ounces</a:t>
            </a:r>
          </a:p>
          <a:p>
            <a:r>
              <a:rPr lang="en-US" sz="2600" dirty="0"/>
              <a:t>3.48 ÷ 15.25 = $0.228 per ounce</a:t>
            </a:r>
          </a:p>
          <a:p>
            <a:pPr marL="0" indent="0">
              <a:buNone/>
            </a:pPr>
            <a:r>
              <a:rPr lang="en-US" sz="2600" b="1" dirty="0"/>
              <a:t>Best Buy</a:t>
            </a:r>
          </a:p>
          <a:p>
            <a:r>
              <a:rPr lang="en-US" sz="2600" dirty="0"/>
              <a:t>The best buy is Bag 2, the 15.25 oz. bag of potato chips for $3.48, because it has the lower unit cost at $0.228 per ounce</a:t>
            </a:r>
            <a:r>
              <a:rPr lang="en-US" sz="2600" dirty="0" smtClean="0"/>
              <a:t>.</a:t>
            </a:r>
            <a:r>
              <a:rPr lang="en-US" sz="2600" dirty="0"/>
              <a:t/>
            </a:r>
            <a:br>
              <a:rPr lang="en-US" sz="2600" dirty="0"/>
            </a:br>
            <a:endParaRPr lang="en-US" sz="2600" dirty="0"/>
          </a:p>
        </p:txBody>
      </p:sp>
    </p:spTree>
    <p:extLst>
      <p:ext uri="{BB962C8B-B14F-4D97-AF65-F5344CB8AC3E}">
        <p14:creationId xmlns:p14="http://schemas.microsoft.com/office/powerpoint/2010/main" val="137477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fad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fad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fad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Unit cost review</a:t>
            </a:r>
            <a:endParaRPr lang="en-US" sz="4000" dirty="0"/>
          </a:p>
        </p:txBody>
      </p:sp>
      <p:sp>
        <p:nvSpPr>
          <p:cNvPr id="3" name="Content Placeholder 2"/>
          <p:cNvSpPr>
            <a:spLocks noGrp="1"/>
          </p:cNvSpPr>
          <p:nvPr>
            <p:ph idx="1"/>
          </p:nvPr>
        </p:nvSpPr>
        <p:spPr>
          <a:xfrm>
            <a:off x="2231136" y="1776549"/>
            <a:ext cx="7729728" cy="4728755"/>
          </a:xfrm>
        </p:spPr>
        <p:txBody>
          <a:bodyPr>
            <a:noAutofit/>
          </a:bodyPr>
          <a:lstStyle/>
          <a:p>
            <a:pPr marL="0" indent="0">
              <a:buNone/>
            </a:pPr>
            <a:r>
              <a:rPr lang="en-US" sz="2800" dirty="0"/>
              <a:t>Find the unit price to the nearest tenth of a cent for each option below. Then, identify which is the better buy.</a:t>
            </a:r>
          </a:p>
          <a:p>
            <a:pPr marL="0" indent="0">
              <a:buNone/>
            </a:pPr>
            <a:r>
              <a:rPr lang="en-US" sz="2800" b="1" dirty="0" smtClean="0"/>
              <a:t>1. Item </a:t>
            </a:r>
            <a:r>
              <a:rPr lang="en-US" sz="2800" b="1" dirty="0"/>
              <a:t>1:</a:t>
            </a:r>
            <a:r>
              <a:rPr lang="en-US" sz="2800" dirty="0"/>
              <a:t> 0.5 L for $</a:t>
            </a:r>
            <a:r>
              <a:rPr lang="en-US" sz="2800" dirty="0" smtClean="0"/>
              <a:t>0.79</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t> $1.58 per L</a:t>
            </a:r>
          </a:p>
          <a:p>
            <a:pPr marL="0" indent="0">
              <a:buNone/>
            </a:pPr>
            <a:r>
              <a:rPr lang="en-US" sz="2800" b="1" dirty="0" smtClean="0"/>
              <a:t>2. Item </a:t>
            </a:r>
            <a:r>
              <a:rPr lang="en-US" sz="2800" b="1" dirty="0"/>
              <a:t>2:</a:t>
            </a:r>
            <a:r>
              <a:rPr lang="en-US" sz="2800" dirty="0"/>
              <a:t> 2 L for $</a:t>
            </a:r>
            <a:r>
              <a:rPr lang="en-US" sz="2800" dirty="0" smtClean="0"/>
              <a:t>2.79</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t> $1.40 per L</a:t>
            </a:r>
          </a:p>
          <a:p>
            <a:pPr marL="0" indent="0">
              <a:buNone/>
            </a:pPr>
            <a:r>
              <a:rPr lang="en-US" sz="2800" dirty="0" smtClean="0"/>
              <a:t>3. Which </a:t>
            </a:r>
            <a:r>
              <a:rPr lang="en-US" sz="2800" dirty="0"/>
              <a:t>is the better </a:t>
            </a:r>
            <a:r>
              <a:rPr lang="en-US" sz="2800" dirty="0" smtClean="0"/>
              <a:t>buy?</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solidFill>
                  <a:schemeClr val="accent1">
                    <a:lumMod val="75000"/>
                  </a:schemeClr>
                </a:solidFill>
              </a:rPr>
              <a:t> </a:t>
            </a:r>
            <a:r>
              <a:rPr lang="en-US" sz="2800" dirty="0"/>
              <a:t>2 L for $2.79</a:t>
            </a:r>
          </a:p>
        </p:txBody>
      </p:sp>
    </p:spTree>
    <p:extLst>
      <p:ext uri="{BB962C8B-B14F-4D97-AF65-F5344CB8AC3E}">
        <p14:creationId xmlns:p14="http://schemas.microsoft.com/office/powerpoint/2010/main" val="205205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Unit cost review</a:t>
            </a:r>
            <a:endParaRPr lang="en-US" sz="4000" dirty="0"/>
          </a:p>
        </p:txBody>
      </p:sp>
      <p:sp>
        <p:nvSpPr>
          <p:cNvPr id="3" name="Content Placeholder 2"/>
          <p:cNvSpPr>
            <a:spLocks noGrp="1"/>
          </p:cNvSpPr>
          <p:nvPr>
            <p:ph idx="1"/>
          </p:nvPr>
        </p:nvSpPr>
        <p:spPr>
          <a:xfrm>
            <a:off x="2231136" y="1776549"/>
            <a:ext cx="7729728" cy="4728755"/>
          </a:xfrm>
        </p:spPr>
        <p:txBody>
          <a:bodyPr>
            <a:noAutofit/>
          </a:bodyPr>
          <a:lstStyle/>
          <a:p>
            <a:pPr marL="0" indent="0">
              <a:buNone/>
            </a:pPr>
            <a:r>
              <a:rPr lang="en-US" sz="2800" dirty="0"/>
              <a:t>Find the unit price to the nearest tenth of a cent for each option below. Then, identify which is the better buy.</a:t>
            </a:r>
          </a:p>
          <a:p>
            <a:pPr marL="0" indent="0">
              <a:buNone/>
            </a:pPr>
            <a:r>
              <a:rPr lang="en-US" sz="2800" b="1" dirty="0" smtClean="0"/>
              <a:t>4. Item </a:t>
            </a:r>
            <a:r>
              <a:rPr lang="en-US" sz="2800" b="1" dirty="0"/>
              <a:t>1:</a:t>
            </a:r>
            <a:r>
              <a:rPr lang="en-US" sz="2800" dirty="0"/>
              <a:t> 6.5 </a:t>
            </a:r>
            <a:r>
              <a:rPr lang="en-US" sz="2800" dirty="0" err="1"/>
              <a:t>lb</a:t>
            </a:r>
            <a:r>
              <a:rPr lang="en-US" sz="2800" dirty="0"/>
              <a:t> for $</a:t>
            </a:r>
            <a:r>
              <a:rPr lang="en-US" sz="2800" dirty="0" smtClean="0"/>
              <a:t>5.85</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t> $0.90 per </a:t>
            </a:r>
            <a:r>
              <a:rPr lang="en-US" sz="2800" dirty="0" err="1"/>
              <a:t>lb</a:t>
            </a:r>
            <a:endParaRPr lang="en-US" sz="2800" dirty="0"/>
          </a:p>
          <a:p>
            <a:pPr marL="0" indent="0">
              <a:buNone/>
            </a:pPr>
            <a:r>
              <a:rPr lang="en-US" sz="2800" b="1" dirty="0" smtClean="0"/>
              <a:t>5. Item </a:t>
            </a:r>
            <a:r>
              <a:rPr lang="en-US" sz="2800" b="1" dirty="0"/>
              <a:t>2: </a:t>
            </a:r>
            <a:r>
              <a:rPr lang="en-US" sz="2800" dirty="0"/>
              <a:t>10 </a:t>
            </a:r>
            <a:r>
              <a:rPr lang="en-US" sz="2800" dirty="0" err="1"/>
              <a:t>lb</a:t>
            </a:r>
            <a:r>
              <a:rPr lang="en-US" sz="2800" dirty="0"/>
              <a:t> for $</a:t>
            </a:r>
            <a:r>
              <a:rPr lang="en-US" sz="2800" dirty="0" smtClean="0"/>
              <a:t>8.75</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t> $0.875 per </a:t>
            </a:r>
            <a:r>
              <a:rPr lang="en-US" sz="2800" dirty="0" err="1"/>
              <a:t>lb</a:t>
            </a:r>
            <a:endParaRPr lang="en-US" sz="2800" dirty="0"/>
          </a:p>
          <a:p>
            <a:pPr marL="0" indent="0">
              <a:buNone/>
            </a:pPr>
            <a:r>
              <a:rPr lang="en-US" sz="2800" dirty="0" smtClean="0"/>
              <a:t>6. Which </a:t>
            </a:r>
            <a:r>
              <a:rPr lang="en-US" sz="2800" dirty="0"/>
              <a:t>is the better buy</a:t>
            </a:r>
            <a:r>
              <a:rPr lang="en-US" sz="2800" dirty="0" smtClean="0"/>
              <a:t>?</a:t>
            </a:r>
          </a:p>
          <a:p>
            <a:r>
              <a:rPr lang="en-US" sz="2800" b="1" dirty="0" smtClean="0">
                <a:solidFill>
                  <a:schemeClr val="accent1">
                    <a:lumMod val="75000"/>
                  </a:schemeClr>
                </a:solidFill>
              </a:rPr>
              <a:t>Answer</a:t>
            </a:r>
            <a:r>
              <a:rPr lang="en-US" sz="2800" b="1" dirty="0">
                <a:solidFill>
                  <a:schemeClr val="accent1">
                    <a:lumMod val="75000"/>
                  </a:schemeClr>
                </a:solidFill>
              </a:rPr>
              <a:t>:</a:t>
            </a:r>
            <a:r>
              <a:rPr lang="en-US" sz="2800" dirty="0">
                <a:solidFill>
                  <a:schemeClr val="accent1">
                    <a:lumMod val="75000"/>
                  </a:schemeClr>
                </a:solidFill>
              </a:rPr>
              <a:t> </a:t>
            </a:r>
            <a:r>
              <a:rPr lang="en-US" sz="2800" dirty="0"/>
              <a:t>10 </a:t>
            </a:r>
            <a:r>
              <a:rPr lang="en-US" sz="2800" dirty="0" err="1"/>
              <a:t>lb</a:t>
            </a:r>
            <a:r>
              <a:rPr lang="en-US" sz="2800" dirty="0"/>
              <a:t> for $8.75</a:t>
            </a:r>
          </a:p>
        </p:txBody>
      </p:sp>
    </p:spTree>
    <p:extLst>
      <p:ext uri="{BB962C8B-B14F-4D97-AF65-F5344CB8AC3E}">
        <p14:creationId xmlns:p14="http://schemas.microsoft.com/office/powerpoint/2010/main" val="332517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8.03</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Advertisements</a:t>
            </a:r>
            <a:endParaRPr lang="en-US" sz="6000" dirty="0"/>
          </a:p>
        </p:txBody>
      </p:sp>
    </p:spTree>
    <p:extLst>
      <p:ext uri="{BB962C8B-B14F-4D97-AF65-F5344CB8AC3E}">
        <p14:creationId xmlns:p14="http://schemas.microsoft.com/office/powerpoint/2010/main" val="604081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p:txBody>
          <a:bodyPr>
            <a:normAutofit/>
          </a:bodyPr>
          <a:lstStyle/>
          <a:p>
            <a:pPr marL="0" indent="0">
              <a:buNone/>
            </a:pPr>
            <a:r>
              <a:rPr lang="en-US" sz="3600" dirty="0"/>
              <a:t>Do you buy on impulse? Have you ever wondered why?</a:t>
            </a:r>
          </a:p>
        </p:txBody>
      </p:sp>
      <p:pic>
        <p:nvPicPr>
          <p:cNvPr id="3074" name="Picture 2" descr="two women shopping at a store with a 50% off sa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979817"/>
            <a:ext cx="3810000"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768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Companies target you</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dirty="0"/>
              <a:t>It's been estimated that marketing activities account for up to half of the price you pay for products and services. Companies spend a great deal of money trying to convince you to give them your money. Companies use advertisements to cause consumers to want or need their product or service.</a:t>
            </a:r>
          </a:p>
          <a:p>
            <a:r>
              <a:rPr lang="en-US" sz="2800" dirty="0"/>
              <a:t>J.D. Roth argues that for successful money management, </a:t>
            </a:r>
            <a:r>
              <a:rPr lang="en-US" sz="2800" u="sng" dirty="0">
                <a:hlinkClick r:id="rId2"/>
              </a:rPr>
              <a:t>Money is More About Mind Than It Is About Math</a:t>
            </a:r>
            <a:r>
              <a:rPr lang="en-US" sz="2800" dirty="0"/>
              <a:t>. He's saying that it doesn't matter what type of fancy budget you create, that unless you are able to filter out the distractions and messages to spend money, you will probably not succeed.</a:t>
            </a:r>
          </a:p>
          <a:p>
            <a:endParaRPr lang="en-US" sz="2600" dirty="0"/>
          </a:p>
        </p:txBody>
      </p:sp>
    </p:spTree>
    <p:extLst>
      <p:ext uri="{BB962C8B-B14F-4D97-AF65-F5344CB8AC3E}">
        <p14:creationId xmlns:p14="http://schemas.microsoft.com/office/powerpoint/2010/main" val="56317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Companies target you</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dirty="0" smtClean="0"/>
              <a:t>How do companies target you? There are so many ways, but in recent years teenagers have made it easy for companies. Do you remember when you downloaded your favorite apps, and you were asked to agree to the Terms and Conditions? You were essentially agreeing that it's ok for the app to sell information like your personal information, all the data you post, your location, and your friends to marketing companies, who then develop a profile of who you are. </a:t>
            </a:r>
            <a:endParaRPr lang="en-US" sz="2600" dirty="0"/>
          </a:p>
        </p:txBody>
      </p:sp>
    </p:spTree>
    <p:extLst>
      <p:ext uri="{BB962C8B-B14F-4D97-AF65-F5344CB8AC3E}">
        <p14:creationId xmlns:p14="http://schemas.microsoft.com/office/powerpoint/2010/main" val="182494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Consumer behavior</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800" dirty="0"/>
              <a:t>Besides advertisements and marketing, there are many other factors that determine how an individual will make choices when purchasing products and services. Some of these include:</a:t>
            </a:r>
          </a:p>
          <a:p>
            <a:r>
              <a:rPr lang="en-US" sz="2800" b="1" dirty="0">
                <a:solidFill>
                  <a:schemeClr val="accent1">
                    <a:lumMod val="75000"/>
                  </a:schemeClr>
                </a:solidFill>
              </a:rPr>
              <a:t>Peer Pressure:</a:t>
            </a:r>
            <a:r>
              <a:rPr lang="en-US" sz="2800" dirty="0"/>
              <a:t> When you are with your friends, you are much more likely to purchase something you don't want or need. You simply want to fit in, and if everyone else is getting an ice cream, you are more likely to join in and get an ice cream as well. Many teenagers feel pressured to wear certain clothes and/or shoes. Of course, some teens don't want to conform to the social norms, but there are companies who understand this as well, and position their products as an alternative.</a:t>
            </a:r>
          </a:p>
          <a:p>
            <a:endParaRPr lang="en-US" sz="2600" dirty="0"/>
          </a:p>
        </p:txBody>
      </p:sp>
    </p:spTree>
    <p:extLst>
      <p:ext uri="{BB962C8B-B14F-4D97-AF65-F5344CB8AC3E}">
        <p14:creationId xmlns:p14="http://schemas.microsoft.com/office/powerpoint/2010/main" val="408405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8.01</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Warranty and Guarantee</a:t>
            </a:r>
            <a:endParaRPr lang="en-US" sz="6000" dirty="0"/>
          </a:p>
        </p:txBody>
      </p:sp>
    </p:spTree>
    <p:extLst>
      <p:ext uri="{BB962C8B-B14F-4D97-AF65-F5344CB8AC3E}">
        <p14:creationId xmlns:p14="http://schemas.microsoft.com/office/powerpoint/2010/main" val="2787234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Consumer behavior</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b="1" dirty="0">
                <a:solidFill>
                  <a:schemeClr val="accent1">
                    <a:lumMod val="75000"/>
                  </a:schemeClr>
                </a:solidFill>
              </a:rPr>
              <a:t>Personal Preference:</a:t>
            </a:r>
            <a:r>
              <a:rPr lang="en-US" sz="2800" dirty="0"/>
              <a:t> Why do some people prefer chocolate ice cream, while others prefer vanilla or even orange sherbet? Sometimes it's hard to explain personal preference, but most people have definite preferences for certain products, or certain stores over others, and those reasons are not always rational.</a:t>
            </a:r>
          </a:p>
          <a:p>
            <a:r>
              <a:rPr lang="en-US" sz="2800" b="1" dirty="0">
                <a:solidFill>
                  <a:schemeClr val="accent1">
                    <a:lumMod val="75000"/>
                  </a:schemeClr>
                </a:solidFill>
              </a:rPr>
              <a:t>Your Family:</a:t>
            </a:r>
            <a:r>
              <a:rPr lang="en-US" sz="2800" dirty="0">
                <a:solidFill>
                  <a:schemeClr val="accent1">
                    <a:lumMod val="75000"/>
                  </a:schemeClr>
                </a:solidFill>
              </a:rPr>
              <a:t> </a:t>
            </a:r>
            <a:r>
              <a:rPr lang="en-US" sz="2800" dirty="0"/>
              <a:t>Before you were even aware of peer pressure, your parents were purchasing clothes and shoes for you so you would fit in with your peer group in elementary school and even in pre-school.</a:t>
            </a:r>
          </a:p>
          <a:p>
            <a:endParaRPr lang="en-US" sz="2600" dirty="0"/>
          </a:p>
        </p:txBody>
      </p:sp>
    </p:spTree>
    <p:extLst>
      <p:ext uri="{BB962C8B-B14F-4D97-AF65-F5344CB8AC3E}">
        <p14:creationId xmlns:p14="http://schemas.microsoft.com/office/powerpoint/2010/main" val="51035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Consumer behavior</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800" dirty="0"/>
              <a:t>Your family's </a:t>
            </a:r>
            <a:r>
              <a:rPr lang="en-US" sz="2800" b="1" dirty="0">
                <a:solidFill>
                  <a:schemeClr val="accent1">
                    <a:lumMod val="75000"/>
                  </a:schemeClr>
                </a:solidFill>
              </a:rPr>
              <a:t>socio-economic status</a:t>
            </a:r>
            <a:r>
              <a:rPr lang="en-US" sz="2800" dirty="0"/>
              <a:t>, or a person's measure compared to others in terms of income, occupation, and education, also plays a role. It has, in part, determined many of the opportunities you have been given. There are 6 main social classes in America:</a:t>
            </a:r>
          </a:p>
          <a:p>
            <a:r>
              <a:rPr lang="en-US" sz="2800" b="1" dirty="0">
                <a:solidFill>
                  <a:schemeClr val="accent1">
                    <a:lumMod val="75000"/>
                  </a:schemeClr>
                </a:solidFill>
              </a:rPr>
              <a:t>Upper Class:</a:t>
            </a:r>
            <a:r>
              <a:rPr lang="en-US" sz="2800" dirty="0"/>
              <a:t> Considered "Old Money," they have been wealthy for generations; children usually attend prestigious colleges and universities.</a:t>
            </a:r>
          </a:p>
          <a:p>
            <a:r>
              <a:rPr lang="en-US" sz="2800" b="1" dirty="0">
                <a:solidFill>
                  <a:schemeClr val="accent1">
                    <a:lumMod val="75000"/>
                  </a:schemeClr>
                </a:solidFill>
              </a:rPr>
              <a:t>New Money:</a:t>
            </a:r>
            <a:r>
              <a:rPr lang="en-US" sz="2800" dirty="0"/>
              <a:t> Also members of the upper class, they have only become wealthy recently. The group includes many professional athletes, entrepreneurs, and entertainers</a:t>
            </a:r>
            <a:r>
              <a:rPr lang="en-US" sz="2800" dirty="0" smtClean="0"/>
              <a:t>.</a:t>
            </a:r>
            <a:endParaRPr lang="en-US" sz="2800" dirty="0"/>
          </a:p>
        </p:txBody>
      </p:sp>
    </p:spTree>
    <p:extLst>
      <p:ext uri="{BB962C8B-B14F-4D97-AF65-F5344CB8AC3E}">
        <p14:creationId xmlns:p14="http://schemas.microsoft.com/office/powerpoint/2010/main" val="291971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Consumer behavior</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b="1" dirty="0" smtClean="0">
                <a:solidFill>
                  <a:schemeClr val="accent1">
                    <a:lumMod val="75000"/>
                  </a:schemeClr>
                </a:solidFill>
              </a:rPr>
              <a:t>Middle </a:t>
            </a:r>
            <a:r>
              <a:rPr lang="en-US" sz="2800" b="1" dirty="0">
                <a:solidFill>
                  <a:schemeClr val="accent1">
                    <a:lumMod val="75000"/>
                  </a:schemeClr>
                </a:solidFill>
              </a:rPr>
              <a:t>Class:</a:t>
            </a:r>
            <a:r>
              <a:rPr lang="en-US" sz="2800" dirty="0">
                <a:solidFill>
                  <a:schemeClr val="accent1">
                    <a:lumMod val="75000"/>
                  </a:schemeClr>
                </a:solidFill>
              </a:rPr>
              <a:t> </a:t>
            </a:r>
            <a:r>
              <a:rPr lang="en-US" sz="2800" dirty="0"/>
              <a:t>This group includes professionals such as doctors, lawyers, teachers, and accountants with college degrees.</a:t>
            </a:r>
          </a:p>
          <a:p>
            <a:r>
              <a:rPr lang="en-US" sz="2800" b="1" dirty="0">
                <a:solidFill>
                  <a:schemeClr val="accent1">
                    <a:lumMod val="75000"/>
                  </a:schemeClr>
                </a:solidFill>
              </a:rPr>
              <a:t>Working Class:</a:t>
            </a:r>
            <a:r>
              <a:rPr lang="en-US" sz="2800" dirty="0"/>
              <a:t> People in this class usually do not have college degrees but may have completed 2 year degrees. Jobs include electricians, plumbers, and carpenters.</a:t>
            </a:r>
          </a:p>
          <a:p>
            <a:r>
              <a:rPr lang="en-US" sz="2800" b="1" dirty="0">
                <a:solidFill>
                  <a:schemeClr val="accent1">
                    <a:lumMod val="75000"/>
                  </a:schemeClr>
                </a:solidFill>
              </a:rPr>
              <a:t>Working Poor:</a:t>
            </a:r>
            <a:r>
              <a:rPr lang="en-US" sz="2800" dirty="0">
                <a:solidFill>
                  <a:schemeClr val="accent1">
                    <a:lumMod val="75000"/>
                  </a:schemeClr>
                </a:solidFill>
              </a:rPr>
              <a:t> </a:t>
            </a:r>
            <a:r>
              <a:rPr lang="en-US" sz="2800" dirty="0"/>
              <a:t>This group consists of individuals who usually lack employable skills and work for minimum wage. They often bounce from job to job and work multiple low-wage jobs.</a:t>
            </a:r>
          </a:p>
          <a:p>
            <a:r>
              <a:rPr lang="en-US" sz="2800" b="1" dirty="0">
                <a:solidFill>
                  <a:schemeClr val="accent1">
                    <a:lumMod val="75000"/>
                  </a:schemeClr>
                </a:solidFill>
              </a:rPr>
              <a:t>Poverty:</a:t>
            </a:r>
            <a:r>
              <a:rPr lang="en-US" sz="2800" dirty="0">
                <a:solidFill>
                  <a:schemeClr val="accent1">
                    <a:lumMod val="75000"/>
                  </a:schemeClr>
                </a:solidFill>
              </a:rPr>
              <a:t> </a:t>
            </a:r>
            <a:r>
              <a:rPr lang="en-US" sz="2800" dirty="0"/>
              <a:t>Individuals at or below the poverty line are mainly supported by government and usually do not work or work part-time at low wage jobs.</a:t>
            </a:r>
          </a:p>
          <a:p>
            <a:endParaRPr lang="en-US" sz="2600" dirty="0"/>
          </a:p>
        </p:txBody>
      </p:sp>
    </p:spTree>
    <p:extLst>
      <p:ext uri="{BB962C8B-B14F-4D97-AF65-F5344CB8AC3E}">
        <p14:creationId xmlns:p14="http://schemas.microsoft.com/office/powerpoint/2010/main" val="276031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Comparison shopping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400" dirty="0"/>
              <a:t>Smart consumers are able to ignore the marketing efforts of companies and compare goods and services before making purchases. Some areas you can comparison include:</a:t>
            </a:r>
          </a:p>
          <a:p>
            <a:r>
              <a:rPr lang="en-US" sz="2400" b="1" dirty="0">
                <a:solidFill>
                  <a:schemeClr val="accent1">
                    <a:lumMod val="75000"/>
                  </a:schemeClr>
                </a:solidFill>
              </a:rPr>
              <a:t>Brand Name vs Generics:</a:t>
            </a:r>
            <a:r>
              <a:rPr lang="en-US" sz="2400" dirty="0"/>
              <a:t> Companies spend millions of dollars each year convincing you that their brand is the best, most durable, most exciting, and most healthy. Research has shown that a good many Americans are loyal to certain </a:t>
            </a:r>
            <a:r>
              <a:rPr lang="en-US" sz="2400" dirty="0" smtClean="0"/>
              <a:t>brands</a:t>
            </a:r>
            <a:r>
              <a:rPr lang="en-US" sz="2400" dirty="0"/>
              <a:t/>
            </a:r>
            <a:br>
              <a:rPr lang="en-US" sz="2400" dirty="0"/>
            </a:br>
            <a:r>
              <a:rPr lang="en-US" sz="2400" dirty="0"/>
              <a:t/>
            </a:r>
            <a:br>
              <a:rPr lang="en-US" sz="2400" dirty="0"/>
            </a:br>
            <a:r>
              <a:rPr lang="en-US" sz="2400" dirty="0"/>
              <a:t>Many stores including Wal-Mart, Target, and Publix have their own generic (or store) brand. Often, these generics are made in the same factory as the name brand, but the product goes into a different container, and often costs considerably less than the name brand.</a:t>
            </a:r>
          </a:p>
          <a:p>
            <a:endParaRPr lang="en-US" sz="2600" dirty="0"/>
          </a:p>
        </p:txBody>
      </p:sp>
    </p:spTree>
    <p:extLst>
      <p:ext uri="{BB962C8B-B14F-4D97-AF65-F5344CB8AC3E}">
        <p14:creationId xmlns:p14="http://schemas.microsoft.com/office/powerpoint/2010/main" val="3583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Comparison shopping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400" b="1" dirty="0">
                <a:solidFill>
                  <a:schemeClr val="accent1">
                    <a:lumMod val="75000"/>
                  </a:schemeClr>
                </a:solidFill>
              </a:rPr>
              <a:t>Sales Tax:</a:t>
            </a:r>
            <a:r>
              <a:rPr lang="en-US" sz="2400" dirty="0">
                <a:solidFill>
                  <a:schemeClr val="accent1">
                    <a:lumMod val="75000"/>
                  </a:schemeClr>
                </a:solidFill>
              </a:rPr>
              <a:t> </a:t>
            </a:r>
            <a:r>
              <a:rPr lang="en-US" sz="2400" dirty="0"/>
              <a:t>Sales tax varies by city, county, and even state. </a:t>
            </a:r>
            <a:r>
              <a:rPr lang="en-US" sz="2400" dirty="0" smtClean="0"/>
              <a:t>  Our sales tax is 10% in Mobile County.  In Baldwin County, the sales tax is 8%.  The Alabama State Sales Tax rate is 4%.  Most often, when you make online purchases, they only charge you the Alabama State Sales Tax rate and not the tax rate in your county.</a:t>
            </a:r>
            <a:endParaRPr lang="en-US" sz="2400" dirty="0"/>
          </a:p>
          <a:p>
            <a:r>
              <a:rPr lang="en-US" sz="2400" b="1" dirty="0" smtClean="0">
                <a:solidFill>
                  <a:schemeClr val="accent1">
                    <a:lumMod val="75000"/>
                  </a:schemeClr>
                </a:solidFill>
              </a:rPr>
              <a:t>Tips</a:t>
            </a:r>
            <a:r>
              <a:rPr lang="en-US" sz="2400" b="1" dirty="0">
                <a:solidFill>
                  <a:schemeClr val="accent1">
                    <a:lumMod val="75000"/>
                  </a:schemeClr>
                </a:solidFill>
              </a:rPr>
              <a:t>:</a:t>
            </a:r>
            <a:r>
              <a:rPr lang="en-US" sz="2400" dirty="0"/>
              <a:t> At many restaurants, you will be expected to tip your server. The current appropriate tipping percentage is 15-20% of your bill. Be sure to calculate the cost of the tip before you decide to order that $30 steak with lobster to make sure you can afford it all!</a:t>
            </a:r>
          </a:p>
          <a:p>
            <a:endParaRPr lang="en-US" sz="2600" dirty="0"/>
          </a:p>
        </p:txBody>
      </p:sp>
    </p:spTree>
    <p:extLst>
      <p:ext uri="{BB962C8B-B14F-4D97-AF65-F5344CB8AC3E}">
        <p14:creationId xmlns:p14="http://schemas.microsoft.com/office/powerpoint/2010/main" val="351153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Comparison shopping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400" b="1" dirty="0">
                <a:solidFill>
                  <a:schemeClr val="accent1">
                    <a:lumMod val="75000"/>
                  </a:schemeClr>
                </a:solidFill>
              </a:rPr>
              <a:t>Coupons and Discounts:</a:t>
            </a:r>
            <a:r>
              <a:rPr lang="en-US" sz="2400" dirty="0"/>
              <a:t> Many manufacturers and retail stores will try to encourage the purchase of their product by offering coupons. Using coupons wisely can be a great strategy to save money. However, understand the main purpose of coupons is to convince you to use a product or service. The company hopes you will like it and will be willing to purchase it at full price next time.</a:t>
            </a:r>
          </a:p>
          <a:p>
            <a:r>
              <a:rPr lang="en-US" sz="2400" b="1" dirty="0" smtClean="0">
                <a:solidFill>
                  <a:schemeClr val="accent1">
                    <a:lumMod val="75000"/>
                  </a:schemeClr>
                </a:solidFill>
              </a:rPr>
              <a:t>Product </a:t>
            </a:r>
            <a:r>
              <a:rPr lang="en-US" sz="2400" b="1" dirty="0">
                <a:solidFill>
                  <a:schemeClr val="accent1">
                    <a:lumMod val="75000"/>
                  </a:schemeClr>
                </a:solidFill>
              </a:rPr>
              <a:t>Quality:</a:t>
            </a:r>
            <a:r>
              <a:rPr lang="en-US" sz="2400" dirty="0"/>
              <a:t> Generally speaking, price is a good indicator of quality. The lower the price, the lower the quality. The higher the price, the higher the quality. However, this is not a hard and fast rule. Many high priced products have inferior quality. There are many websites including Consumer Reports that regularly rank products to find the products that have the highest quality relative to their price. Products that have high quality and a low price are considered to have value.</a:t>
            </a:r>
          </a:p>
          <a:p>
            <a:endParaRPr lang="en-US" sz="2600" dirty="0"/>
          </a:p>
        </p:txBody>
      </p:sp>
    </p:spTree>
    <p:extLst>
      <p:ext uri="{BB962C8B-B14F-4D97-AF65-F5344CB8AC3E}">
        <p14:creationId xmlns:p14="http://schemas.microsoft.com/office/powerpoint/2010/main" val="342672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Comparison shopping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b="1" dirty="0">
                <a:solidFill>
                  <a:schemeClr val="accent1">
                    <a:lumMod val="75000"/>
                  </a:schemeClr>
                </a:solidFill>
              </a:rPr>
              <a:t>Unit Pricing:</a:t>
            </a:r>
            <a:r>
              <a:rPr lang="en-US" sz="2800" dirty="0"/>
              <a:t> A great way to save money is to buy in bulk. You can buy one roll of paper towels for $2.00, but you can buy a pack of 12 paper towels for $15.00. Obviously $15.00 is greater than $2.00, but the price per paper towel roll is much less ($1.25). Buying in bulk is best for non-perishable items. Of course, you must also have enough space to store it all</a:t>
            </a:r>
            <a:r>
              <a:rPr lang="en-US" sz="2800" dirty="0" smtClean="0"/>
              <a:t>! </a:t>
            </a:r>
          </a:p>
          <a:p>
            <a:pPr lvl="1"/>
            <a:r>
              <a:rPr lang="en-US" sz="2800" b="1" dirty="0" smtClean="0">
                <a:solidFill>
                  <a:schemeClr val="accent1">
                    <a:lumMod val="75000"/>
                  </a:schemeClr>
                </a:solidFill>
              </a:rPr>
              <a:t>Non-perishable</a:t>
            </a:r>
            <a:r>
              <a:rPr lang="en-US" sz="2800" dirty="0"/>
              <a:t> items are not subject to rapid decay such as canned goods.</a:t>
            </a:r>
          </a:p>
          <a:p>
            <a:pPr marL="0" indent="0">
              <a:buNone/>
            </a:pPr>
            <a:endParaRPr lang="en-US" sz="2600" dirty="0"/>
          </a:p>
        </p:txBody>
      </p:sp>
    </p:spTree>
    <p:extLst>
      <p:ext uri="{BB962C8B-B14F-4D97-AF65-F5344CB8AC3E}">
        <p14:creationId xmlns:p14="http://schemas.microsoft.com/office/powerpoint/2010/main" val="100902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Advertisements review</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dirty="0" smtClean="0">
                <a:hlinkClick r:id="rId2"/>
              </a:rPr>
              <a:t>Cash Stack </a:t>
            </a:r>
            <a:r>
              <a:rPr lang="en-US" sz="2800" dirty="0" smtClean="0">
                <a:hlinkClick r:id="rId2"/>
              </a:rPr>
              <a:t>Quiz</a:t>
            </a:r>
            <a:endParaRPr lang="en-US" sz="2800" dirty="0" smtClean="0">
              <a:hlinkClick r:id="rId2"/>
            </a:endParaRPr>
          </a:p>
        </p:txBody>
      </p:sp>
    </p:spTree>
    <p:extLst>
      <p:ext uri="{BB962C8B-B14F-4D97-AF65-F5344CB8AC3E}">
        <p14:creationId xmlns:p14="http://schemas.microsoft.com/office/powerpoint/2010/main" val="2278099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a:t>
            </a:r>
            <a:r>
              <a:rPr lang="en-US" sz="6600" dirty="0" smtClean="0"/>
              <a:t>8.04</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Housing Options</a:t>
            </a:r>
            <a:endParaRPr lang="en-US" sz="6000" dirty="0"/>
          </a:p>
        </p:txBody>
      </p:sp>
    </p:spTree>
    <p:extLst>
      <p:ext uri="{BB962C8B-B14F-4D97-AF65-F5344CB8AC3E}">
        <p14:creationId xmlns:p14="http://schemas.microsoft.com/office/powerpoint/2010/main" val="25556420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p:txBody>
          <a:bodyPr>
            <a:normAutofit/>
          </a:bodyPr>
          <a:lstStyle/>
          <a:p>
            <a:pPr marL="0" indent="0">
              <a:buNone/>
            </a:pPr>
            <a:r>
              <a:rPr lang="en-US" sz="2800" dirty="0"/>
              <a:t>How will you get your first home? You could rent, lease, or buy in a variety of ways!</a:t>
            </a:r>
            <a:endParaRPr lang="en-US" sz="2800" dirty="0"/>
          </a:p>
        </p:txBody>
      </p:sp>
      <p:pic>
        <p:nvPicPr>
          <p:cNvPr id="1026" name="Picture 2" descr="couple standing in front of a house that they just bought holding a sold 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5513" y="3750531"/>
            <a:ext cx="1620974" cy="2434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831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p:txBody>
          <a:bodyPr>
            <a:normAutofit/>
          </a:bodyPr>
          <a:lstStyle/>
          <a:p>
            <a:pPr marL="0" indent="0">
              <a:buNone/>
            </a:pPr>
            <a:r>
              <a:rPr lang="en-US" sz="3600" dirty="0"/>
              <a:t>What protection do you have if you are not 100% satisfied with a purchase?</a:t>
            </a:r>
          </a:p>
        </p:txBody>
      </p:sp>
      <p:pic>
        <p:nvPicPr>
          <p:cNvPr id="1026" name="Picture 2" descr="100% satisfaction sta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8203" y="4075612"/>
            <a:ext cx="2430369" cy="1913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138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options</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800" dirty="0"/>
              <a:t>Before you know it you will be ready to move out of your parents' home into a place of your own. When that time comes, you will have to decide how to pay for this new home. Fortunately, you have options. You can:</a:t>
            </a:r>
          </a:p>
          <a:p>
            <a:r>
              <a:rPr lang="en-US" sz="2800" dirty="0"/>
              <a:t>rent,</a:t>
            </a:r>
          </a:p>
          <a:p>
            <a:r>
              <a:rPr lang="en-US" sz="2800" dirty="0"/>
              <a:t>buy with a mortgage,</a:t>
            </a:r>
          </a:p>
          <a:p>
            <a:r>
              <a:rPr lang="en-US" sz="2800" dirty="0"/>
              <a:t>buy with cash,</a:t>
            </a:r>
          </a:p>
          <a:p>
            <a:r>
              <a:rPr lang="en-US" sz="2800" dirty="0"/>
              <a:t>or do a lease to purchase.</a:t>
            </a:r>
          </a:p>
        </p:txBody>
      </p:sp>
    </p:spTree>
    <p:extLst>
      <p:ext uri="{BB962C8B-B14F-4D97-AF65-F5344CB8AC3E}">
        <p14:creationId xmlns:p14="http://schemas.microsoft.com/office/powerpoint/2010/main" val="219337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renting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400" dirty="0"/>
              <a:t>To</a:t>
            </a:r>
            <a:r>
              <a:rPr lang="en-US" sz="2400" dirty="0">
                <a:solidFill>
                  <a:schemeClr val="accent1">
                    <a:lumMod val="75000"/>
                  </a:schemeClr>
                </a:solidFill>
              </a:rPr>
              <a:t> </a:t>
            </a:r>
            <a:r>
              <a:rPr lang="en-US" sz="2400" b="1" dirty="0">
                <a:solidFill>
                  <a:schemeClr val="accent1">
                    <a:lumMod val="75000"/>
                  </a:schemeClr>
                </a:solidFill>
              </a:rPr>
              <a:t>rent</a:t>
            </a:r>
            <a:r>
              <a:rPr lang="en-US" sz="2400" dirty="0">
                <a:solidFill>
                  <a:schemeClr val="accent1">
                    <a:lumMod val="75000"/>
                  </a:schemeClr>
                </a:solidFill>
              </a:rPr>
              <a:t> </a:t>
            </a:r>
            <a:r>
              <a:rPr lang="en-US" sz="2400" dirty="0"/>
              <a:t>is to pay someone for the use of something. </a:t>
            </a:r>
            <a:r>
              <a:rPr lang="en-US" sz="2400" dirty="0" smtClean="0"/>
              <a:t> You </a:t>
            </a:r>
            <a:r>
              <a:rPr lang="en-US" sz="2400" dirty="0"/>
              <a:t>should always keep in mind that it is not yours and you may not be able to change wall colors, appliances, or flooring. </a:t>
            </a:r>
            <a:r>
              <a:rPr lang="en-US" sz="2400" dirty="0" smtClean="0"/>
              <a:t>You </a:t>
            </a:r>
            <a:r>
              <a:rPr lang="en-US" sz="2400" dirty="0"/>
              <a:t>also have to consider the possibility of eviction. </a:t>
            </a:r>
            <a:r>
              <a:rPr lang="en-US" sz="2400" dirty="0"/>
              <a:t> </a:t>
            </a:r>
            <a:r>
              <a:rPr lang="en-US" sz="2400" dirty="0" smtClean="0"/>
              <a:t>You </a:t>
            </a:r>
            <a:r>
              <a:rPr lang="en-US" sz="2400" dirty="0"/>
              <a:t>also should prepared for price increases. </a:t>
            </a:r>
          </a:p>
          <a:p>
            <a:r>
              <a:rPr lang="en-US" sz="2400" dirty="0"/>
              <a:t>Renting may be your best option if you are just going to be in a location for a short period of time. </a:t>
            </a:r>
            <a:endParaRPr lang="en-US" sz="2400" dirty="0" smtClean="0"/>
          </a:p>
          <a:p>
            <a:r>
              <a:rPr lang="en-US" sz="2400" dirty="0" smtClean="0"/>
              <a:t>When </a:t>
            </a:r>
            <a:r>
              <a:rPr lang="en-US" sz="2400" dirty="0"/>
              <a:t>comparing the cost of renting multiple places, you should take into consideration what is covered by the rent. Some places may include some or even all of your utilities.</a:t>
            </a:r>
          </a:p>
          <a:p>
            <a:r>
              <a:rPr lang="en-US" sz="2400" dirty="0"/>
              <a:t>Another good thing about renting is that you do not have the expense of insuring the property. You will want to keep a policy for your personal property that is there in case there is a fire, water damage, or storm damage. However, renters insurance costs much less than homeowners insurance.</a:t>
            </a:r>
          </a:p>
        </p:txBody>
      </p:sp>
    </p:spTree>
    <p:extLst>
      <p:ext uri="{BB962C8B-B14F-4D97-AF65-F5344CB8AC3E}">
        <p14:creationId xmlns:p14="http://schemas.microsoft.com/office/powerpoint/2010/main" val="48639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Home buying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r>
              <a:rPr lang="en-US" sz="2800" dirty="0"/>
              <a:t>Many people decide to buy because it gives them a sense of security knowing that they will have a permanent place to live. Others are afraid to commit to such a large purchase for fear of foreclosure and losing all that they have invested in the purchase!</a:t>
            </a:r>
          </a:p>
          <a:p>
            <a:r>
              <a:rPr lang="en-US" sz="2800" dirty="0"/>
              <a:t>If you decide to buy a home, you have the option of </a:t>
            </a:r>
            <a:r>
              <a:rPr lang="en-US" sz="2800" b="1" dirty="0">
                <a:solidFill>
                  <a:schemeClr val="accent1">
                    <a:lumMod val="75000"/>
                  </a:schemeClr>
                </a:solidFill>
              </a:rPr>
              <a:t>paying cash</a:t>
            </a:r>
            <a:r>
              <a:rPr lang="en-US" sz="2800" dirty="0"/>
              <a:t> for it if you have the cash. If you do not have the cash, you can take out a loan to pay for the purchase. A loan to pay for a home is called a </a:t>
            </a:r>
            <a:r>
              <a:rPr lang="en-US" sz="2800" b="1" dirty="0">
                <a:solidFill>
                  <a:schemeClr val="accent1">
                    <a:lumMod val="75000"/>
                  </a:schemeClr>
                </a:solidFill>
              </a:rPr>
              <a:t>mortgage</a:t>
            </a:r>
            <a:r>
              <a:rPr lang="en-US" sz="2800" dirty="0"/>
              <a:t>. You also may have the option to enter into a </a:t>
            </a:r>
            <a:r>
              <a:rPr lang="en-US" sz="2800" b="1" dirty="0">
                <a:solidFill>
                  <a:schemeClr val="accent1">
                    <a:lumMod val="75000"/>
                  </a:schemeClr>
                </a:solidFill>
              </a:rPr>
              <a:t>lease to purchase</a:t>
            </a:r>
            <a:r>
              <a:rPr lang="en-US" sz="2800" dirty="0"/>
              <a:t> agreement.</a:t>
            </a:r>
          </a:p>
        </p:txBody>
      </p:sp>
    </p:spTree>
    <p:extLst>
      <p:ext uri="{BB962C8B-B14F-4D97-AF65-F5344CB8AC3E}">
        <p14:creationId xmlns:p14="http://schemas.microsoft.com/office/powerpoint/2010/main" val="301588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Home buying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800" b="1" dirty="0">
                <a:solidFill>
                  <a:schemeClr val="accent1">
                    <a:lumMod val="75000"/>
                  </a:schemeClr>
                </a:solidFill>
              </a:rPr>
              <a:t>Paying Cash</a:t>
            </a:r>
          </a:p>
          <a:p>
            <a:r>
              <a:rPr lang="en-US" sz="2800" dirty="0">
                <a:solidFill>
                  <a:schemeClr val="tx1"/>
                </a:solidFill>
              </a:rPr>
              <a:t>A general rule is that </a:t>
            </a:r>
            <a:r>
              <a:rPr lang="en-US" sz="2800" dirty="0"/>
              <a:t>"debt-free is the way to be". There is peace of mind knowing that your home is paid for and you will not have to worry about losing it. There are some things that you need to be aware of when deciding to </a:t>
            </a:r>
            <a:r>
              <a:rPr lang="en-US" sz="2800" b="1" dirty="0"/>
              <a:t>pay cash</a:t>
            </a:r>
            <a:r>
              <a:rPr lang="en-US" sz="2800" dirty="0"/>
              <a:t> for a purchase this large:</a:t>
            </a:r>
          </a:p>
          <a:p>
            <a:r>
              <a:rPr lang="en-US" sz="2800" dirty="0"/>
              <a:t>You will have to wait until you accumulate enough cash to get a home.</a:t>
            </a:r>
          </a:p>
          <a:p>
            <a:r>
              <a:rPr lang="en-US" sz="2800" dirty="0"/>
              <a:t>A purchase this large will deplete your savings and you may not have a 'rainy day fund' or savings for emergencies.</a:t>
            </a:r>
          </a:p>
          <a:p>
            <a:r>
              <a:rPr lang="en-US" sz="2800" dirty="0"/>
              <a:t>Purchasing a home with cash can make the process faster, which could also make the seller negotiate to an even lower price.</a:t>
            </a:r>
          </a:p>
        </p:txBody>
      </p:sp>
    </p:spTree>
    <p:extLst>
      <p:ext uri="{BB962C8B-B14F-4D97-AF65-F5344CB8AC3E}">
        <p14:creationId xmlns:p14="http://schemas.microsoft.com/office/powerpoint/2010/main" val="393910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Home buying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800" b="1" dirty="0">
                <a:solidFill>
                  <a:schemeClr val="accent1">
                    <a:lumMod val="75000"/>
                  </a:schemeClr>
                </a:solidFill>
              </a:rPr>
              <a:t>Mortgage</a:t>
            </a:r>
          </a:p>
          <a:p>
            <a:r>
              <a:rPr lang="en-US" sz="2800" dirty="0" smtClean="0"/>
              <a:t>If you are going to need a </a:t>
            </a:r>
            <a:r>
              <a:rPr lang="en-US" sz="2800" b="1" dirty="0" smtClean="0"/>
              <a:t>mortgage</a:t>
            </a:r>
            <a:r>
              <a:rPr lang="en-US" sz="2800" dirty="0" smtClean="0"/>
              <a:t> to purchase your home it is a good idea to be </a:t>
            </a:r>
            <a:r>
              <a:rPr lang="en-US" sz="2800" b="1" dirty="0" smtClean="0"/>
              <a:t>pre-approved</a:t>
            </a:r>
            <a:r>
              <a:rPr lang="en-US" sz="2800" dirty="0" smtClean="0"/>
              <a:t> for the mortgage at the beginning of the process. To get pre-approved, you meet with a lender, such as a bank, first. The lender will check your credit score and verify your income in order to pre-approve you for a certain amount of money. This way you will know how much you can afford to spend and it will make the process move faster when you do find the house that you want.</a:t>
            </a:r>
          </a:p>
          <a:p>
            <a:r>
              <a:rPr lang="en-US" sz="2800" dirty="0" smtClean="0"/>
              <a:t>The </a:t>
            </a:r>
            <a:r>
              <a:rPr lang="en-US" sz="2800" dirty="0"/>
              <a:t>alternative to pre-approval is first finding a house you want to buy and then approach a lender to secure a mortgage to purchase that specific home.</a:t>
            </a:r>
          </a:p>
        </p:txBody>
      </p:sp>
    </p:spTree>
    <p:extLst>
      <p:ext uri="{BB962C8B-B14F-4D97-AF65-F5344CB8AC3E}">
        <p14:creationId xmlns:p14="http://schemas.microsoft.com/office/powerpoint/2010/main" val="35025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Home buying</a:t>
            </a:r>
            <a:endParaRPr lang="en-US" sz="4000" dirty="0"/>
          </a:p>
        </p:txBody>
      </p:sp>
      <p:sp>
        <p:nvSpPr>
          <p:cNvPr id="3" name="Content Placeholder 2"/>
          <p:cNvSpPr>
            <a:spLocks noGrp="1"/>
          </p:cNvSpPr>
          <p:nvPr>
            <p:ph idx="1"/>
          </p:nvPr>
        </p:nvSpPr>
        <p:spPr>
          <a:xfrm>
            <a:off x="235131" y="1776549"/>
            <a:ext cx="11639005" cy="4728755"/>
          </a:xfrm>
        </p:spPr>
        <p:txBody>
          <a:bodyPr>
            <a:noAutofit/>
          </a:bodyPr>
          <a:lstStyle/>
          <a:p>
            <a:pPr marL="0" indent="0">
              <a:buNone/>
            </a:pPr>
            <a:r>
              <a:rPr lang="en-US" sz="2400" b="1" dirty="0">
                <a:solidFill>
                  <a:schemeClr val="accent1">
                    <a:lumMod val="75000"/>
                  </a:schemeClr>
                </a:solidFill>
              </a:rPr>
              <a:t>Lease to Purchase</a:t>
            </a:r>
          </a:p>
          <a:p>
            <a:r>
              <a:rPr lang="en-US" sz="2400" dirty="0"/>
              <a:t>A </a:t>
            </a:r>
            <a:r>
              <a:rPr lang="en-US" sz="2400" b="1" dirty="0"/>
              <a:t>lease to purchase</a:t>
            </a:r>
            <a:r>
              <a:rPr lang="en-US" sz="2400" dirty="0"/>
              <a:t> can be the best of both worlds. It gives you the opportunity to live in the home basically as a renter with an exclusive </a:t>
            </a:r>
            <a:r>
              <a:rPr lang="en-US" sz="2400" b="1" dirty="0"/>
              <a:t>right of first refusal</a:t>
            </a:r>
            <a:r>
              <a:rPr lang="en-US" sz="2400" dirty="0"/>
              <a:t> option for later purchase on the home. This means you have the right to be given the opportunity to buy the home first before anyone else (or the right to refuse to purchase the home before the homeowner is allowed to sell it to anyone else); this right is part of your lease to purchase contract.</a:t>
            </a:r>
          </a:p>
          <a:p>
            <a:r>
              <a:rPr lang="en-US" sz="2400" dirty="0"/>
              <a:t>In this scenario, a portion of the monthly rental payment typically applies toward the purchase price. This means your rent will likely be a little higher than it would normally be. Also, this extra money is rarely refundable if you decide not to buy. Nobody else can buy the property during the lease to purchase period.</a:t>
            </a:r>
          </a:p>
        </p:txBody>
      </p:sp>
    </p:spTree>
    <p:extLst>
      <p:ext uri="{BB962C8B-B14F-4D97-AF65-F5344CB8AC3E}">
        <p14:creationId xmlns:p14="http://schemas.microsoft.com/office/powerpoint/2010/main" val="163842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Housing options review</a:t>
            </a:r>
            <a:endParaRPr lang="en-US" sz="3600"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accessdl.state.al.us/AventaCourses/access_courses/algebra_finance_ua_v21/08_unit/08-04/08-04_practice/story.html</a:t>
            </a:r>
            <a:r>
              <a:rPr lang="en-US" sz="2800" dirty="0" smtClean="0"/>
              <a:t> </a:t>
            </a:r>
            <a:endParaRPr lang="en-US" sz="2800" dirty="0"/>
          </a:p>
        </p:txBody>
      </p:sp>
    </p:spTree>
    <p:extLst>
      <p:ext uri="{BB962C8B-B14F-4D97-AF65-F5344CB8AC3E}">
        <p14:creationId xmlns:p14="http://schemas.microsoft.com/office/powerpoint/2010/main" val="17141209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a:t>
            </a:r>
            <a:r>
              <a:rPr lang="en-US" sz="6600" dirty="0" smtClean="0"/>
              <a:t>8.05</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Mortgages</a:t>
            </a:r>
            <a:endParaRPr lang="en-US" sz="6000" dirty="0"/>
          </a:p>
        </p:txBody>
      </p:sp>
    </p:spTree>
    <p:extLst>
      <p:ext uri="{BB962C8B-B14F-4D97-AF65-F5344CB8AC3E}">
        <p14:creationId xmlns:p14="http://schemas.microsoft.com/office/powerpoint/2010/main" val="38049602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p:txBody>
          <a:bodyPr>
            <a:normAutofit/>
          </a:bodyPr>
          <a:lstStyle/>
          <a:p>
            <a:pPr marL="0" indent="0">
              <a:buNone/>
            </a:pPr>
            <a:r>
              <a:rPr lang="en-US" sz="2800" dirty="0"/>
              <a:t>There are many different types of mortgages available. What kind do you think you'll get in the future?</a:t>
            </a:r>
            <a:endParaRPr lang="en-US" sz="2800" dirty="0"/>
          </a:p>
        </p:txBody>
      </p:sp>
      <p:pic>
        <p:nvPicPr>
          <p:cNvPr id="2050" name="Picture 2" descr="paper cutout of house with keys and calculator on a ta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008055"/>
            <a:ext cx="3810000"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269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mortgages</a:t>
            </a:r>
            <a:endParaRPr lang="en-US" sz="4000" dirty="0"/>
          </a:p>
        </p:txBody>
      </p:sp>
      <p:sp>
        <p:nvSpPr>
          <p:cNvPr id="3" name="Content Placeholder 2"/>
          <p:cNvSpPr>
            <a:spLocks noGrp="1"/>
          </p:cNvSpPr>
          <p:nvPr>
            <p:ph idx="1"/>
          </p:nvPr>
        </p:nvSpPr>
        <p:spPr>
          <a:xfrm>
            <a:off x="574765" y="1776549"/>
            <a:ext cx="10907485" cy="4728755"/>
          </a:xfrm>
        </p:spPr>
        <p:txBody>
          <a:bodyPr>
            <a:noAutofit/>
          </a:bodyPr>
          <a:lstStyle/>
          <a:p>
            <a:pPr marL="0" indent="0">
              <a:buNone/>
            </a:pPr>
            <a:r>
              <a:rPr lang="en-US" sz="2400" b="1" dirty="0"/>
              <a:t>15-year or 30-year</a:t>
            </a:r>
          </a:p>
          <a:p>
            <a:r>
              <a:rPr lang="en-US" sz="2400" dirty="0"/>
              <a:t>One decision you will have to make is how long do you want or need to have the mortgage for. The most common choices are </a:t>
            </a:r>
            <a:r>
              <a:rPr lang="en-US" sz="2400" b="1" dirty="0"/>
              <a:t>30-year loans</a:t>
            </a:r>
            <a:r>
              <a:rPr lang="en-US" sz="2400" dirty="0"/>
              <a:t> and </a:t>
            </a:r>
            <a:r>
              <a:rPr lang="en-US" sz="2400" b="1" dirty="0"/>
              <a:t>15-year loans</a:t>
            </a:r>
            <a:r>
              <a:rPr lang="en-US" sz="2400" dirty="0"/>
              <a:t>.</a:t>
            </a:r>
          </a:p>
          <a:p>
            <a:r>
              <a:rPr lang="en-US" sz="2400" dirty="0"/>
              <a:t>A </a:t>
            </a:r>
            <a:r>
              <a:rPr lang="en-US" sz="2400" dirty="0">
                <a:solidFill>
                  <a:schemeClr val="accent1">
                    <a:lumMod val="75000"/>
                  </a:schemeClr>
                </a:solidFill>
              </a:rPr>
              <a:t>30-year loan </a:t>
            </a:r>
            <a:r>
              <a:rPr lang="en-US" sz="2400" dirty="0"/>
              <a:t>will have a lower monthly payment or it can allow you to purchase a more expensive house for the same payment as you would have for a 15-year loan.</a:t>
            </a:r>
          </a:p>
          <a:p>
            <a:r>
              <a:rPr lang="en-US" sz="2400" dirty="0"/>
              <a:t>A </a:t>
            </a:r>
            <a:r>
              <a:rPr lang="en-US" sz="2400" dirty="0">
                <a:solidFill>
                  <a:schemeClr val="accent1">
                    <a:lumMod val="75000"/>
                  </a:schemeClr>
                </a:solidFill>
              </a:rPr>
              <a:t>15-year loan </a:t>
            </a:r>
            <a:r>
              <a:rPr lang="en-US" sz="2400" dirty="0"/>
              <a:t>will be paid off faster, saving you money in interest, and building equity faster.</a:t>
            </a:r>
          </a:p>
          <a:p>
            <a:r>
              <a:rPr lang="en-US" sz="2400" dirty="0"/>
              <a:t>There is not always a right or wrong choice when making this decision but you will want to consider your own personal situation. Things like your income and age will play into the decision. For example, a 60 year old may not want to take out a 30-year loan.</a:t>
            </a:r>
          </a:p>
          <a:p>
            <a:pPr marL="0" indent="0">
              <a:buNone/>
            </a:pPr>
            <a:endParaRPr lang="en-US" sz="2500" dirty="0"/>
          </a:p>
        </p:txBody>
      </p:sp>
    </p:spTree>
    <p:extLst>
      <p:ext uri="{BB962C8B-B14F-4D97-AF65-F5344CB8AC3E}">
        <p14:creationId xmlns:p14="http://schemas.microsoft.com/office/powerpoint/2010/main" val="374327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Warranty &amp; guarantee</a:t>
            </a:r>
            <a:endParaRPr lang="en-US" sz="4000" dirty="0"/>
          </a:p>
        </p:txBody>
      </p:sp>
      <p:sp>
        <p:nvSpPr>
          <p:cNvPr id="3" name="Content Placeholder 2"/>
          <p:cNvSpPr>
            <a:spLocks noGrp="1"/>
          </p:cNvSpPr>
          <p:nvPr>
            <p:ph idx="1"/>
          </p:nvPr>
        </p:nvSpPr>
        <p:spPr>
          <a:xfrm>
            <a:off x="2231136" y="1776549"/>
            <a:ext cx="7729728" cy="4728755"/>
          </a:xfrm>
        </p:spPr>
        <p:txBody>
          <a:bodyPr>
            <a:normAutofit lnSpcReduction="10000"/>
          </a:bodyPr>
          <a:lstStyle/>
          <a:p>
            <a:pPr marL="0" indent="0">
              <a:buNone/>
            </a:pPr>
            <a:r>
              <a:rPr lang="en-US" sz="2400" dirty="0"/>
              <a:t>When making large purchases, such as a new cell phone, an appliance for your home, or an automobile, it is important to make sure that your investment is protected by a warranty or guarantee. You should receive this in writing and put it in a safe place in case you need it in the future.</a:t>
            </a:r>
          </a:p>
          <a:p>
            <a:r>
              <a:rPr lang="en-US" sz="2400" dirty="0"/>
              <a:t>A</a:t>
            </a:r>
            <a:r>
              <a:rPr lang="en-US" sz="2400" dirty="0">
                <a:solidFill>
                  <a:schemeClr val="accent1">
                    <a:lumMod val="75000"/>
                  </a:schemeClr>
                </a:solidFill>
              </a:rPr>
              <a:t> </a:t>
            </a:r>
            <a:r>
              <a:rPr lang="en-US" sz="2400" b="1" dirty="0">
                <a:solidFill>
                  <a:schemeClr val="accent1">
                    <a:lumMod val="75000"/>
                  </a:schemeClr>
                </a:solidFill>
              </a:rPr>
              <a:t>warranty</a:t>
            </a:r>
            <a:r>
              <a:rPr lang="en-US" sz="2400" dirty="0"/>
              <a:t> is a written guarantee of the integrity of a product and of the maker's responsibility for the repair or replacement of the product or its defective parts.</a:t>
            </a:r>
          </a:p>
          <a:p>
            <a:r>
              <a:rPr lang="en-US" sz="2400" dirty="0" smtClean="0"/>
              <a:t>A</a:t>
            </a:r>
            <a:r>
              <a:rPr lang="en-US" sz="2400" dirty="0"/>
              <a:t> </a:t>
            </a:r>
            <a:r>
              <a:rPr lang="en-US" sz="2400" b="1" dirty="0">
                <a:solidFill>
                  <a:schemeClr val="accent1">
                    <a:lumMod val="75000"/>
                  </a:schemeClr>
                </a:solidFill>
              </a:rPr>
              <a:t>guarantee</a:t>
            </a:r>
            <a:r>
              <a:rPr lang="en-US" sz="2400" dirty="0"/>
              <a:t> is an assurance of the quality of or of the length of use to be expected from a product offered for sale. It often comes with a promise of reimbursement; thus the statement "money-back guarantee" is considered a redundant statement.</a:t>
            </a:r>
          </a:p>
          <a:p>
            <a:endParaRPr lang="en-US" dirty="0"/>
          </a:p>
        </p:txBody>
      </p:sp>
    </p:spTree>
    <p:extLst>
      <p:ext uri="{BB962C8B-B14F-4D97-AF65-F5344CB8AC3E}">
        <p14:creationId xmlns:p14="http://schemas.microsoft.com/office/powerpoint/2010/main" val="428965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fontScale="90000"/>
          </a:bodyPr>
          <a:lstStyle/>
          <a:p>
            <a:r>
              <a:rPr lang="en-US" sz="4000" dirty="0" smtClean="0"/>
              <a:t>Comparing monthly costs</a:t>
            </a:r>
            <a:endParaRPr lang="en-US" sz="4000" dirty="0"/>
          </a:p>
        </p:txBody>
      </p:sp>
      <p:sp>
        <p:nvSpPr>
          <p:cNvPr id="3" name="Content Placeholder 2"/>
          <p:cNvSpPr>
            <a:spLocks noGrp="1"/>
          </p:cNvSpPr>
          <p:nvPr>
            <p:ph idx="1"/>
          </p:nvPr>
        </p:nvSpPr>
        <p:spPr>
          <a:xfrm>
            <a:off x="574765" y="1776549"/>
            <a:ext cx="10907485" cy="4728755"/>
          </a:xfrm>
        </p:spPr>
        <p:txBody>
          <a:bodyPr>
            <a:noAutofit/>
          </a:bodyPr>
          <a:lstStyle/>
          <a:p>
            <a:pPr marL="0" indent="0">
              <a:buNone/>
            </a:pPr>
            <a:r>
              <a:rPr lang="en-US" sz="2800" dirty="0"/>
              <a:t>Sometimes just comparing the actual payments will be enough to help make the final decision between getting a 15-year mortgage or a 30-year mortgage.</a:t>
            </a:r>
          </a:p>
          <a:p>
            <a:pPr marL="0" indent="0">
              <a:buNone/>
            </a:pPr>
            <a:r>
              <a:rPr lang="en-US" sz="2800" b="1" dirty="0"/>
              <a:t>Example #1</a:t>
            </a:r>
            <a:endParaRPr lang="en-US" sz="2800" dirty="0"/>
          </a:p>
          <a:p>
            <a:r>
              <a:rPr lang="en-US" sz="2800" dirty="0"/>
              <a:t>A mortgage of $200,000 at 4% interest will have approximately the following monthly payments:</a:t>
            </a:r>
          </a:p>
          <a:p>
            <a:r>
              <a:rPr lang="en-US" sz="2800" dirty="0"/>
              <a:t>15-year loan: $1,479.38 per month</a:t>
            </a:r>
          </a:p>
          <a:p>
            <a:r>
              <a:rPr lang="en-US" sz="2800" dirty="0"/>
              <a:t>30-year loan: $954.83 per month</a:t>
            </a:r>
          </a:p>
          <a:p>
            <a:r>
              <a:rPr lang="en-US" sz="2800" dirty="0"/>
              <a:t>You will pay $524.55 more each month with the 15-year loan.</a:t>
            </a:r>
          </a:p>
          <a:p>
            <a:pPr marL="0" indent="0">
              <a:buNone/>
            </a:pPr>
            <a:endParaRPr lang="en-US" sz="2500" dirty="0"/>
          </a:p>
        </p:txBody>
      </p:sp>
    </p:spTree>
    <p:extLst>
      <p:ext uri="{BB962C8B-B14F-4D97-AF65-F5344CB8AC3E}">
        <p14:creationId xmlns:p14="http://schemas.microsoft.com/office/powerpoint/2010/main" val="57697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smtClean="0"/>
              <a:t>Fixed rate vs. adjustable rate</a:t>
            </a:r>
            <a:endParaRPr lang="en-US" sz="3600" dirty="0"/>
          </a:p>
        </p:txBody>
      </p:sp>
      <p:sp>
        <p:nvSpPr>
          <p:cNvPr id="3" name="Content Placeholder 2"/>
          <p:cNvSpPr>
            <a:spLocks noGrp="1"/>
          </p:cNvSpPr>
          <p:nvPr>
            <p:ph idx="1"/>
          </p:nvPr>
        </p:nvSpPr>
        <p:spPr>
          <a:xfrm>
            <a:off x="653143" y="1881051"/>
            <a:ext cx="10907486" cy="4715691"/>
          </a:xfrm>
        </p:spPr>
        <p:txBody>
          <a:bodyPr>
            <a:normAutofit fontScale="92500"/>
          </a:bodyPr>
          <a:lstStyle/>
          <a:p>
            <a:pPr marL="0" indent="0">
              <a:buNone/>
            </a:pPr>
            <a:r>
              <a:rPr lang="en-US" sz="2400" dirty="0"/>
              <a:t>You will also need to decide whether you want a fixed rate loan or an adjustable rate loan.</a:t>
            </a:r>
          </a:p>
          <a:p>
            <a:r>
              <a:rPr lang="en-US" sz="2400" dirty="0"/>
              <a:t>A </a:t>
            </a:r>
            <a:r>
              <a:rPr lang="en-US" sz="2400" b="1" dirty="0">
                <a:solidFill>
                  <a:schemeClr val="accent1">
                    <a:lumMod val="75000"/>
                  </a:schemeClr>
                </a:solidFill>
              </a:rPr>
              <a:t>fixed rate loan</a:t>
            </a:r>
            <a:r>
              <a:rPr lang="en-US" sz="2400" dirty="0"/>
              <a:t> will have a set rate as well as a set payment. This can make budgeting easier. A disadvantage to this type of loan is that you will still have that rate and those payments even if the overall rates available by lenders fall a great deal. Your only option will be to refinance and pay the finance charges to get a better rate.</a:t>
            </a:r>
          </a:p>
          <a:p>
            <a:r>
              <a:rPr lang="en-US" sz="2400" dirty="0" smtClean="0"/>
              <a:t>A</a:t>
            </a:r>
            <a:r>
              <a:rPr lang="en-US" sz="2400" dirty="0"/>
              <a:t> </a:t>
            </a:r>
            <a:r>
              <a:rPr lang="en-US" sz="2400" b="1" dirty="0">
                <a:solidFill>
                  <a:schemeClr val="accent1">
                    <a:lumMod val="75000"/>
                  </a:schemeClr>
                </a:solidFill>
              </a:rPr>
              <a:t>variable rate </a:t>
            </a:r>
            <a:r>
              <a:rPr lang="en-US" sz="2400" b="1" dirty="0" smtClean="0">
                <a:solidFill>
                  <a:schemeClr val="accent1">
                    <a:lumMod val="75000"/>
                  </a:schemeClr>
                </a:solidFill>
              </a:rPr>
              <a:t>loan</a:t>
            </a:r>
            <a:r>
              <a:rPr lang="en-US" sz="2400" dirty="0" smtClean="0"/>
              <a:t>, or adjustable rate, will </a:t>
            </a:r>
            <a:r>
              <a:rPr lang="en-US" sz="2400" dirty="0"/>
              <a:t>have varying rates which will cause the payments to vary as well. These normally start off at a lower rate with lower payments but this can change quickly. A positive aspect of this type of loan is that if overall rates drop, your rates and payments will drop without the trouble and expense of refinancing. This is normally considered a good choice for someone that does not plan to hold onto the property for a long period of time. A disadvantage is that your rates and payments can increase significantly in a short period of time, which can put a strain on your finances.</a:t>
            </a:r>
          </a:p>
          <a:p>
            <a:endParaRPr lang="en-US" dirty="0"/>
          </a:p>
        </p:txBody>
      </p:sp>
    </p:spTree>
    <p:extLst>
      <p:ext uri="{BB962C8B-B14F-4D97-AF65-F5344CB8AC3E}">
        <p14:creationId xmlns:p14="http://schemas.microsoft.com/office/powerpoint/2010/main" val="173537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smtClean="0"/>
              <a:t>Fixed rate vs. adjustable rate</a:t>
            </a:r>
            <a:endParaRPr lang="en-US" sz="3600" dirty="0"/>
          </a:p>
        </p:txBody>
      </p:sp>
      <p:sp>
        <p:nvSpPr>
          <p:cNvPr id="3" name="Content Placeholder 2"/>
          <p:cNvSpPr>
            <a:spLocks noGrp="1"/>
          </p:cNvSpPr>
          <p:nvPr>
            <p:ph idx="1"/>
          </p:nvPr>
        </p:nvSpPr>
        <p:spPr>
          <a:xfrm>
            <a:off x="653143" y="1881051"/>
            <a:ext cx="10907486" cy="4715691"/>
          </a:xfrm>
        </p:spPr>
        <p:txBody>
          <a:bodyPr>
            <a:normAutofit/>
          </a:bodyPr>
          <a:lstStyle/>
          <a:p>
            <a:pPr marL="0" indent="0">
              <a:buNone/>
            </a:pPr>
            <a:r>
              <a:rPr lang="en-US" sz="2800" dirty="0"/>
              <a:t>Some questions that can help you decide which of these is the best for you are:</a:t>
            </a:r>
          </a:p>
          <a:p>
            <a:r>
              <a:rPr lang="en-US" sz="2800" dirty="0"/>
              <a:t>How long do you plan to keep the property?</a:t>
            </a:r>
          </a:p>
          <a:p>
            <a:r>
              <a:rPr lang="en-US" sz="2800" dirty="0"/>
              <a:t>What is the financial market like? Are rates high with a probability of dropping or are they low with a probability of rising?</a:t>
            </a:r>
          </a:p>
          <a:p>
            <a:r>
              <a:rPr lang="en-US" sz="2800" dirty="0"/>
              <a:t>How often can the rates change on the adjustable rate loan and, if there are limits to how much it can change, what are they?</a:t>
            </a:r>
          </a:p>
          <a:p>
            <a:r>
              <a:rPr lang="en-US" sz="2800" dirty="0"/>
              <a:t>If you see a significant increase in your rates and payments, will you still be able to make the payment?</a:t>
            </a:r>
          </a:p>
          <a:p>
            <a:endParaRPr lang="en-US" dirty="0"/>
          </a:p>
        </p:txBody>
      </p:sp>
    </p:spTree>
    <p:extLst>
      <p:ext uri="{BB962C8B-B14F-4D97-AF65-F5344CB8AC3E}">
        <p14:creationId xmlns:p14="http://schemas.microsoft.com/office/powerpoint/2010/main" val="402559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err="1" smtClean="0"/>
              <a:t>Va</a:t>
            </a:r>
            <a:r>
              <a:rPr lang="en-US" sz="3600" dirty="0" smtClean="0"/>
              <a:t> and FHA Loans</a:t>
            </a:r>
            <a:endParaRPr lang="en-US" sz="3600" dirty="0"/>
          </a:p>
        </p:txBody>
      </p:sp>
      <p:sp>
        <p:nvSpPr>
          <p:cNvPr id="3" name="Content Placeholder 2"/>
          <p:cNvSpPr>
            <a:spLocks noGrp="1"/>
          </p:cNvSpPr>
          <p:nvPr>
            <p:ph idx="1"/>
          </p:nvPr>
        </p:nvSpPr>
        <p:spPr>
          <a:xfrm>
            <a:off x="653143" y="2272937"/>
            <a:ext cx="10907486" cy="4323805"/>
          </a:xfrm>
        </p:spPr>
        <p:txBody>
          <a:bodyPr>
            <a:normAutofit/>
          </a:bodyPr>
          <a:lstStyle/>
          <a:p>
            <a:pPr marL="0" indent="0">
              <a:buNone/>
            </a:pPr>
            <a:r>
              <a:rPr lang="en-US" sz="2800" dirty="0"/>
              <a:t>You will also need to shop around for the lending institution you will be using. You will want to compare rates as well as finance charges. You also will want to see if you qualify for a government sponsored mortgage such as a </a:t>
            </a:r>
            <a:r>
              <a:rPr lang="en-US" sz="2800" b="1" dirty="0">
                <a:solidFill>
                  <a:schemeClr val="accent1">
                    <a:lumMod val="75000"/>
                  </a:schemeClr>
                </a:solidFill>
              </a:rPr>
              <a:t>US Department of Veteran Affairs (VA) loan</a:t>
            </a:r>
            <a:r>
              <a:rPr lang="en-US" sz="2800" dirty="0"/>
              <a:t> or a </a:t>
            </a:r>
            <a:r>
              <a:rPr lang="en-US" sz="2800" b="1" dirty="0">
                <a:solidFill>
                  <a:schemeClr val="accent1">
                    <a:lumMod val="75000"/>
                  </a:schemeClr>
                </a:solidFill>
              </a:rPr>
              <a:t>Federal Housing Administration (FHA) loan</a:t>
            </a:r>
            <a:r>
              <a:rPr lang="en-US" sz="2800" dirty="0"/>
              <a:t>. These loans can offer lower down payments and may approve people with lower credit scores.</a:t>
            </a:r>
            <a:endParaRPr lang="en-US" sz="2800" dirty="0"/>
          </a:p>
        </p:txBody>
      </p:sp>
    </p:spTree>
    <p:extLst>
      <p:ext uri="{BB962C8B-B14F-4D97-AF65-F5344CB8AC3E}">
        <p14:creationId xmlns:p14="http://schemas.microsoft.com/office/powerpoint/2010/main" val="49624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err="1" smtClean="0"/>
              <a:t>Va</a:t>
            </a:r>
            <a:r>
              <a:rPr lang="en-US" sz="3600" dirty="0" smtClean="0"/>
              <a:t> and FHA Loans</a:t>
            </a:r>
            <a:endParaRPr lang="en-US" sz="3600" dirty="0"/>
          </a:p>
        </p:txBody>
      </p:sp>
      <p:sp>
        <p:nvSpPr>
          <p:cNvPr id="3" name="Content Placeholder 2"/>
          <p:cNvSpPr>
            <a:spLocks noGrp="1"/>
          </p:cNvSpPr>
          <p:nvPr>
            <p:ph idx="1"/>
          </p:nvPr>
        </p:nvSpPr>
        <p:spPr>
          <a:xfrm>
            <a:off x="653143" y="2272937"/>
            <a:ext cx="10907486" cy="4323805"/>
          </a:xfrm>
        </p:spPr>
        <p:txBody>
          <a:bodyPr>
            <a:normAutofit/>
          </a:bodyPr>
          <a:lstStyle/>
          <a:p>
            <a:pPr marL="0" indent="0">
              <a:buNone/>
            </a:pPr>
            <a:r>
              <a:rPr lang="en-US" sz="2800" dirty="0"/>
              <a:t>To qualify for a VA loan you must meet at least one of the requirements below:</a:t>
            </a:r>
          </a:p>
          <a:p>
            <a:r>
              <a:rPr lang="en-US" sz="2800" dirty="0"/>
              <a:t>have at least 90 days of active service in wartime</a:t>
            </a:r>
          </a:p>
          <a:p>
            <a:r>
              <a:rPr lang="en-US" sz="2800" dirty="0"/>
              <a:t>have at least 181 days of active service in peacetime</a:t>
            </a:r>
          </a:p>
          <a:p>
            <a:r>
              <a:rPr lang="en-US" sz="2800" dirty="0"/>
              <a:t>have at least 6 years in the National Guard or Reserves</a:t>
            </a:r>
          </a:p>
          <a:p>
            <a:r>
              <a:rPr lang="en-US" sz="2800" dirty="0"/>
              <a:t>be a spouse of a service member who died in the line of duty or as a result of a service-related disability</a:t>
            </a:r>
          </a:p>
        </p:txBody>
      </p:sp>
    </p:spTree>
    <p:extLst>
      <p:ext uri="{BB962C8B-B14F-4D97-AF65-F5344CB8AC3E}">
        <p14:creationId xmlns:p14="http://schemas.microsoft.com/office/powerpoint/2010/main" val="3256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err="1" smtClean="0"/>
              <a:t>Va</a:t>
            </a:r>
            <a:r>
              <a:rPr lang="en-US" sz="3600" dirty="0" smtClean="0"/>
              <a:t> and FHA Loans</a:t>
            </a:r>
            <a:endParaRPr lang="en-US" sz="3600" dirty="0"/>
          </a:p>
        </p:txBody>
      </p:sp>
      <p:sp>
        <p:nvSpPr>
          <p:cNvPr id="3" name="Content Placeholder 2"/>
          <p:cNvSpPr>
            <a:spLocks noGrp="1"/>
          </p:cNvSpPr>
          <p:nvPr>
            <p:ph idx="1"/>
          </p:nvPr>
        </p:nvSpPr>
        <p:spPr>
          <a:xfrm>
            <a:off x="653143" y="2272937"/>
            <a:ext cx="10907486" cy="4323805"/>
          </a:xfrm>
        </p:spPr>
        <p:txBody>
          <a:bodyPr>
            <a:normAutofit/>
          </a:bodyPr>
          <a:lstStyle/>
          <a:p>
            <a:pPr marL="0" indent="0">
              <a:buNone/>
            </a:pPr>
            <a:r>
              <a:rPr lang="en-US" sz="2800" dirty="0"/>
              <a:t>To qualify for a FHA loan you have to meet the following requirements:</a:t>
            </a:r>
          </a:p>
          <a:p>
            <a:r>
              <a:rPr lang="en-US" sz="2800" dirty="0"/>
              <a:t>have a certain debt to income ratio</a:t>
            </a:r>
          </a:p>
          <a:p>
            <a:r>
              <a:rPr lang="en-US" sz="2800" dirty="0"/>
              <a:t>have verifiable income and employment</a:t>
            </a:r>
          </a:p>
          <a:p>
            <a:r>
              <a:rPr lang="en-US" sz="2800" dirty="0"/>
              <a:t>prove you are a legal resident of the U.S.</a:t>
            </a:r>
          </a:p>
          <a:p>
            <a:r>
              <a:rPr lang="en-US" sz="2800" dirty="0"/>
              <a:t>have a credit score above 500</a:t>
            </a:r>
          </a:p>
        </p:txBody>
      </p:sp>
    </p:spTree>
    <p:extLst>
      <p:ext uri="{BB962C8B-B14F-4D97-AF65-F5344CB8AC3E}">
        <p14:creationId xmlns:p14="http://schemas.microsoft.com/office/powerpoint/2010/main" val="423687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805" y="481366"/>
            <a:ext cx="7968343" cy="1188720"/>
          </a:xfrm>
        </p:spPr>
        <p:txBody>
          <a:bodyPr>
            <a:noAutofit/>
          </a:bodyPr>
          <a:lstStyle/>
          <a:p>
            <a:r>
              <a:rPr lang="en-US" sz="3600" dirty="0" smtClean="0"/>
              <a:t>Comparing all options</a:t>
            </a:r>
            <a:endParaRPr lang="en-US" sz="3600" dirty="0"/>
          </a:p>
        </p:txBody>
      </p:sp>
      <p:sp>
        <p:nvSpPr>
          <p:cNvPr id="3" name="Content Placeholder 2"/>
          <p:cNvSpPr>
            <a:spLocks noGrp="1"/>
          </p:cNvSpPr>
          <p:nvPr>
            <p:ph idx="1"/>
          </p:nvPr>
        </p:nvSpPr>
        <p:spPr>
          <a:xfrm>
            <a:off x="653143" y="1881051"/>
            <a:ext cx="10907486" cy="4715691"/>
          </a:xfrm>
        </p:spPr>
        <p:txBody>
          <a:bodyPr>
            <a:normAutofit/>
          </a:bodyPr>
          <a:lstStyle/>
          <a:p>
            <a:pPr marL="0" indent="0">
              <a:buNone/>
            </a:pPr>
            <a:r>
              <a:rPr lang="en-US" sz="2800" dirty="0"/>
              <a:t>It is a good idea to compare different options and see how they will affect you financially.</a:t>
            </a:r>
          </a:p>
          <a:p>
            <a:pPr marL="0" indent="0">
              <a:buNone/>
            </a:pPr>
            <a:r>
              <a:rPr lang="en-US" sz="2800" b="1" dirty="0"/>
              <a:t>Example #3</a:t>
            </a:r>
            <a:endParaRPr lang="en-US" sz="2800" dirty="0"/>
          </a:p>
          <a:p>
            <a:r>
              <a:rPr lang="en-US" sz="2800" dirty="0"/>
              <a:t>You will be borrowing $175,000 for a home. Look at the following options.</a:t>
            </a:r>
          </a:p>
        </p:txBody>
      </p:sp>
      <p:pic>
        <p:nvPicPr>
          <p:cNvPr id="4" name="Picture Placeholder 4" descr="Window"/>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743624" y="4127863"/>
            <a:ext cx="7262524" cy="2248226"/>
          </a:xfrm>
          <a:prstGeom prst="rect">
            <a:avLst/>
          </a:prstGeom>
        </p:spPr>
      </p:pic>
    </p:spTree>
    <p:extLst>
      <p:ext uri="{BB962C8B-B14F-4D97-AF65-F5344CB8AC3E}">
        <p14:creationId xmlns:p14="http://schemas.microsoft.com/office/powerpoint/2010/main" val="190912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Mortgages practice</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accessdl.state.al.us/AventaCourses/access_courses/algebra_finance_ua_v21/08_unit/08-05/08-05_practice.htm</a:t>
            </a:r>
            <a:r>
              <a:rPr lang="en-US" sz="2800" dirty="0" smtClean="0"/>
              <a:t> </a:t>
            </a:r>
            <a:endParaRPr lang="en-US" sz="2800" dirty="0"/>
          </a:p>
        </p:txBody>
      </p:sp>
    </p:spTree>
    <p:extLst>
      <p:ext uri="{BB962C8B-B14F-4D97-AF65-F5344CB8AC3E}">
        <p14:creationId xmlns:p14="http://schemas.microsoft.com/office/powerpoint/2010/main" val="2510946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a:t>
            </a:r>
            <a:r>
              <a:rPr lang="en-US" sz="6600" dirty="0" smtClean="0"/>
              <a:t>8.06</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Resale Value</a:t>
            </a:r>
            <a:endParaRPr lang="en-US" sz="6000" dirty="0"/>
          </a:p>
        </p:txBody>
      </p:sp>
    </p:spTree>
    <p:extLst>
      <p:ext uri="{BB962C8B-B14F-4D97-AF65-F5344CB8AC3E}">
        <p14:creationId xmlns:p14="http://schemas.microsoft.com/office/powerpoint/2010/main" val="14540462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a:xfrm>
            <a:off x="2231136" y="2429692"/>
            <a:ext cx="7729728" cy="3310336"/>
          </a:xfrm>
        </p:spPr>
        <p:txBody>
          <a:bodyPr>
            <a:normAutofit/>
          </a:bodyPr>
          <a:lstStyle/>
          <a:p>
            <a:pPr marL="0" indent="0">
              <a:buNone/>
            </a:pPr>
            <a:r>
              <a:rPr lang="en-US" sz="2800" dirty="0"/>
              <a:t>Many people worry that if they have to sell their house, they will not be able to get all of the money they've invested into it back. They wonder what the resale value will be.</a:t>
            </a:r>
          </a:p>
          <a:p>
            <a:pPr marL="0" indent="0">
              <a:buNone/>
            </a:pPr>
            <a:r>
              <a:rPr lang="en-US" sz="2800" dirty="0"/>
              <a:t/>
            </a:r>
            <a:br>
              <a:rPr lang="en-US" sz="2800" dirty="0"/>
            </a:br>
            <a:endParaRPr lang="en-US" sz="2800" dirty="0"/>
          </a:p>
        </p:txBody>
      </p:sp>
      <p:pic>
        <p:nvPicPr>
          <p:cNvPr id="3074" name="Picture 2" descr="for sale 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6873" y="4371905"/>
            <a:ext cx="2718254" cy="2038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381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Other terms</a:t>
            </a:r>
            <a:endParaRPr lang="en-US" sz="4000" dirty="0"/>
          </a:p>
        </p:txBody>
      </p:sp>
      <p:sp>
        <p:nvSpPr>
          <p:cNvPr id="3" name="Content Placeholder 2"/>
          <p:cNvSpPr>
            <a:spLocks noGrp="1"/>
          </p:cNvSpPr>
          <p:nvPr>
            <p:ph idx="1"/>
          </p:nvPr>
        </p:nvSpPr>
        <p:spPr>
          <a:xfrm>
            <a:off x="2231136" y="1776549"/>
            <a:ext cx="7729728" cy="4728755"/>
          </a:xfrm>
        </p:spPr>
        <p:txBody>
          <a:bodyPr>
            <a:normAutofit/>
          </a:bodyPr>
          <a:lstStyle/>
          <a:p>
            <a:pPr marL="0" indent="0">
              <a:buNone/>
            </a:pPr>
            <a:r>
              <a:rPr lang="en-US" sz="2400" dirty="0"/>
              <a:t>Some terms that you will need to be familiar with when reading your warranty or guarantee are:</a:t>
            </a:r>
          </a:p>
          <a:p>
            <a:r>
              <a:rPr lang="en-US" sz="2400" b="1" dirty="0">
                <a:solidFill>
                  <a:schemeClr val="accent1">
                    <a:lumMod val="75000"/>
                  </a:schemeClr>
                </a:solidFill>
              </a:rPr>
              <a:t>Advertisement:</a:t>
            </a:r>
            <a:r>
              <a:rPr lang="en-US" sz="2400" dirty="0"/>
              <a:t> A public notice that may be published in the press or broadcast over the air. When consumers see or hear an advertisement, whether it's on the Internet, radio or television, or anywhere else, federal law says that ad must be truthful, not misleading, and, when appropriate, backed by scientific evidence. </a:t>
            </a:r>
          </a:p>
          <a:p>
            <a:r>
              <a:rPr lang="en-US" sz="2400" b="1" dirty="0" smtClean="0">
                <a:solidFill>
                  <a:schemeClr val="accent1">
                    <a:lumMod val="75000"/>
                  </a:schemeClr>
                </a:solidFill>
              </a:rPr>
              <a:t>Consumer</a:t>
            </a:r>
            <a:r>
              <a:rPr lang="en-US" sz="2400" b="1" dirty="0">
                <a:solidFill>
                  <a:schemeClr val="accent1">
                    <a:lumMod val="75000"/>
                  </a:schemeClr>
                </a:solidFill>
              </a:rPr>
              <a:t>:</a:t>
            </a:r>
            <a:r>
              <a:rPr lang="en-US" sz="2400" dirty="0"/>
              <a:t> A person who purchases goods and services for personal use.</a:t>
            </a:r>
          </a:p>
        </p:txBody>
      </p:sp>
    </p:spTree>
    <p:extLst>
      <p:ext uri="{BB962C8B-B14F-4D97-AF65-F5344CB8AC3E}">
        <p14:creationId xmlns:p14="http://schemas.microsoft.com/office/powerpoint/2010/main" val="299947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Resale value</a:t>
            </a:r>
            <a:endParaRPr lang="en-US" sz="4000" dirty="0"/>
          </a:p>
        </p:txBody>
      </p:sp>
      <p:sp>
        <p:nvSpPr>
          <p:cNvPr id="3" name="Content Placeholder 2"/>
          <p:cNvSpPr>
            <a:spLocks noGrp="1"/>
          </p:cNvSpPr>
          <p:nvPr>
            <p:ph idx="1"/>
          </p:nvPr>
        </p:nvSpPr>
        <p:spPr>
          <a:xfrm>
            <a:off x="574765" y="1776549"/>
            <a:ext cx="10907485" cy="4728755"/>
          </a:xfrm>
        </p:spPr>
        <p:txBody>
          <a:bodyPr>
            <a:noAutofit/>
          </a:bodyPr>
          <a:lstStyle/>
          <a:p>
            <a:r>
              <a:rPr lang="en-US" sz="2800" dirty="0"/>
              <a:t>In this lesson we will be looking at a method of predicting the future value of a home. You should keep in mind that this is an estimation which can be a useful part of determining the profit potential. However, we cannot know for sure the exact worth of anything in the future.</a:t>
            </a:r>
          </a:p>
          <a:p>
            <a:r>
              <a:rPr lang="en-US" sz="2800" dirty="0"/>
              <a:t>When predicting the future value of real estate, you have to determine its projected growth. The U.S. House Price Index shows a 3.4% average increase for the past twenty years. You should keep in mind that during that twenty year time period, there were approximately six years that saw an average 10% increase, as well as six other years that experienced an average 5% decrease.</a:t>
            </a:r>
          </a:p>
          <a:p>
            <a:pPr marL="0" indent="0">
              <a:buNone/>
            </a:pPr>
            <a:endParaRPr lang="en-US" sz="2500" dirty="0"/>
          </a:p>
        </p:txBody>
      </p:sp>
    </p:spTree>
    <p:extLst>
      <p:ext uri="{BB962C8B-B14F-4D97-AF65-F5344CB8AC3E}">
        <p14:creationId xmlns:p14="http://schemas.microsoft.com/office/powerpoint/2010/main" val="76902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8074" y="389926"/>
            <a:ext cx="7729728" cy="1188720"/>
          </a:xfrm>
        </p:spPr>
        <p:txBody>
          <a:bodyPr>
            <a:normAutofit/>
          </a:bodyPr>
          <a:lstStyle/>
          <a:p>
            <a:r>
              <a:rPr lang="en-US" sz="4000" dirty="0" smtClean="0"/>
              <a:t>examples</a:t>
            </a:r>
            <a:endParaRPr lang="en-US" sz="4000" dirty="0"/>
          </a:p>
        </p:txBody>
      </p:sp>
      <p:sp>
        <p:nvSpPr>
          <p:cNvPr id="3" name="Content Placeholder 2"/>
          <p:cNvSpPr>
            <a:spLocks noGrp="1"/>
          </p:cNvSpPr>
          <p:nvPr>
            <p:ph sz="half" idx="1"/>
          </p:nvPr>
        </p:nvSpPr>
        <p:spPr>
          <a:xfrm>
            <a:off x="130629" y="1907177"/>
            <a:ext cx="5355771" cy="4741817"/>
          </a:xfrm>
        </p:spPr>
        <p:txBody>
          <a:bodyPr>
            <a:noAutofit/>
          </a:bodyPr>
          <a:lstStyle/>
          <a:p>
            <a:r>
              <a:rPr lang="en-US" sz="2400" dirty="0"/>
              <a:t>You have a house with a current value of $100,000. You plan to have it paid for in ten years, at which time you would like to sell it and purchase another home. What will its value be in ten years if it appreciates 3.4% per year?</a:t>
            </a:r>
          </a:p>
          <a:p>
            <a:r>
              <a:rPr lang="en-US" sz="2400" dirty="0"/>
              <a:t>To find the future value, we will first find the future growth using the formula: Future growth = (1 + annual rate)</a:t>
            </a:r>
            <a:r>
              <a:rPr lang="en-US" sz="2400" baseline="30000" dirty="0"/>
              <a:t>years</a:t>
            </a:r>
            <a:r>
              <a:rPr lang="en-US" sz="2400" dirty="0"/>
              <a:t>. We have also converted our annual rate from a percent (3.4%) </a:t>
            </a:r>
            <a:r>
              <a:rPr lang="en-US" sz="2400" dirty="0" smtClean="0"/>
              <a:t>to a decimal </a:t>
            </a:r>
            <a:r>
              <a:rPr lang="en-US" sz="2400" dirty="0"/>
              <a:t>(0.034).</a:t>
            </a:r>
          </a:p>
        </p:txBody>
      </p:sp>
      <p:sp>
        <p:nvSpPr>
          <p:cNvPr id="4" name="Content Placeholder 3"/>
          <p:cNvSpPr>
            <a:spLocks noGrp="1"/>
          </p:cNvSpPr>
          <p:nvPr>
            <p:ph sz="half" idx="2"/>
          </p:nvPr>
        </p:nvSpPr>
        <p:spPr>
          <a:xfrm>
            <a:off x="5486400" y="1907177"/>
            <a:ext cx="6348549" cy="4741817"/>
          </a:xfrm>
        </p:spPr>
        <p:txBody>
          <a:bodyPr>
            <a:noAutofit/>
          </a:bodyPr>
          <a:lstStyle/>
          <a:p>
            <a:r>
              <a:rPr lang="en-US" sz="2400" dirty="0"/>
              <a:t>Future growth = (1 + annual rate)</a:t>
            </a:r>
            <a:r>
              <a:rPr lang="en-US" sz="2400" baseline="30000" dirty="0"/>
              <a:t>years</a:t>
            </a:r>
            <a:r>
              <a:rPr lang="en-US" sz="2400" dirty="0"/>
              <a:t/>
            </a:r>
            <a:br>
              <a:rPr lang="en-US" sz="2400" dirty="0"/>
            </a:br>
            <a:r>
              <a:rPr lang="en-US" sz="2400" dirty="0"/>
              <a:t>Future growth = (1 + 0.034)</a:t>
            </a:r>
            <a:r>
              <a:rPr lang="en-US" sz="2400" baseline="30000" dirty="0"/>
              <a:t>10 years</a:t>
            </a:r>
            <a:r>
              <a:rPr lang="en-US" sz="2400" dirty="0"/>
              <a:t/>
            </a:r>
            <a:br>
              <a:rPr lang="en-US" sz="2400" dirty="0"/>
            </a:br>
            <a:r>
              <a:rPr lang="en-US" sz="2400" dirty="0"/>
              <a:t>Future growth = (1.034)</a:t>
            </a:r>
            <a:r>
              <a:rPr lang="en-US" sz="2400" baseline="30000" dirty="0"/>
              <a:t>10</a:t>
            </a:r>
            <a:r>
              <a:rPr lang="en-US" sz="2400" dirty="0"/>
              <a:t/>
            </a:r>
            <a:br>
              <a:rPr lang="en-US" sz="2400" dirty="0"/>
            </a:br>
            <a:r>
              <a:rPr lang="en-US" sz="2400" dirty="0"/>
              <a:t>Future growth = 1.3970</a:t>
            </a:r>
          </a:p>
          <a:p>
            <a:r>
              <a:rPr lang="en-US" sz="2400" dirty="0" smtClean="0"/>
              <a:t>We </a:t>
            </a:r>
            <a:r>
              <a:rPr lang="en-US" sz="2400" dirty="0"/>
              <a:t>will then use the future growth to find the future value.</a:t>
            </a:r>
          </a:p>
          <a:p>
            <a:r>
              <a:rPr lang="en-US" sz="2400" dirty="0"/>
              <a:t>Future value = (Future growth)(Current value)</a:t>
            </a:r>
            <a:br>
              <a:rPr lang="en-US" sz="2400" dirty="0"/>
            </a:br>
            <a:r>
              <a:rPr lang="en-US" sz="2400" dirty="0"/>
              <a:t>Future value = (1.3970)(100,000)</a:t>
            </a:r>
            <a:br>
              <a:rPr lang="en-US" sz="2400" dirty="0"/>
            </a:br>
            <a:r>
              <a:rPr lang="en-US" sz="2400" dirty="0"/>
              <a:t>Future value = $139,700</a:t>
            </a:r>
          </a:p>
          <a:p>
            <a:r>
              <a:rPr lang="en-US" sz="2400" dirty="0" smtClean="0"/>
              <a:t>This </a:t>
            </a:r>
            <a:r>
              <a:rPr lang="en-US" sz="2400" dirty="0"/>
              <a:t>means in ten years, you will hopefully be able to sell your home for $139,700 and invest that money in a new home.</a:t>
            </a:r>
          </a:p>
          <a:p>
            <a:endParaRPr lang="en-US" sz="2400" dirty="0"/>
          </a:p>
        </p:txBody>
      </p:sp>
    </p:spTree>
    <p:extLst>
      <p:ext uri="{BB962C8B-B14F-4D97-AF65-F5344CB8AC3E}">
        <p14:creationId xmlns:p14="http://schemas.microsoft.com/office/powerpoint/2010/main" val="116179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fade">
                                      <p:cBhvr>
                                        <p:cTn id="3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formulas</a:t>
            </a:r>
            <a:endParaRPr lang="en-US" sz="4000" dirty="0"/>
          </a:p>
        </p:txBody>
      </p:sp>
      <p:sp>
        <p:nvSpPr>
          <p:cNvPr id="3" name="Content Placeholder 2"/>
          <p:cNvSpPr>
            <a:spLocks noGrp="1"/>
          </p:cNvSpPr>
          <p:nvPr>
            <p:ph idx="1"/>
          </p:nvPr>
        </p:nvSpPr>
        <p:spPr>
          <a:xfrm>
            <a:off x="574765" y="1776549"/>
            <a:ext cx="10907485" cy="4728755"/>
          </a:xfrm>
        </p:spPr>
        <p:txBody>
          <a:bodyPr>
            <a:noAutofit/>
          </a:bodyPr>
          <a:lstStyle/>
          <a:p>
            <a:r>
              <a:rPr lang="en-US" sz="2800" dirty="0"/>
              <a:t>We can make this simpler by combining the formulas to get:</a:t>
            </a:r>
            <a:br>
              <a:rPr lang="en-US" sz="2800" dirty="0"/>
            </a:br>
            <a:r>
              <a:rPr lang="en-US" sz="2800" dirty="0"/>
              <a:t>Future value = (1 + annual rate)</a:t>
            </a:r>
            <a:r>
              <a:rPr lang="en-US" sz="2800" baseline="30000" dirty="0"/>
              <a:t>years</a:t>
            </a:r>
            <a:r>
              <a:rPr lang="en-US" sz="2800" dirty="0"/>
              <a:t>(Current value)</a:t>
            </a:r>
          </a:p>
          <a:p>
            <a:r>
              <a:rPr lang="en-US" sz="2800" dirty="0"/>
              <a:t>This is the same as:</a:t>
            </a:r>
            <a:br>
              <a:rPr lang="en-US" sz="2800" dirty="0"/>
            </a:br>
            <a:r>
              <a:rPr lang="en-US" sz="2800" dirty="0"/>
              <a:t>Future value = (Current value)(1 + annual rate)</a:t>
            </a:r>
            <a:r>
              <a:rPr lang="en-US" sz="2800" baseline="30000" dirty="0"/>
              <a:t>years</a:t>
            </a:r>
            <a:endParaRPr lang="en-US" sz="2800" dirty="0"/>
          </a:p>
          <a:p>
            <a:r>
              <a:rPr lang="en-US" sz="2800" dirty="0"/>
              <a:t>This is basically the same formula that we used for exponential growth in an earlier unit!</a:t>
            </a:r>
            <a:endParaRPr lang="en-US" dirty="0"/>
          </a:p>
          <a:p>
            <a:pPr marL="0" indent="0">
              <a:buNone/>
            </a:pPr>
            <a:endParaRPr lang="en-US" sz="2500" dirty="0"/>
          </a:p>
        </p:txBody>
      </p:sp>
    </p:spTree>
    <p:extLst>
      <p:ext uri="{BB962C8B-B14F-4D97-AF65-F5344CB8AC3E}">
        <p14:creationId xmlns:p14="http://schemas.microsoft.com/office/powerpoint/2010/main" val="367788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Rental properties</a:t>
            </a:r>
            <a:endParaRPr lang="en-US" sz="4400" dirty="0"/>
          </a:p>
        </p:txBody>
      </p:sp>
      <p:sp>
        <p:nvSpPr>
          <p:cNvPr id="3" name="Content Placeholder 2"/>
          <p:cNvSpPr>
            <a:spLocks noGrp="1"/>
          </p:cNvSpPr>
          <p:nvPr>
            <p:ph idx="1"/>
          </p:nvPr>
        </p:nvSpPr>
        <p:spPr/>
        <p:txBody>
          <a:bodyPr>
            <a:noAutofit/>
          </a:bodyPr>
          <a:lstStyle/>
          <a:p>
            <a:r>
              <a:rPr lang="en-US" sz="2800" dirty="0"/>
              <a:t>This information can also prove valuable to someone that has rental properties. For example, you have purchased a rental property and the rent is barely paying all of the expenses of the mortgage, taxes, insurance, and upkeep. It could still be beneficial to you to keep this property if you are going to be able to sell it for a profit in the future.</a:t>
            </a:r>
            <a:endParaRPr lang="en-US" sz="2800" dirty="0"/>
          </a:p>
        </p:txBody>
      </p:sp>
    </p:spTree>
    <p:extLst>
      <p:ext uri="{BB962C8B-B14F-4D97-AF65-F5344CB8AC3E}">
        <p14:creationId xmlns:p14="http://schemas.microsoft.com/office/powerpoint/2010/main" val="36688481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Resale value practice</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accessdl.state.al.us/AventaCourses/access_courses/algebra_finance_ua_v21/08_unit/08-06/08-06_practice/story.html</a:t>
            </a:r>
            <a:r>
              <a:rPr lang="en-US" sz="2800" dirty="0" smtClean="0"/>
              <a:t> </a:t>
            </a:r>
            <a:endParaRPr lang="en-US" sz="2800" dirty="0"/>
          </a:p>
        </p:txBody>
      </p:sp>
    </p:spTree>
    <p:extLst>
      <p:ext uri="{BB962C8B-B14F-4D97-AF65-F5344CB8AC3E}">
        <p14:creationId xmlns:p14="http://schemas.microsoft.com/office/powerpoint/2010/main" val="24713763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a:t>
            </a:r>
            <a:r>
              <a:rPr lang="en-US" sz="6600" dirty="0" smtClean="0"/>
              <a:t>8.07</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Renting</a:t>
            </a:r>
            <a:endParaRPr lang="en-US" sz="6000" dirty="0"/>
          </a:p>
        </p:txBody>
      </p:sp>
    </p:spTree>
    <p:extLst>
      <p:ext uri="{BB962C8B-B14F-4D97-AF65-F5344CB8AC3E}">
        <p14:creationId xmlns:p14="http://schemas.microsoft.com/office/powerpoint/2010/main" val="30018756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a:xfrm>
            <a:off x="2231136" y="2429692"/>
            <a:ext cx="7729728" cy="3310336"/>
          </a:xfrm>
        </p:spPr>
        <p:txBody>
          <a:bodyPr>
            <a:normAutofit/>
          </a:bodyPr>
          <a:lstStyle/>
          <a:p>
            <a:pPr marL="0" indent="0">
              <a:buNone/>
            </a:pPr>
            <a:r>
              <a:rPr lang="en-US" sz="2800" dirty="0"/>
              <a:t>Have you ever heard your parents complain that their paycheck stays the same but their bills keep getting larger and larger? Rent is one thing that will likely increase each time a new contract is signed.</a:t>
            </a:r>
            <a:r>
              <a:rPr lang="en-US" sz="4000" dirty="0"/>
              <a:t/>
            </a:r>
            <a:br>
              <a:rPr lang="en-US" sz="4000" dirty="0"/>
            </a:br>
            <a:endParaRPr lang="en-US" sz="4000" dirty="0"/>
          </a:p>
        </p:txBody>
      </p:sp>
      <p:pic>
        <p:nvPicPr>
          <p:cNvPr id="4098" name="Picture 2" descr="house icons on top of differnt sized stacks of gold coi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3514" y="4480560"/>
            <a:ext cx="2864126" cy="1911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70172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8885" y="207047"/>
            <a:ext cx="7729728" cy="1188720"/>
          </a:xfrm>
        </p:spPr>
        <p:txBody>
          <a:bodyPr>
            <a:normAutofit/>
          </a:bodyPr>
          <a:lstStyle/>
          <a:p>
            <a:r>
              <a:rPr lang="en-US" sz="4000" dirty="0" smtClean="0"/>
              <a:t>Rent increase</a:t>
            </a:r>
            <a:endParaRPr lang="en-US" sz="4000" dirty="0"/>
          </a:p>
        </p:txBody>
      </p:sp>
      <p:sp>
        <p:nvSpPr>
          <p:cNvPr id="3" name="Content Placeholder 2"/>
          <p:cNvSpPr>
            <a:spLocks noGrp="1"/>
          </p:cNvSpPr>
          <p:nvPr>
            <p:ph idx="1"/>
          </p:nvPr>
        </p:nvSpPr>
        <p:spPr>
          <a:xfrm>
            <a:off x="574765" y="1395767"/>
            <a:ext cx="11181806" cy="5109537"/>
          </a:xfrm>
        </p:spPr>
        <p:txBody>
          <a:bodyPr>
            <a:noAutofit/>
          </a:bodyPr>
          <a:lstStyle/>
          <a:p>
            <a:pPr marL="0" indent="0">
              <a:buNone/>
            </a:pPr>
            <a:r>
              <a:rPr lang="en-US" sz="2400" dirty="0"/>
              <a:t>Many people choose to rent because they cannot afford to pay monthly mortgage payments or the initial down payment required for most housing purchases. However, it is inevitable that the rent is going to increase. Let's discuss how to determine potential rent increases.</a:t>
            </a:r>
          </a:p>
          <a:p>
            <a:pPr marL="0" indent="0">
              <a:buNone/>
            </a:pPr>
            <a:r>
              <a:rPr lang="en-US" sz="2400" dirty="0"/>
              <a:t>We can model the possible rent increase by using an </a:t>
            </a:r>
            <a:r>
              <a:rPr lang="en-US" sz="2400" b="1" dirty="0">
                <a:solidFill>
                  <a:schemeClr val="accent1">
                    <a:lumMod val="75000"/>
                  </a:schemeClr>
                </a:solidFill>
              </a:rPr>
              <a:t>exponential growth function</a:t>
            </a:r>
            <a:r>
              <a:rPr lang="en-US" sz="2400" dirty="0"/>
              <a:t> similar to the one we used to predict the future resale value in the previous lesson.</a:t>
            </a:r>
          </a:p>
          <a:p>
            <a:pPr marL="0" indent="0">
              <a:buNone/>
            </a:pPr>
            <a:r>
              <a:rPr lang="en-US" sz="2400" dirty="0"/>
              <a:t>Formula: Y = </a:t>
            </a:r>
            <a:r>
              <a:rPr lang="en-US" sz="2400" i="1" dirty="0"/>
              <a:t>a</a:t>
            </a:r>
            <a:r>
              <a:rPr lang="en-US" sz="2400" dirty="0"/>
              <a:t> (1 + </a:t>
            </a:r>
            <a:r>
              <a:rPr lang="en-US" sz="2400" i="1" dirty="0"/>
              <a:t>r</a:t>
            </a:r>
            <a:r>
              <a:rPr lang="en-US" sz="2400" dirty="0"/>
              <a:t>)</a:t>
            </a:r>
            <a:r>
              <a:rPr lang="en-US" sz="2400" i="1" baseline="30000" dirty="0"/>
              <a:t>t</a:t>
            </a:r>
            <a:endParaRPr lang="en-US" sz="2400" dirty="0"/>
          </a:p>
          <a:p>
            <a:r>
              <a:rPr lang="en-US" sz="2400" dirty="0"/>
              <a:t>In this formula:</a:t>
            </a:r>
          </a:p>
          <a:p>
            <a:r>
              <a:rPr lang="en-US" sz="2400" i="1" dirty="0"/>
              <a:t>a</a:t>
            </a:r>
            <a:r>
              <a:rPr lang="en-US" sz="2400" dirty="0"/>
              <a:t> is the current rent</a:t>
            </a:r>
          </a:p>
          <a:p>
            <a:r>
              <a:rPr lang="en-US" sz="2400" i="1" dirty="0"/>
              <a:t>r</a:t>
            </a:r>
            <a:r>
              <a:rPr lang="en-US" sz="2400" dirty="0"/>
              <a:t> is the expected % of increase</a:t>
            </a:r>
          </a:p>
          <a:p>
            <a:r>
              <a:rPr lang="en-US" sz="2400" i="1" dirty="0"/>
              <a:t>t</a:t>
            </a:r>
            <a:r>
              <a:rPr lang="en-US" sz="2400" dirty="0"/>
              <a:t> is the time</a:t>
            </a:r>
          </a:p>
          <a:p>
            <a:pPr marL="0" indent="0">
              <a:buNone/>
            </a:pPr>
            <a:endParaRPr lang="en-US" sz="2500" dirty="0"/>
          </a:p>
        </p:txBody>
      </p:sp>
    </p:spTree>
    <p:extLst>
      <p:ext uri="{BB962C8B-B14F-4D97-AF65-F5344CB8AC3E}">
        <p14:creationId xmlns:p14="http://schemas.microsoft.com/office/powerpoint/2010/main" val="23477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8885" y="207047"/>
            <a:ext cx="7729728" cy="1188720"/>
          </a:xfrm>
        </p:spPr>
        <p:txBody>
          <a:bodyPr>
            <a:normAutofit/>
          </a:bodyPr>
          <a:lstStyle/>
          <a:p>
            <a:r>
              <a:rPr lang="en-US" sz="4000" dirty="0" smtClean="0"/>
              <a:t>example</a:t>
            </a:r>
            <a:endParaRPr lang="en-US" sz="4000" dirty="0"/>
          </a:p>
        </p:txBody>
      </p:sp>
      <p:sp>
        <p:nvSpPr>
          <p:cNvPr id="3" name="Content Placeholder 2"/>
          <p:cNvSpPr>
            <a:spLocks noGrp="1"/>
          </p:cNvSpPr>
          <p:nvPr>
            <p:ph idx="1"/>
          </p:nvPr>
        </p:nvSpPr>
        <p:spPr>
          <a:xfrm>
            <a:off x="574765" y="1395767"/>
            <a:ext cx="11181806" cy="5109537"/>
          </a:xfrm>
        </p:spPr>
        <p:txBody>
          <a:bodyPr>
            <a:noAutofit/>
          </a:bodyPr>
          <a:lstStyle/>
          <a:p>
            <a:pPr marL="0" indent="0">
              <a:buNone/>
            </a:pPr>
            <a:r>
              <a:rPr lang="en-US" sz="2400" dirty="0"/>
              <a:t>You are renting an apartment for $600 per month. The expected rent increase for your area is 2% per year. What will your predicted rent be in 10 years?</a:t>
            </a:r>
          </a:p>
          <a:p>
            <a:pPr marL="0" indent="0">
              <a:buNone/>
            </a:pPr>
            <a:r>
              <a:rPr lang="en-US" sz="2400" dirty="0"/>
              <a:t>First, convert the percent (2%) to a decimal (0.02). Then, plug the information we have into the formula.</a:t>
            </a:r>
          </a:p>
          <a:p>
            <a:r>
              <a:rPr lang="en-US" sz="2400" dirty="0"/>
              <a:t>Y = </a:t>
            </a:r>
            <a:r>
              <a:rPr lang="en-US" sz="2400" i="1" dirty="0"/>
              <a:t>a</a:t>
            </a:r>
            <a:r>
              <a:rPr lang="en-US" sz="2400" dirty="0"/>
              <a:t> (1 + </a:t>
            </a:r>
            <a:r>
              <a:rPr lang="en-US" sz="2400" i="1" dirty="0"/>
              <a:t>r</a:t>
            </a:r>
            <a:r>
              <a:rPr lang="en-US" sz="2400" dirty="0"/>
              <a:t>)</a:t>
            </a:r>
            <a:r>
              <a:rPr lang="en-US" sz="2400" i="1" baseline="30000" dirty="0"/>
              <a:t>t</a:t>
            </a:r>
            <a:r>
              <a:rPr lang="en-US" sz="2400" dirty="0"/>
              <a:t/>
            </a:r>
            <a:br>
              <a:rPr lang="en-US" sz="2400" dirty="0"/>
            </a:br>
            <a:r>
              <a:rPr lang="en-US" sz="2400" dirty="0"/>
              <a:t>Y = 600 (1 + 0.02)</a:t>
            </a:r>
            <a:r>
              <a:rPr lang="en-US" sz="2400" baseline="30000" dirty="0"/>
              <a:t>10</a:t>
            </a:r>
            <a:r>
              <a:rPr lang="en-US" sz="2400" dirty="0"/>
              <a:t/>
            </a:r>
            <a:br>
              <a:rPr lang="en-US" sz="2400" dirty="0"/>
            </a:br>
            <a:r>
              <a:rPr lang="en-US" sz="2400" dirty="0"/>
              <a:t>Y = 600 (1.02)</a:t>
            </a:r>
            <a:r>
              <a:rPr lang="en-US" sz="2400" baseline="30000" dirty="0"/>
              <a:t>10</a:t>
            </a:r>
            <a:r>
              <a:rPr lang="en-US" sz="2400" dirty="0"/>
              <a:t/>
            </a:r>
            <a:br>
              <a:rPr lang="en-US" sz="2400" dirty="0"/>
            </a:br>
            <a:r>
              <a:rPr lang="en-US" sz="2400" dirty="0"/>
              <a:t>Y = 600 (1.2190)</a:t>
            </a:r>
            <a:br>
              <a:rPr lang="en-US" sz="2400" dirty="0"/>
            </a:br>
            <a:r>
              <a:rPr lang="en-US" sz="2400" dirty="0"/>
              <a:t>Y = 731.4</a:t>
            </a:r>
          </a:p>
          <a:p>
            <a:pPr marL="0" indent="0">
              <a:buNone/>
            </a:pPr>
            <a:r>
              <a:rPr lang="en-US" sz="2400" dirty="0"/>
              <a:t>It is predicted that your rent will be $732 in 10 years. Notice that the amount was rounded up to the next whole dollar amount.</a:t>
            </a:r>
          </a:p>
          <a:p>
            <a:pPr marL="0" indent="0">
              <a:buNone/>
            </a:pPr>
            <a:endParaRPr lang="en-US" sz="2500" dirty="0"/>
          </a:p>
        </p:txBody>
      </p:sp>
    </p:spTree>
    <p:extLst>
      <p:ext uri="{BB962C8B-B14F-4D97-AF65-F5344CB8AC3E}">
        <p14:creationId xmlns:p14="http://schemas.microsoft.com/office/powerpoint/2010/main" val="22401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Rent increase practice</a:t>
            </a:r>
            <a:endParaRPr lang="en-US" sz="3600" dirty="0"/>
          </a:p>
        </p:txBody>
      </p:sp>
      <p:sp>
        <p:nvSpPr>
          <p:cNvPr id="3" name="Content Placeholder 2"/>
          <p:cNvSpPr>
            <a:spLocks noGrp="1"/>
          </p:cNvSpPr>
          <p:nvPr>
            <p:ph idx="1"/>
          </p:nvPr>
        </p:nvSpPr>
        <p:spPr/>
        <p:txBody>
          <a:bodyPr>
            <a:normAutofit/>
          </a:bodyPr>
          <a:lstStyle/>
          <a:p>
            <a:pPr marL="0" indent="0">
              <a:buNone/>
            </a:pPr>
            <a:r>
              <a:rPr lang="en-US" sz="2400" dirty="0">
                <a:hlinkClick r:id="rId2"/>
              </a:rPr>
              <a:t>https://</a:t>
            </a:r>
            <a:r>
              <a:rPr lang="en-US" sz="2400" dirty="0" smtClean="0">
                <a:hlinkClick r:id="rId2"/>
              </a:rPr>
              <a:t>accessdl.state.al.us/AventaCourses/access_courses/algebra_finance_ua_v21/08_unit/08-07/08-07_practice/story.html</a:t>
            </a:r>
            <a:r>
              <a:rPr lang="en-US" sz="2400" dirty="0" smtClean="0"/>
              <a:t> </a:t>
            </a:r>
            <a:endParaRPr lang="en-US" sz="2400" dirty="0"/>
          </a:p>
        </p:txBody>
      </p:sp>
    </p:spTree>
    <p:extLst>
      <p:ext uri="{BB962C8B-B14F-4D97-AF65-F5344CB8AC3E}">
        <p14:creationId xmlns:p14="http://schemas.microsoft.com/office/powerpoint/2010/main" val="237718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37675"/>
            <a:ext cx="7729728" cy="1188720"/>
          </a:xfrm>
        </p:spPr>
        <p:txBody>
          <a:bodyPr>
            <a:normAutofit/>
          </a:bodyPr>
          <a:lstStyle/>
          <a:p>
            <a:r>
              <a:rPr lang="en-US" sz="4000" dirty="0" smtClean="0"/>
              <a:t>Other terms</a:t>
            </a:r>
            <a:endParaRPr lang="en-US" sz="4000" dirty="0"/>
          </a:p>
        </p:txBody>
      </p:sp>
      <p:sp>
        <p:nvSpPr>
          <p:cNvPr id="3" name="Content Placeholder 2"/>
          <p:cNvSpPr>
            <a:spLocks noGrp="1"/>
          </p:cNvSpPr>
          <p:nvPr>
            <p:ph idx="1"/>
          </p:nvPr>
        </p:nvSpPr>
        <p:spPr>
          <a:xfrm>
            <a:off x="2231136" y="1776549"/>
            <a:ext cx="7729728" cy="4728755"/>
          </a:xfrm>
        </p:spPr>
        <p:txBody>
          <a:bodyPr>
            <a:normAutofit/>
          </a:bodyPr>
          <a:lstStyle/>
          <a:p>
            <a:r>
              <a:rPr lang="en-US" sz="2400" b="1" dirty="0">
                <a:solidFill>
                  <a:schemeClr val="accent1">
                    <a:lumMod val="75000"/>
                  </a:schemeClr>
                </a:solidFill>
              </a:rPr>
              <a:t>Producer:</a:t>
            </a:r>
            <a:r>
              <a:rPr lang="en-US" sz="2400" dirty="0">
                <a:solidFill>
                  <a:schemeClr val="accent1">
                    <a:lumMod val="75000"/>
                  </a:schemeClr>
                </a:solidFill>
              </a:rPr>
              <a:t> </a:t>
            </a:r>
            <a:r>
              <a:rPr lang="en-US" sz="2400" dirty="0"/>
              <a:t>A person, company, or country that makes, grows, or supplies goods or commodities for sale.</a:t>
            </a:r>
          </a:p>
          <a:p>
            <a:r>
              <a:rPr lang="en-US" sz="2400" b="1" dirty="0" smtClean="0">
                <a:solidFill>
                  <a:schemeClr val="accent1">
                    <a:lumMod val="75000"/>
                  </a:schemeClr>
                </a:solidFill>
              </a:rPr>
              <a:t>Supplier</a:t>
            </a:r>
            <a:r>
              <a:rPr lang="en-US" sz="2400" b="1" dirty="0">
                <a:solidFill>
                  <a:schemeClr val="accent1">
                    <a:lumMod val="75000"/>
                  </a:schemeClr>
                </a:solidFill>
              </a:rPr>
              <a:t>:</a:t>
            </a:r>
            <a:r>
              <a:rPr lang="en-US" sz="2400" dirty="0"/>
              <a:t> A person or organization that provides something needed such as a product or service.</a:t>
            </a:r>
          </a:p>
          <a:p>
            <a:r>
              <a:rPr lang="en-US" sz="2400" b="1" dirty="0" smtClean="0">
                <a:solidFill>
                  <a:schemeClr val="accent1">
                    <a:lumMod val="75000"/>
                  </a:schemeClr>
                </a:solidFill>
              </a:rPr>
              <a:t>Consumer </a:t>
            </a:r>
            <a:r>
              <a:rPr lang="en-US" sz="2400" b="1" dirty="0">
                <a:solidFill>
                  <a:schemeClr val="accent1">
                    <a:lumMod val="75000"/>
                  </a:schemeClr>
                </a:solidFill>
              </a:rPr>
              <a:t>protection:</a:t>
            </a:r>
            <a:r>
              <a:rPr lang="en-US" sz="2400" dirty="0">
                <a:solidFill>
                  <a:schemeClr val="accent1">
                    <a:lumMod val="75000"/>
                  </a:schemeClr>
                </a:solidFill>
              </a:rPr>
              <a:t> </a:t>
            </a:r>
            <a:r>
              <a:rPr lang="en-US" sz="2400" dirty="0"/>
              <a:t>A group of laws and organizations designed to ensure the rights of consumers, as well as fair trade, competition, and accurate information in the marketplace. It provides a way for individuals to fight back against abusive business practices.</a:t>
            </a:r>
          </a:p>
        </p:txBody>
      </p:sp>
    </p:spTree>
    <p:extLst>
      <p:ext uri="{BB962C8B-B14F-4D97-AF65-F5344CB8AC3E}">
        <p14:creationId xmlns:p14="http://schemas.microsoft.com/office/powerpoint/2010/main" val="275317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Try IT!</a:t>
            </a:r>
            <a:endParaRPr lang="en-US" sz="6000" dirty="0"/>
          </a:p>
        </p:txBody>
      </p:sp>
      <p:sp>
        <p:nvSpPr>
          <p:cNvPr id="3" name="Content Placeholder 2"/>
          <p:cNvSpPr>
            <a:spLocks noGrp="1"/>
          </p:cNvSpPr>
          <p:nvPr>
            <p:ph idx="1"/>
          </p:nvPr>
        </p:nvSpPr>
        <p:spPr/>
        <p:txBody>
          <a:bodyPr>
            <a:normAutofit/>
          </a:bodyPr>
          <a:lstStyle/>
          <a:p>
            <a:pPr marL="0" indent="0">
              <a:buNone/>
            </a:pPr>
            <a:r>
              <a:rPr lang="en-US" sz="2400" dirty="0">
                <a:hlinkClick r:id="rId2"/>
              </a:rPr>
              <a:t>https://</a:t>
            </a:r>
            <a:r>
              <a:rPr lang="en-US" sz="2400" dirty="0" smtClean="0">
                <a:hlinkClick r:id="rId2"/>
              </a:rPr>
              <a:t>accessdl.state.al.us/AventaCourses/access_courses/algebra_finance_ua_v21/08_unit/08-01/08-01_practice.htm</a:t>
            </a:r>
            <a:r>
              <a:rPr lang="en-US" sz="2400" dirty="0" smtClean="0"/>
              <a:t> </a:t>
            </a:r>
            <a:endParaRPr lang="en-US" sz="2400" dirty="0"/>
          </a:p>
        </p:txBody>
      </p:sp>
    </p:spTree>
    <p:extLst>
      <p:ext uri="{BB962C8B-B14F-4D97-AF65-F5344CB8AC3E}">
        <p14:creationId xmlns:p14="http://schemas.microsoft.com/office/powerpoint/2010/main" val="376018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Section 8.02</a:t>
            </a:r>
            <a:endParaRPr lang="en-US" sz="6600" dirty="0"/>
          </a:p>
        </p:txBody>
      </p:sp>
      <p:sp>
        <p:nvSpPr>
          <p:cNvPr id="3" name="Text Placeholder 2"/>
          <p:cNvSpPr>
            <a:spLocks noGrp="1"/>
          </p:cNvSpPr>
          <p:nvPr>
            <p:ph type="body" idx="1"/>
          </p:nvPr>
        </p:nvSpPr>
        <p:spPr>
          <a:xfrm>
            <a:off x="1600200" y="4352465"/>
            <a:ext cx="8991600" cy="1265082"/>
          </a:xfrm>
        </p:spPr>
        <p:txBody>
          <a:bodyPr>
            <a:noAutofit/>
          </a:bodyPr>
          <a:lstStyle/>
          <a:p>
            <a:r>
              <a:rPr lang="en-US" sz="6000" dirty="0" smtClean="0"/>
              <a:t>Unit Costs</a:t>
            </a:r>
            <a:endParaRPr lang="en-US" sz="6000" dirty="0"/>
          </a:p>
        </p:txBody>
      </p:sp>
    </p:spTree>
    <p:extLst>
      <p:ext uri="{BB962C8B-B14F-4D97-AF65-F5344CB8AC3E}">
        <p14:creationId xmlns:p14="http://schemas.microsoft.com/office/powerpoint/2010/main" val="159981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Introduction</a:t>
            </a:r>
            <a:endParaRPr lang="en-US" sz="4800" dirty="0"/>
          </a:p>
        </p:txBody>
      </p:sp>
      <p:sp>
        <p:nvSpPr>
          <p:cNvPr id="3" name="Content Placeholder 2"/>
          <p:cNvSpPr>
            <a:spLocks noGrp="1"/>
          </p:cNvSpPr>
          <p:nvPr>
            <p:ph idx="1"/>
          </p:nvPr>
        </p:nvSpPr>
        <p:spPr/>
        <p:txBody>
          <a:bodyPr>
            <a:normAutofit/>
          </a:bodyPr>
          <a:lstStyle/>
          <a:p>
            <a:pPr marL="0" indent="0">
              <a:buNone/>
            </a:pPr>
            <a:r>
              <a:rPr lang="en-US" sz="3200" dirty="0"/>
              <a:t>What if you don't want to buy a dozen cupcakes? Maybe you only want one. Can you find the cost of one if you know the cost of the entire dozen?</a:t>
            </a:r>
          </a:p>
        </p:txBody>
      </p:sp>
      <p:pic>
        <p:nvPicPr>
          <p:cNvPr id="2050" name="Picture 2" descr="frosted cupcak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6761" y="4671620"/>
            <a:ext cx="2698478" cy="180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45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243</TotalTime>
  <Words>2006</Words>
  <Application>Microsoft Office PowerPoint</Application>
  <PresentationFormat>Widescreen</PresentationFormat>
  <Paragraphs>220</Paragraphs>
  <Slides>59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59</vt:i4>
      </vt:variant>
    </vt:vector>
  </HeadingPairs>
  <TitlesOfParts>
    <vt:vector size="62" baseType="lpstr">
      <vt:lpstr>Arial</vt:lpstr>
      <vt:lpstr>Gill Sans MT</vt:lpstr>
      <vt:lpstr>Parcel</vt:lpstr>
      <vt:lpstr>UNIT 8</vt:lpstr>
      <vt:lpstr>Section 8.01</vt:lpstr>
      <vt:lpstr>Introduction</vt:lpstr>
      <vt:lpstr>Warranty &amp; guarantee</vt:lpstr>
      <vt:lpstr>Other terms</vt:lpstr>
      <vt:lpstr>Other terms</vt:lpstr>
      <vt:lpstr>Try IT!</vt:lpstr>
      <vt:lpstr>Section 8.02</vt:lpstr>
      <vt:lpstr>Introduction</vt:lpstr>
      <vt:lpstr>Unit cost</vt:lpstr>
      <vt:lpstr>examples</vt:lpstr>
      <vt:lpstr>examples</vt:lpstr>
      <vt:lpstr>Unit cost review</vt:lpstr>
      <vt:lpstr>Unit cost review</vt:lpstr>
      <vt:lpstr>Section 8.03</vt:lpstr>
      <vt:lpstr>Introduction</vt:lpstr>
      <vt:lpstr>Companies target you</vt:lpstr>
      <vt:lpstr>Companies target you</vt:lpstr>
      <vt:lpstr>Consumer behavior</vt:lpstr>
      <vt:lpstr>Consumer behavior</vt:lpstr>
      <vt:lpstr>Consumer behavior</vt:lpstr>
      <vt:lpstr>Consumer behavior</vt:lpstr>
      <vt:lpstr>Comparison shopping</vt:lpstr>
      <vt:lpstr>Comparison shopping</vt:lpstr>
      <vt:lpstr>Comparison shopping</vt:lpstr>
      <vt:lpstr>Comparison shopping</vt:lpstr>
      <vt:lpstr>Advertisements review</vt:lpstr>
      <vt:lpstr>Section 8.04</vt:lpstr>
      <vt:lpstr>Introduction</vt:lpstr>
      <vt:lpstr>options</vt:lpstr>
      <vt:lpstr>renting</vt:lpstr>
      <vt:lpstr>Home buying</vt:lpstr>
      <vt:lpstr>Home buying</vt:lpstr>
      <vt:lpstr>Home buying</vt:lpstr>
      <vt:lpstr>Home buying</vt:lpstr>
      <vt:lpstr>Housing options review</vt:lpstr>
      <vt:lpstr>Section 8.05</vt:lpstr>
      <vt:lpstr>Introduction</vt:lpstr>
      <vt:lpstr>mortgages</vt:lpstr>
      <vt:lpstr>Comparing monthly costs</vt:lpstr>
      <vt:lpstr>Fixed rate vs. adjustable rate</vt:lpstr>
      <vt:lpstr>Fixed rate vs. adjustable rate</vt:lpstr>
      <vt:lpstr>Va and FHA Loans</vt:lpstr>
      <vt:lpstr>Va and FHA Loans</vt:lpstr>
      <vt:lpstr>Va and FHA Loans</vt:lpstr>
      <vt:lpstr>Comparing all options</vt:lpstr>
      <vt:lpstr>Mortgages practice</vt:lpstr>
      <vt:lpstr>Section 8.06</vt:lpstr>
      <vt:lpstr>Introduction</vt:lpstr>
      <vt:lpstr>Resale value</vt:lpstr>
      <vt:lpstr>examples</vt:lpstr>
      <vt:lpstr>formulas</vt:lpstr>
      <vt:lpstr>Rental properties</vt:lpstr>
      <vt:lpstr>Resale value practice</vt:lpstr>
      <vt:lpstr>Section 8.07</vt:lpstr>
      <vt:lpstr>Introduction</vt:lpstr>
      <vt:lpstr>Rent increase</vt:lpstr>
      <vt:lpstr>example</vt:lpstr>
      <vt:lpstr>Rent increase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8</dc:title>
  <dc:creator>Shannon Smith</dc:creator>
  <cp:lastModifiedBy>Shannon Smith</cp:lastModifiedBy>
  <cp:revision>12</cp:revision>
  <dcterms:created xsi:type="dcterms:W3CDTF">2020-10-22T13:22:41Z</dcterms:created>
  <dcterms:modified xsi:type="dcterms:W3CDTF">2020-10-22T17:26:27Z</dcterms:modified>
</cp:coreProperties>
</file>