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57"/>
  </p:notesMasterIdLst>
  <p:sldIdLst>
    <p:sldId id="273" r:id="rId5"/>
    <p:sldId id="282" r:id="rId6"/>
    <p:sldId id="272" r:id="rId7"/>
    <p:sldId id="274" r:id="rId8"/>
    <p:sldId id="276" r:id="rId9"/>
    <p:sldId id="277" r:id="rId10"/>
    <p:sldId id="279" r:id="rId11"/>
    <p:sldId id="278" r:id="rId12"/>
    <p:sldId id="280" r:id="rId13"/>
    <p:sldId id="281"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AA0BC-6609-4556-8B76-A1EDF3B4E98C}" type="datetimeFigureOut">
              <a:rPr lang="en-US" smtClean="0"/>
              <a:t>3/13/2020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A596-7141-45E9-836C-E467146705EF}" type="slidenum">
              <a:rPr lang="en-US" smtClean="0"/>
              <a:t>‹#›</a:t>
            </a:fld>
            <a:endParaRPr lang="en-US" dirty="0"/>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3A53EF8-F1F1-426B-B0A9-FD4AEE8EDDC7}" type="datetime1">
              <a:rPr lang="en-US" smtClean="0"/>
              <a:t>3/13/2020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0706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AAADA-552C-4634-A9B8-C1EEDF253588}" type="datetime1">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771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594C05-AA5C-4F09-A6B7-D3A3193AA5D7}" type="datetime1">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301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E7C161-5F1A-4F87-A250-8C55998B83EC}" type="datetime1">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630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4DB066-BA4C-4ACB-B5EF-D11313F7B512}" type="datetime1">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4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D13D9-FA56-4191-B3D1-0F0946347F7F}" type="datetime1">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429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8E99F0-C981-43CA-8461-68A368C933F2}" type="datetime1">
              <a:rPr lang="en-US" smtClean="0"/>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30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97E3CD-9FEF-4266-9447-6E0BADDDB821}" type="datetime1">
              <a:rPr lang="en-US" smtClean="0"/>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909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D101-F83B-4D7E-9E34-DC0B18767A58}" type="datetime1">
              <a:rPr lang="en-US" smtClean="0"/>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724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947F4BB-6FA0-4C2D-AD18-4EF7D955C743}" type="datetime1">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66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D3067F-260F-43C4-A09C-6B48384CFE2B}" type="datetime1">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608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4FBE5A9-3ED6-497C-9CD0-6F852ECCBD21}" type="datetime1">
              <a:rPr lang="en-US" smtClean="0"/>
              <a:t>3/13/2020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0172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t>Unit 5</a:t>
            </a:r>
            <a:endParaRPr lang="en-US" dirty="0"/>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t>Math In The Real World</a:t>
            </a:r>
            <a:endParaRPr lang="en-US" sz="3200" dirty="0"/>
          </a:p>
        </p:txBody>
      </p:sp>
    </p:spTree>
    <p:extLst>
      <p:ext uri="{BB962C8B-B14F-4D97-AF65-F5344CB8AC3E}">
        <p14:creationId xmlns:p14="http://schemas.microsoft.com/office/powerpoint/2010/main" val="1811173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Reduce Fractions</a:t>
            </a:r>
            <a:endParaRPr lang="en-US" sz="5400" dirty="0"/>
          </a:p>
        </p:txBody>
      </p:sp>
      <p:pic>
        <p:nvPicPr>
          <p:cNvPr id="9218" name="Picture 2" descr="1 over 4 plus 1 over 4 equals 2 over 4 which reduces down to 1 over 2 (1/4+1/4=2/4=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6057" y="1841863"/>
            <a:ext cx="269368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84915" y="2017690"/>
            <a:ext cx="6096000" cy="3108543"/>
          </a:xfrm>
          <a:prstGeom prst="rect">
            <a:avLst/>
          </a:prstGeom>
        </p:spPr>
        <p:txBody>
          <a:bodyPr>
            <a:spAutoFit/>
          </a:bodyPr>
          <a:lstStyle/>
          <a:p>
            <a:r>
              <a:rPr lang="en-US" sz="2800" dirty="0">
                <a:solidFill>
                  <a:srgbClr val="000000"/>
                </a:solidFill>
              </a:rPr>
              <a:t>We must always make sure that our answers are in simplest terms (that they cannot be reduced). Notice in the problem above. We divided the numerator and denominator both by 2 to </a:t>
            </a:r>
            <a:r>
              <a:rPr lang="en-US" sz="2800" b="1" dirty="0">
                <a:solidFill>
                  <a:srgbClr val="FF0000"/>
                </a:solidFill>
              </a:rPr>
              <a:t>reduce to simplest terms</a:t>
            </a:r>
            <a:r>
              <a:rPr lang="en-US" sz="2800" dirty="0">
                <a:solidFill>
                  <a:srgbClr val="FF0000"/>
                </a:solidFill>
              </a:rPr>
              <a:t>.</a:t>
            </a:r>
          </a:p>
        </p:txBody>
      </p:sp>
    </p:spTree>
    <p:extLst>
      <p:ext uri="{BB962C8B-B14F-4D97-AF65-F5344CB8AC3E}">
        <p14:creationId xmlns:p14="http://schemas.microsoft.com/office/powerpoint/2010/main" val="20453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5.02</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Recipe Adjustments</a:t>
            </a:r>
            <a:endParaRPr lang="en-US" sz="3200" dirty="0">
              <a:solidFill>
                <a:schemeClr val="bg2"/>
              </a:solidFill>
            </a:endParaRPr>
          </a:p>
        </p:txBody>
      </p:sp>
    </p:spTree>
    <p:extLst>
      <p:ext uri="{BB962C8B-B14F-4D97-AF65-F5344CB8AC3E}">
        <p14:creationId xmlns:p14="http://schemas.microsoft.com/office/powerpoint/2010/main" val="413478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p:txBody>
          <a:bodyPr>
            <a:normAutofit/>
          </a:bodyPr>
          <a:lstStyle/>
          <a:p>
            <a:pPr marL="0" indent="0">
              <a:buNone/>
            </a:pPr>
            <a:r>
              <a:rPr lang="en-US" sz="2800" dirty="0"/>
              <a:t>Have you ever been guilty of asking “When will I ever use this?” in your math class. We will look at a very practical use of multiplication and division with fractions in this lesson -- recipe adjustments!</a:t>
            </a:r>
          </a:p>
        </p:txBody>
      </p:sp>
      <p:pic>
        <p:nvPicPr>
          <p:cNvPr id="10242" name="Picture 2" descr="box of hand written reci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918" y="3586390"/>
            <a:ext cx="4762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fade">
                                      <p:cBhvr>
                                        <p:cTn id="21" dur="1000"/>
                                        <p:tgtEl>
                                          <p:spTgt spid="10242"/>
                                        </p:tgtEl>
                                      </p:cBhvr>
                                    </p:animEffect>
                                    <p:anim calcmode="lin" valueType="num">
                                      <p:cBhvr>
                                        <p:cTn id="22" dur="1000" fill="hold"/>
                                        <p:tgtEl>
                                          <p:spTgt spid="10242"/>
                                        </p:tgtEl>
                                        <p:attrNameLst>
                                          <p:attrName>ppt_x</p:attrName>
                                        </p:attrNameLst>
                                      </p:cBhvr>
                                      <p:tavLst>
                                        <p:tav tm="0">
                                          <p:val>
                                            <p:strVal val="#ppt_x"/>
                                          </p:val>
                                        </p:tav>
                                        <p:tav tm="100000">
                                          <p:val>
                                            <p:strVal val="#ppt_x"/>
                                          </p:val>
                                        </p:tav>
                                      </p:tavLst>
                                    </p:anim>
                                    <p:anim calcmode="lin" valueType="num">
                                      <p:cBhvr>
                                        <p:cTn id="23"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Recipe Adjustments</a:t>
            </a:r>
            <a:endParaRPr lang="en-US" sz="5400" dirty="0"/>
          </a:p>
        </p:txBody>
      </p:sp>
      <p:sp>
        <p:nvSpPr>
          <p:cNvPr id="3" name="Content Placeholder 2"/>
          <p:cNvSpPr>
            <a:spLocks noGrp="1"/>
          </p:cNvSpPr>
          <p:nvPr>
            <p:ph idx="1"/>
          </p:nvPr>
        </p:nvSpPr>
        <p:spPr/>
        <p:txBody>
          <a:bodyPr>
            <a:normAutofit/>
          </a:bodyPr>
          <a:lstStyle/>
          <a:p>
            <a:pPr marL="0" indent="0">
              <a:buNone/>
            </a:pPr>
            <a:r>
              <a:rPr lang="en-US" sz="2400" dirty="0"/>
              <a:t>I learned to cook by working side by side with my mother in the kitchen. She had very few written recipes and was cooking for a family of </a:t>
            </a:r>
            <a:r>
              <a:rPr lang="en-US" sz="2400" dirty="0" smtClean="0"/>
              <a:t>four. </a:t>
            </a:r>
            <a:r>
              <a:rPr lang="en-US" sz="2400" dirty="0"/>
              <a:t>Needless to say, I had to make some adjustments when I married. My husband has never been a fan of leftovers so we did not need </a:t>
            </a:r>
            <a:r>
              <a:rPr lang="en-US" sz="2400" dirty="0" smtClean="0"/>
              <a:t>five </a:t>
            </a:r>
            <a:r>
              <a:rPr lang="en-US" sz="2400" dirty="0"/>
              <a:t>servings of anything. As my family grew, so did the need for additional servings. Now that we are part of the empty nesters, we are back down to two serving meals. You will find that there are many variables that will determine how many servings you want to prepare. You also may rarely find a recipe that is actually for the exact number of servings you will be needing.</a:t>
            </a:r>
          </a:p>
        </p:txBody>
      </p:sp>
    </p:spTree>
    <p:extLst>
      <p:ext uri="{BB962C8B-B14F-4D97-AF65-F5344CB8AC3E}">
        <p14:creationId xmlns:p14="http://schemas.microsoft.com/office/powerpoint/2010/main" val="173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Adjustments</a:t>
            </a:r>
            <a:endParaRPr lang="en-US" dirty="0"/>
          </a:p>
        </p:txBody>
      </p:sp>
      <p:sp>
        <p:nvSpPr>
          <p:cNvPr id="3" name="Content Placeholder 2"/>
          <p:cNvSpPr>
            <a:spLocks noGrp="1"/>
          </p:cNvSpPr>
          <p:nvPr>
            <p:ph idx="1"/>
          </p:nvPr>
        </p:nvSpPr>
        <p:spPr>
          <a:xfrm>
            <a:off x="1261872" y="1828800"/>
            <a:ext cx="9802368" cy="4351337"/>
          </a:xfrm>
        </p:spPr>
        <p:txBody>
          <a:bodyPr/>
          <a:lstStyle/>
          <a:p>
            <a:pPr marL="0" indent="0">
              <a:buNone/>
            </a:pPr>
            <a:r>
              <a:rPr lang="en-US" sz="2400" b="1" dirty="0"/>
              <a:t>Multiplication and Division with Fractions</a:t>
            </a:r>
          </a:p>
          <a:p>
            <a:r>
              <a:rPr lang="en-US" sz="2400" dirty="0"/>
              <a:t>We will begin by reviewing multiplication and division with fractions. Remember that to multiply, you simply multiply the numerators and place your answer in the numerator and then multiply the denominators and put your answer in the denominator. You will need to remember to simplify (reduce) your answer if possible by dividing both numerator and denominator by the same number</a:t>
            </a:r>
            <a:r>
              <a:rPr lang="en-US" sz="2400" dirty="0" smtClean="0"/>
              <a:t>.</a:t>
            </a:r>
          </a:p>
          <a:p>
            <a:r>
              <a:rPr lang="en-US" sz="2400" dirty="0" smtClean="0"/>
              <a:t>Example Problem #1</a:t>
            </a:r>
            <a:endParaRPr lang="en-US" sz="2400" dirty="0"/>
          </a:p>
          <a:p>
            <a:endParaRPr lang="en-US" dirty="0"/>
          </a:p>
        </p:txBody>
      </p:sp>
      <p:pic>
        <p:nvPicPr>
          <p:cNvPr id="11266" name="Picture 2" descr="3 over 4 times 1 over 3 equals 3 over 12 reduced to 1 over 4 (3/4x1/3=3/1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146" y="4852896"/>
            <a:ext cx="5419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6"/>
                                        </p:tgtEl>
                                        <p:attrNameLst>
                                          <p:attrName>style.visibility</p:attrName>
                                        </p:attrNameLst>
                                      </p:cBhvr>
                                      <p:to>
                                        <p:strVal val="visible"/>
                                      </p:to>
                                    </p:set>
                                    <p:animEffect transition="in" filter="fade">
                                      <p:cBhvr>
                                        <p:cTn id="35" dur="1000"/>
                                        <p:tgtEl>
                                          <p:spTgt spid="11266"/>
                                        </p:tgtEl>
                                      </p:cBhvr>
                                    </p:animEffect>
                                    <p:anim calcmode="lin" valueType="num">
                                      <p:cBhvr>
                                        <p:cTn id="36" dur="1000" fill="hold"/>
                                        <p:tgtEl>
                                          <p:spTgt spid="11266"/>
                                        </p:tgtEl>
                                        <p:attrNameLst>
                                          <p:attrName>ppt_x</p:attrName>
                                        </p:attrNameLst>
                                      </p:cBhvr>
                                      <p:tavLst>
                                        <p:tav tm="0">
                                          <p:val>
                                            <p:strVal val="#ppt_x"/>
                                          </p:val>
                                        </p:tav>
                                        <p:tav tm="100000">
                                          <p:val>
                                            <p:strVal val="#ppt_x"/>
                                          </p:val>
                                        </p:tav>
                                      </p:tavLst>
                                    </p:anim>
                                    <p:anim calcmode="lin" valueType="num">
                                      <p:cBhvr>
                                        <p:cTn id="37"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Adjustments</a:t>
            </a:r>
            <a:endParaRPr lang="en-US" dirty="0"/>
          </a:p>
        </p:txBody>
      </p:sp>
      <p:sp>
        <p:nvSpPr>
          <p:cNvPr id="3" name="Content Placeholder 2"/>
          <p:cNvSpPr>
            <a:spLocks noGrp="1"/>
          </p:cNvSpPr>
          <p:nvPr>
            <p:ph idx="1"/>
          </p:nvPr>
        </p:nvSpPr>
        <p:spPr>
          <a:xfrm>
            <a:off x="1261872" y="1828800"/>
            <a:ext cx="9802368" cy="4351337"/>
          </a:xfrm>
        </p:spPr>
        <p:txBody>
          <a:bodyPr/>
          <a:lstStyle/>
          <a:p>
            <a:pPr marL="0" indent="0">
              <a:buNone/>
            </a:pPr>
            <a:r>
              <a:rPr lang="en-US" sz="2400" b="1" dirty="0"/>
              <a:t>Multiplication and Division with Fractions</a:t>
            </a:r>
          </a:p>
          <a:p>
            <a:r>
              <a:rPr lang="en-US" sz="2400" dirty="0"/>
              <a:t>We will begin by reviewing multiplication and division with fractions. Remember that to multiply, you simply multiply the numerators and place your answer in the numerator and then multiply the denominators and put your answer in the denominator. You will need to remember to simplify (reduce) your answer if possible by dividing both numerator and denominator by the same number</a:t>
            </a:r>
            <a:r>
              <a:rPr lang="en-US" sz="2400" dirty="0" smtClean="0"/>
              <a:t>.</a:t>
            </a:r>
          </a:p>
          <a:p>
            <a:r>
              <a:rPr lang="en-US" sz="2400" dirty="0" smtClean="0"/>
              <a:t>Example Problem #1</a:t>
            </a:r>
            <a:endParaRPr lang="en-US" sz="2400" dirty="0"/>
          </a:p>
          <a:p>
            <a:endParaRPr lang="en-US" dirty="0"/>
          </a:p>
        </p:txBody>
      </p:sp>
      <p:pic>
        <p:nvPicPr>
          <p:cNvPr id="11266" name="Picture 2" descr="3 over 4 times 1 over 3 equals 3 over 12 reduced to 1 over 4 (3/4x1/3=3/1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146" y="4852896"/>
            <a:ext cx="5419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6"/>
                                        </p:tgtEl>
                                        <p:attrNameLst>
                                          <p:attrName>style.visibility</p:attrName>
                                        </p:attrNameLst>
                                      </p:cBhvr>
                                      <p:to>
                                        <p:strVal val="visible"/>
                                      </p:to>
                                    </p:set>
                                    <p:animEffect transition="in" filter="fade">
                                      <p:cBhvr>
                                        <p:cTn id="35" dur="1000"/>
                                        <p:tgtEl>
                                          <p:spTgt spid="11266"/>
                                        </p:tgtEl>
                                      </p:cBhvr>
                                    </p:animEffect>
                                    <p:anim calcmode="lin" valueType="num">
                                      <p:cBhvr>
                                        <p:cTn id="36" dur="1000" fill="hold"/>
                                        <p:tgtEl>
                                          <p:spTgt spid="11266"/>
                                        </p:tgtEl>
                                        <p:attrNameLst>
                                          <p:attrName>ppt_x</p:attrName>
                                        </p:attrNameLst>
                                      </p:cBhvr>
                                      <p:tavLst>
                                        <p:tav tm="0">
                                          <p:val>
                                            <p:strVal val="#ppt_x"/>
                                          </p:val>
                                        </p:tav>
                                        <p:tav tm="100000">
                                          <p:val>
                                            <p:strVal val="#ppt_x"/>
                                          </p:val>
                                        </p:tav>
                                      </p:tavLst>
                                    </p:anim>
                                    <p:anim calcmode="lin" valueType="num">
                                      <p:cBhvr>
                                        <p:cTn id="37"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Adjustments</a:t>
            </a:r>
            <a:endParaRPr lang="en-US" dirty="0"/>
          </a:p>
        </p:txBody>
      </p:sp>
      <p:sp>
        <p:nvSpPr>
          <p:cNvPr id="3" name="Content Placeholder 2"/>
          <p:cNvSpPr>
            <a:spLocks noGrp="1"/>
          </p:cNvSpPr>
          <p:nvPr>
            <p:ph idx="1"/>
          </p:nvPr>
        </p:nvSpPr>
        <p:spPr>
          <a:xfrm>
            <a:off x="1261872" y="1828800"/>
            <a:ext cx="9802368" cy="4351337"/>
          </a:xfrm>
        </p:spPr>
        <p:txBody>
          <a:bodyPr/>
          <a:lstStyle/>
          <a:p>
            <a:pPr marL="0" indent="0">
              <a:buNone/>
            </a:pPr>
            <a:r>
              <a:rPr lang="en-US" sz="2400" b="1" dirty="0" smtClean="0"/>
              <a:t>Multiplying </a:t>
            </a:r>
            <a:r>
              <a:rPr lang="en-US" sz="2400" b="1" dirty="0"/>
              <a:t>Mixed Numbers</a:t>
            </a:r>
          </a:p>
          <a:p>
            <a:r>
              <a:rPr lang="en-US" sz="2400" dirty="0"/>
              <a:t>There will be times you have to multiply mixed numbers as well. In order to do this, you will need to first change them to improper fractions by multiplying the whole number times the denominator and then adding your answer to the numerator. You will put your final answer over the original denominator. Once you have changed them to improper fractions, you will multiply as before.</a:t>
            </a:r>
          </a:p>
          <a:p>
            <a:endParaRPr lang="en-US" dirty="0"/>
          </a:p>
        </p:txBody>
      </p:sp>
      <p:pic>
        <p:nvPicPr>
          <p:cNvPr id="13314" name="Picture 2" descr="3 2/5=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80" y="4914716"/>
            <a:ext cx="28956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26/3=8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288" y="4819465"/>
            <a:ext cx="28003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314"/>
                                        </p:tgtEl>
                                        <p:attrNameLst>
                                          <p:attrName>style.visibility</p:attrName>
                                        </p:attrNameLst>
                                      </p:cBhvr>
                                      <p:to>
                                        <p:strVal val="visible"/>
                                      </p:to>
                                    </p:set>
                                    <p:animEffect transition="in" filter="fade">
                                      <p:cBhvr>
                                        <p:cTn id="28" dur="1000"/>
                                        <p:tgtEl>
                                          <p:spTgt spid="13314"/>
                                        </p:tgtEl>
                                      </p:cBhvr>
                                    </p:animEffect>
                                    <p:anim calcmode="lin" valueType="num">
                                      <p:cBhvr>
                                        <p:cTn id="29" dur="1000" fill="hold"/>
                                        <p:tgtEl>
                                          <p:spTgt spid="13314"/>
                                        </p:tgtEl>
                                        <p:attrNameLst>
                                          <p:attrName>ppt_x</p:attrName>
                                        </p:attrNameLst>
                                      </p:cBhvr>
                                      <p:tavLst>
                                        <p:tav tm="0">
                                          <p:val>
                                            <p:strVal val="#ppt_x"/>
                                          </p:val>
                                        </p:tav>
                                        <p:tav tm="100000">
                                          <p:val>
                                            <p:strVal val="#ppt_x"/>
                                          </p:val>
                                        </p:tav>
                                      </p:tavLst>
                                    </p:anim>
                                    <p:anim calcmode="lin" valueType="num">
                                      <p:cBhvr>
                                        <p:cTn id="30"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316"/>
                                        </p:tgtEl>
                                        <p:attrNameLst>
                                          <p:attrName>style.visibility</p:attrName>
                                        </p:attrNameLst>
                                      </p:cBhvr>
                                      <p:to>
                                        <p:strVal val="visible"/>
                                      </p:to>
                                    </p:set>
                                    <p:animEffect transition="in" filter="fade">
                                      <p:cBhvr>
                                        <p:cTn id="35" dur="1000"/>
                                        <p:tgtEl>
                                          <p:spTgt spid="13316"/>
                                        </p:tgtEl>
                                      </p:cBhvr>
                                    </p:animEffect>
                                    <p:anim calcmode="lin" valueType="num">
                                      <p:cBhvr>
                                        <p:cTn id="36" dur="1000" fill="hold"/>
                                        <p:tgtEl>
                                          <p:spTgt spid="13316"/>
                                        </p:tgtEl>
                                        <p:attrNameLst>
                                          <p:attrName>ppt_x</p:attrName>
                                        </p:attrNameLst>
                                      </p:cBhvr>
                                      <p:tavLst>
                                        <p:tav tm="0">
                                          <p:val>
                                            <p:strVal val="#ppt_x"/>
                                          </p:val>
                                        </p:tav>
                                        <p:tav tm="100000">
                                          <p:val>
                                            <p:strVal val="#ppt_x"/>
                                          </p:val>
                                        </p:tav>
                                      </p:tavLst>
                                    </p:anim>
                                    <p:anim calcmode="lin" valueType="num">
                                      <p:cBhvr>
                                        <p:cTn id="37"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Adjustments</a:t>
            </a:r>
            <a:endParaRPr lang="en-US" dirty="0"/>
          </a:p>
        </p:txBody>
      </p:sp>
      <p:sp>
        <p:nvSpPr>
          <p:cNvPr id="3" name="Content Placeholder 2"/>
          <p:cNvSpPr>
            <a:spLocks noGrp="1"/>
          </p:cNvSpPr>
          <p:nvPr>
            <p:ph idx="1"/>
          </p:nvPr>
        </p:nvSpPr>
        <p:spPr>
          <a:xfrm>
            <a:off x="1261872" y="1828800"/>
            <a:ext cx="9802368" cy="4351337"/>
          </a:xfrm>
        </p:spPr>
        <p:txBody>
          <a:bodyPr>
            <a:normAutofit/>
          </a:bodyPr>
          <a:lstStyle/>
          <a:p>
            <a:pPr marL="0" indent="0">
              <a:buNone/>
            </a:pPr>
            <a:r>
              <a:rPr lang="en-US" sz="2400" b="1" dirty="0"/>
              <a:t>Dividing Fractions</a:t>
            </a:r>
          </a:p>
          <a:p>
            <a:r>
              <a:rPr lang="en-US" sz="2400" dirty="0"/>
              <a:t>You may have to divide in order to adjust the recipes. You should remember that to divide is to multiply by the reciprocal. You may have heard bring down the first fraction, change the sign to multiply, and then flip the last fraction. </a:t>
            </a:r>
          </a:p>
          <a:p>
            <a:endParaRPr lang="en-US" sz="2400" dirty="0"/>
          </a:p>
        </p:txBody>
      </p:sp>
      <p:pic>
        <p:nvPicPr>
          <p:cNvPr id="15362" name="Picture 2" descr="2 over 3 divided by 2 over 5 (2/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8" y="3994944"/>
            <a:ext cx="209550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2 over 3 multiplied by 5 over 2 (2/3x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220" y="4004468"/>
            <a:ext cx="20859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10/6=5/3=1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587" y="3994944"/>
            <a:ext cx="435292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646744" y="46194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09350" y="46194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2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2"/>
                                        </p:tgtEl>
                                        <p:attrNameLst>
                                          <p:attrName>style.visibility</p:attrName>
                                        </p:attrNameLst>
                                      </p:cBhvr>
                                      <p:to>
                                        <p:strVal val="visible"/>
                                      </p:to>
                                    </p:set>
                                    <p:animEffect transition="in" filter="fade">
                                      <p:cBhvr>
                                        <p:cTn id="28" dur="1000"/>
                                        <p:tgtEl>
                                          <p:spTgt spid="15362"/>
                                        </p:tgtEl>
                                      </p:cBhvr>
                                    </p:animEffect>
                                    <p:anim calcmode="lin" valueType="num">
                                      <p:cBhvr>
                                        <p:cTn id="29" dur="1000" fill="hold"/>
                                        <p:tgtEl>
                                          <p:spTgt spid="15362"/>
                                        </p:tgtEl>
                                        <p:attrNameLst>
                                          <p:attrName>ppt_x</p:attrName>
                                        </p:attrNameLst>
                                      </p:cBhvr>
                                      <p:tavLst>
                                        <p:tav tm="0">
                                          <p:val>
                                            <p:strVal val="#ppt_x"/>
                                          </p:val>
                                        </p:tav>
                                        <p:tav tm="100000">
                                          <p:val>
                                            <p:strVal val="#ppt_x"/>
                                          </p:val>
                                        </p:tav>
                                      </p:tavLst>
                                    </p:anim>
                                    <p:anim calcmode="lin" valueType="num">
                                      <p:cBhvr>
                                        <p:cTn id="30"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364"/>
                                        </p:tgtEl>
                                        <p:attrNameLst>
                                          <p:attrName>style.visibility</p:attrName>
                                        </p:attrNameLst>
                                      </p:cBhvr>
                                      <p:to>
                                        <p:strVal val="visible"/>
                                      </p:to>
                                    </p:set>
                                    <p:animEffect transition="in" filter="fade">
                                      <p:cBhvr>
                                        <p:cTn id="42" dur="1000"/>
                                        <p:tgtEl>
                                          <p:spTgt spid="15364"/>
                                        </p:tgtEl>
                                      </p:cBhvr>
                                    </p:animEffect>
                                    <p:anim calcmode="lin" valueType="num">
                                      <p:cBhvr>
                                        <p:cTn id="43" dur="1000" fill="hold"/>
                                        <p:tgtEl>
                                          <p:spTgt spid="15364"/>
                                        </p:tgtEl>
                                        <p:attrNameLst>
                                          <p:attrName>ppt_x</p:attrName>
                                        </p:attrNameLst>
                                      </p:cBhvr>
                                      <p:tavLst>
                                        <p:tav tm="0">
                                          <p:val>
                                            <p:strVal val="#ppt_x"/>
                                          </p:val>
                                        </p:tav>
                                        <p:tav tm="100000">
                                          <p:val>
                                            <p:strVal val="#ppt_x"/>
                                          </p:val>
                                        </p:tav>
                                      </p:tavLst>
                                    </p:anim>
                                    <p:anim calcmode="lin" valueType="num">
                                      <p:cBhvr>
                                        <p:cTn id="44"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366"/>
                                        </p:tgtEl>
                                        <p:attrNameLst>
                                          <p:attrName>style.visibility</p:attrName>
                                        </p:attrNameLst>
                                      </p:cBhvr>
                                      <p:to>
                                        <p:strVal val="visible"/>
                                      </p:to>
                                    </p:set>
                                    <p:animEffect transition="in" filter="fade">
                                      <p:cBhvr>
                                        <p:cTn id="56" dur="1000"/>
                                        <p:tgtEl>
                                          <p:spTgt spid="15366"/>
                                        </p:tgtEl>
                                      </p:cBhvr>
                                    </p:animEffect>
                                    <p:anim calcmode="lin" valueType="num">
                                      <p:cBhvr>
                                        <p:cTn id="57" dur="1000" fill="hold"/>
                                        <p:tgtEl>
                                          <p:spTgt spid="15366"/>
                                        </p:tgtEl>
                                        <p:attrNameLst>
                                          <p:attrName>ppt_x</p:attrName>
                                        </p:attrNameLst>
                                      </p:cBhvr>
                                      <p:tavLst>
                                        <p:tav tm="0">
                                          <p:val>
                                            <p:strVal val="#ppt_x"/>
                                          </p:val>
                                        </p:tav>
                                        <p:tav tm="100000">
                                          <p:val>
                                            <p:strVal val="#ppt_x"/>
                                          </p:val>
                                        </p:tav>
                                      </p:tavLst>
                                    </p:anim>
                                    <p:anim calcmode="lin" valueType="num">
                                      <p:cBhvr>
                                        <p:cTn id="58"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Adjustments</a:t>
            </a:r>
            <a:endParaRPr lang="en-US" dirty="0"/>
          </a:p>
        </p:txBody>
      </p:sp>
      <p:sp>
        <p:nvSpPr>
          <p:cNvPr id="3" name="Content Placeholder 2"/>
          <p:cNvSpPr>
            <a:spLocks noGrp="1"/>
          </p:cNvSpPr>
          <p:nvPr>
            <p:ph idx="1"/>
          </p:nvPr>
        </p:nvSpPr>
        <p:spPr/>
        <p:txBody>
          <a:bodyPr/>
          <a:lstStyle/>
          <a:p>
            <a:pPr marL="0" indent="0">
              <a:buNone/>
            </a:pPr>
            <a:r>
              <a:rPr lang="en-US" sz="2400" b="1" dirty="0"/>
              <a:t>Conversion Multiple</a:t>
            </a:r>
          </a:p>
          <a:p>
            <a:r>
              <a:rPr lang="en-US" sz="2400" dirty="0"/>
              <a:t>Let’s assume that you have a recipe that serves 4 people. You will just be cooking for 2. How will you need to adjust this recipe? Most of you know right off that you will only want one half of the recipe. It is not always that simple for some. You will need to find the </a:t>
            </a:r>
            <a:r>
              <a:rPr lang="en-US" sz="2400" b="1" dirty="0"/>
              <a:t>conversion multiple</a:t>
            </a:r>
            <a:r>
              <a:rPr lang="en-US" sz="2400" dirty="0"/>
              <a:t>:</a:t>
            </a:r>
          </a:p>
          <a:p>
            <a:endParaRPr lang="en-US" dirty="0"/>
          </a:p>
        </p:txBody>
      </p:sp>
      <p:pic>
        <p:nvPicPr>
          <p:cNvPr id="16386" name="Picture 2" descr="number of servings you want divided by number of servings in the rec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135" y="4692832"/>
            <a:ext cx="673417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86"/>
                                        </p:tgtEl>
                                        <p:attrNameLst>
                                          <p:attrName>style.visibility</p:attrName>
                                        </p:attrNameLst>
                                      </p:cBhvr>
                                      <p:to>
                                        <p:strVal val="visible"/>
                                      </p:to>
                                    </p:set>
                                    <p:animEffect transition="in" filter="fade">
                                      <p:cBhvr>
                                        <p:cTn id="28" dur="1000"/>
                                        <p:tgtEl>
                                          <p:spTgt spid="16386"/>
                                        </p:tgtEl>
                                      </p:cBhvr>
                                    </p:animEffect>
                                    <p:anim calcmode="lin" valueType="num">
                                      <p:cBhvr>
                                        <p:cTn id="29" dur="1000" fill="hold"/>
                                        <p:tgtEl>
                                          <p:spTgt spid="16386"/>
                                        </p:tgtEl>
                                        <p:attrNameLst>
                                          <p:attrName>ppt_x</p:attrName>
                                        </p:attrNameLst>
                                      </p:cBhvr>
                                      <p:tavLst>
                                        <p:tav tm="0">
                                          <p:val>
                                            <p:strVal val="#ppt_x"/>
                                          </p:val>
                                        </p:tav>
                                        <p:tav tm="100000">
                                          <p:val>
                                            <p:strVal val="#ppt_x"/>
                                          </p:val>
                                        </p:tav>
                                      </p:tavLst>
                                    </p:anim>
                                    <p:anim calcmode="lin" valueType="num">
                                      <p:cBhvr>
                                        <p:cTn id="30"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Adjustments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So, for the question above you would have:</a:t>
            </a:r>
          </a:p>
        </p:txBody>
      </p:sp>
      <p:pic>
        <p:nvPicPr>
          <p:cNvPr id="16386" name="Picture 2" descr="number of servings you want divided by number of servings in the rec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061" y="2694215"/>
            <a:ext cx="67341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2/4 =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023" y="4251438"/>
            <a:ext cx="2000250" cy="1571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3055" y="5823064"/>
            <a:ext cx="8172994" cy="830997"/>
          </a:xfrm>
          <a:prstGeom prst="rect">
            <a:avLst/>
          </a:prstGeom>
        </p:spPr>
        <p:txBody>
          <a:bodyPr wrap="square">
            <a:spAutoFit/>
          </a:bodyPr>
          <a:lstStyle/>
          <a:p>
            <a:r>
              <a:rPr lang="en-US" sz="2400" dirty="0">
                <a:solidFill>
                  <a:srgbClr val="000000"/>
                </a:solidFill>
              </a:rPr>
              <a:t>Once you know the conversion multiple, we will multiply each ingredient in the recipe by it.</a:t>
            </a:r>
            <a:endParaRPr lang="en-US" sz="2400" dirty="0"/>
          </a:p>
        </p:txBody>
      </p:sp>
    </p:spTree>
    <p:extLst>
      <p:ext uri="{BB962C8B-B14F-4D97-AF65-F5344CB8AC3E}">
        <p14:creationId xmlns:p14="http://schemas.microsoft.com/office/powerpoint/2010/main" val="16546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fade">
                                      <p:cBhvr>
                                        <p:cTn id="21" dur="1000"/>
                                        <p:tgtEl>
                                          <p:spTgt spid="16386"/>
                                        </p:tgtEl>
                                      </p:cBhvr>
                                    </p:animEffect>
                                    <p:anim calcmode="lin" valueType="num">
                                      <p:cBhvr>
                                        <p:cTn id="22" dur="1000" fill="hold"/>
                                        <p:tgtEl>
                                          <p:spTgt spid="16386"/>
                                        </p:tgtEl>
                                        <p:attrNameLst>
                                          <p:attrName>ppt_x</p:attrName>
                                        </p:attrNameLst>
                                      </p:cBhvr>
                                      <p:tavLst>
                                        <p:tav tm="0">
                                          <p:val>
                                            <p:strVal val="#ppt_x"/>
                                          </p:val>
                                        </p:tav>
                                        <p:tav tm="100000">
                                          <p:val>
                                            <p:strVal val="#ppt_x"/>
                                          </p:val>
                                        </p:tav>
                                      </p:tavLst>
                                    </p:anim>
                                    <p:anim calcmode="lin" valueType="num">
                                      <p:cBhvr>
                                        <p:cTn id="23"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412"/>
                                        </p:tgtEl>
                                        <p:attrNameLst>
                                          <p:attrName>style.visibility</p:attrName>
                                        </p:attrNameLst>
                                      </p:cBhvr>
                                      <p:to>
                                        <p:strVal val="visible"/>
                                      </p:to>
                                    </p:set>
                                    <p:animEffect transition="in" filter="fade">
                                      <p:cBhvr>
                                        <p:cTn id="28" dur="1000"/>
                                        <p:tgtEl>
                                          <p:spTgt spid="17412"/>
                                        </p:tgtEl>
                                      </p:cBhvr>
                                    </p:animEffect>
                                    <p:anim calcmode="lin" valueType="num">
                                      <p:cBhvr>
                                        <p:cTn id="29" dur="1000" fill="hold"/>
                                        <p:tgtEl>
                                          <p:spTgt spid="17412"/>
                                        </p:tgtEl>
                                        <p:attrNameLst>
                                          <p:attrName>ppt_x</p:attrName>
                                        </p:attrNameLst>
                                      </p:cBhvr>
                                      <p:tavLst>
                                        <p:tav tm="0">
                                          <p:val>
                                            <p:strVal val="#ppt_x"/>
                                          </p:val>
                                        </p:tav>
                                        <p:tav tm="100000">
                                          <p:val>
                                            <p:strVal val="#ppt_x"/>
                                          </p:val>
                                        </p:tav>
                                      </p:tavLst>
                                    </p:anim>
                                    <p:anim calcmode="lin" valueType="num">
                                      <p:cBhvr>
                                        <p:cTn id="30"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5.01</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Adding &amp; Subtracting Fractions</a:t>
            </a:r>
            <a:endParaRPr lang="en-US" sz="3200" dirty="0">
              <a:solidFill>
                <a:schemeClr val="bg2"/>
              </a:solidFill>
            </a:endParaRPr>
          </a:p>
        </p:txBody>
      </p:sp>
    </p:spTree>
    <p:extLst>
      <p:ext uri="{BB962C8B-B14F-4D97-AF65-F5344CB8AC3E}">
        <p14:creationId xmlns:p14="http://schemas.microsoft.com/office/powerpoint/2010/main" val="721781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Problem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recipe below serves 4. You are needing 30 servings for your classroom party. How much of each ingredient will you need</a:t>
            </a:r>
            <a:r>
              <a:rPr lang="en-US" sz="2400" dirty="0" smtClean="0"/>
              <a:t>?</a:t>
            </a:r>
          </a:p>
          <a:p>
            <a:pPr marL="0" indent="0">
              <a:buNone/>
            </a:pPr>
            <a:r>
              <a:rPr lang="en-US" sz="2400" b="1" i="1" dirty="0"/>
              <a:t>Roast Beef &amp; Horseradish </a:t>
            </a:r>
            <a:r>
              <a:rPr lang="en-US" sz="2400" b="1" i="1" dirty="0" err="1"/>
              <a:t>Canapès</a:t>
            </a:r>
            <a:endParaRPr lang="en-US" sz="2400" b="1" i="1" dirty="0"/>
          </a:p>
          <a:p>
            <a:r>
              <a:rPr lang="en-US" sz="2400" dirty="0"/>
              <a:t>12 Frozen waffle fries</a:t>
            </a:r>
          </a:p>
          <a:p>
            <a:r>
              <a:rPr lang="en-US" sz="2400" dirty="0"/>
              <a:t>3 Ounces thinly sliced roast beef</a:t>
            </a:r>
          </a:p>
          <a:p>
            <a:r>
              <a:rPr lang="en-US" sz="2400" dirty="0"/>
              <a:t>2 </a:t>
            </a:r>
            <a:r>
              <a:rPr lang="en-US" sz="2400" dirty="0" smtClean="0"/>
              <a:t>tablespoons </a:t>
            </a:r>
            <a:r>
              <a:rPr lang="en-US" sz="2400" dirty="0"/>
              <a:t>horseradish sauce</a:t>
            </a:r>
          </a:p>
          <a:p>
            <a:pPr marL="0" indent="0">
              <a:buNone/>
            </a:pPr>
            <a:endParaRPr lang="en-US" sz="2400" dirty="0"/>
          </a:p>
        </p:txBody>
      </p:sp>
    </p:spTree>
    <p:extLst>
      <p:ext uri="{BB962C8B-B14F-4D97-AF65-F5344CB8AC3E}">
        <p14:creationId xmlns:p14="http://schemas.microsoft.com/office/powerpoint/2010/main" val="28129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Problem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You will first have to find your conversion multiple</a:t>
            </a:r>
            <a:r>
              <a:rPr lang="en-US" sz="2400" dirty="0" smtClean="0"/>
              <a: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You will then multiply each ingredient by the conversion multiple. You will then need to change any improper fractions into mixed numbers.</a:t>
            </a:r>
            <a:endParaRPr lang="en-US" sz="2400" dirty="0" smtClean="0"/>
          </a:p>
          <a:p>
            <a:pPr marL="0" indent="0">
              <a:buNone/>
            </a:pPr>
            <a:endParaRPr lang="en-US" sz="2400" dirty="0"/>
          </a:p>
        </p:txBody>
      </p:sp>
      <p:pic>
        <p:nvPicPr>
          <p:cNvPr id="19458" name="Picture 2" descr="30/4=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741" y="2516641"/>
            <a:ext cx="28765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8"/>
                                        </p:tgtEl>
                                        <p:attrNameLst>
                                          <p:attrName>style.visibility</p:attrName>
                                        </p:attrNameLst>
                                      </p:cBhvr>
                                      <p:to>
                                        <p:strVal val="visible"/>
                                      </p:to>
                                    </p:set>
                                    <p:animEffect transition="in" filter="fade">
                                      <p:cBhvr>
                                        <p:cTn id="28" dur="1000"/>
                                        <p:tgtEl>
                                          <p:spTgt spid="19458"/>
                                        </p:tgtEl>
                                      </p:cBhvr>
                                    </p:animEffect>
                                    <p:anim calcmode="lin" valueType="num">
                                      <p:cBhvr>
                                        <p:cTn id="29" dur="1000" fill="hold"/>
                                        <p:tgtEl>
                                          <p:spTgt spid="19458"/>
                                        </p:tgtEl>
                                        <p:attrNameLst>
                                          <p:attrName>ppt_x</p:attrName>
                                        </p:attrNameLst>
                                      </p:cBhvr>
                                      <p:tavLst>
                                        <p:tav tm="0">
                                          <p:val>
                                            <p:strVal val="#ppt_x"/>
                                          </p:val>
                                        </p:tav>
                                        <p:tav tm="100000">
                                          <p:val>
                                            <p:strVal val="#ppt_x"/>
                                          </p:val>
                                        </p:tav>
                                      </p:tavLst>
                                    </p:anim>
                                    <p:anim calcmode="lin" valueType="num">
                                      <p:cBhvr>
                                        <p:cTn id="30"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Problem</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Roast Beef &amp; Horseradish </a:t>
            </a:r>
            <a:r>
              <a:rPr lang="en-US" sz="2400" b="1" dirty="0" err="1"/>
              <a:t>Canapès</a:t>
            </a:r>
            <a:endParaRPr lang="en-US" sz="2400" dirty="0"/>
          </a:p>
          <a:p>
            <a:r>
              <a:rPr lang="en-US" sz="2400" dirty="0"/>
              <a:t>12 Frozen waffle </a:t>
            </a:r>
            <a:r>
              <a:rPr lang="en-US" sz="2400" dirty="0" smtClean="0"/>
              <a:t>fries</a:t>
            </a:r>
          </a:p>
          <a:p>
            <a:endParaRPr lang="en-US" sz="2400" dirty="0"/>
          </a:p>
          <a:p>
            <a:endParaRPr lang="en-US" sz="2400" dirty="0" smtClean="0"/>
          </a:p>
          <a:p>
            <a:endParaRPr lang="en-US" sz="2400" dirty="0"/>
          </a:p>
          <a:p>
            <a:endParaRPr lang="en-US" sz="2400" dirty="0" smtClean="0"/>
          </a:p>
          <a:p>
            <a:pPr marL="0" indent="0">
              <a:buNone/>
            </a:pPr>
            <a:r>
              <a:rPr lang="en-US" sz="2400" dirty="0"/>
              <a:t>For 30 servings you will need 90 frozen waffle fries.</a:t>
            </a:r>
            <a:endParaRPr lang="en-US" sz="2400" dirty="0" smtClean="0"/>
          </a:p>
          <a:p>
            <a:pPr marL="0" indent="0">
              <a:buNone/>
            </a:pPr>
            <a:endParaRPr lang="en-US" sz="2400" dirty="0"/>
          </a:p>
        </p:txBody>
      </p:sp>
      <p:pic>
        <p:nvPicPr>
          <p:cNvPr id="20482" name="Picture 2" descr="12 multiplied by 15/2 = 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838" y="3050041"/>
            <a:ext cx="43529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9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Problem</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Roast Beef &amp; Horseradish </a:t>
            </a:r>
            <a:r>
              <a:rPr lang="en-US" sz="2400" b="1" dirty="0" err="1"/>
              <a:t>Canapès</a:t>
            </a:r>
            <a:endParaRPr lang="en-US" sz="2400" dirty="0"/>
          </a:p>
          <a:p>
            <a:r>
              <a:rPr lang="en-US" sz="2400" dirty="0"/>
              <a:t>3 Ounces thinly sliced roast beef</a:t>
            </a:r>
          </a:p>
          <a:p>
            <a:pPr marL="0" indent="0">
              <a:buNone/>
            </a:pPr>
            <a:endParaRPr lang="en-US" sz="2400" dirty="0" smtClean="0"/>
          </a:p>
          <a:p>
            <a:endParaRPr lang="en-US" sz="2400" dirty="0"/>
          </a:p>
          <a:p>
            <a:endParaRPr lang="en-US" sz="2400" dirty="0" smtClean="0"/>
          </a:p>
          <a:p>
            <a:pPr marL="0" indent="0">
              <a:buNone/>
            </a:pPr>
            <a:r>
              <a:rPr lang="en-US" sz="2400" dirty="0"/>
              <a:t>For 30 servings you will need 22 ½ ounces of thinly sliced roast beef.</a:t>
            </a:r>
          </a:p>
        </p:txBody>
      </p:sp>
      <p:pic>
        <p:nvPicPr>
          <p:cNvPr id="21506" name="Picture 2" descr="3 multiplied by 15/2=45/2= 24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072" y="3062854"/>
            <a:ext cx="4925509" cy="119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gtEl>
                                        <p:attrNameLst>
                                          <p:attrName>style.visibility</p:attrName>
                                        </p:attrNameLst>
                                      </p:cBhvr>
                                      <p:to>
                                        <p:strVal val="visible"/>
                                      </p:to>
                                    </p:set>
                                    <p:animEffect transition="in" filter="fade">
                                      <p:cBhvr>
                                        <p:cTn id="35" dur="1000"/>
                                        <p:tgtEl>
                                          <p:spTgt spid="21506"/>
                                        </p:tgtEl>
                                      </p:cBhvr>
                                    </p:animEffect>
                                    <p:anim calcmode="lin" valueType="num">
                                      <p:cBhvr>
                                        <p:cTn id="36" dur="1000" fill="hold"/>
                                        <p:tgtEl>
                                          <p:spTgt spid="21506"/>
                                        </p:tgtEl>
                                        <p:attrNameLst>
                                          <p:attrName>ppt_x</p:attrName>
                                        </p:attrNameLst>
                                      </p:cBhvr>
                                      <p:tavLst>
                                        <p:tav tm="0">
                                          <p:val>
                                            <p:strVal val="#ppt_x"/>
                                          </p:val>
                                        </p:tav>
                                        <p:tav tm="100000">
                                          <p:val>
                                            <p:strVal val="#ppt_x"/>
                                          </p:val>
                                        </p:tav>
                                      </p:tavLst>
                                    </p:anim>
                                    <p:anim calcmode="lin" valueType="num">
                                      <p:cBhvr>
                                        <p:cTn id="37"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Problem</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Roast Beef &amp; Horseradish </a:t>
            </a:r>
            <a:r>
              <a:rPr lang="en-US" sz="2400" b="1" dirty="0" err="1"/>
              <a:t>Canapès</a:t>
            </a:r>
            <a:endParaRPr lang="en-US" sz="2400" dirty="0"/>
          </a:p>
          <a:p>
            <a:r>
              <a:rPr lang="en-US" sz="2400" dirty="0"/>
              <a:t>2 tablespoons horseradish sauce</a:t>
            </a:r>
            <a:endParaRPr lang="en-US" sz="2400" dirty="0" smtClean="0"/>
          </a:p>
          <a:p>
            <a:endParaRPr lang="en-US" sz="2400" dirty="0"/>
          </a:p>
          <a:p>
            <a:endParaRPr lang="en-US" sz="2400" dirty="0" smtClean="0"/>
          </a:p>
          <a:p>
            <a:pPr marL="0" indent="0">
              <a:buNone/>
            </a:pPr>
            <a:endParaRPr lang="en-US" sz="2400" dirty="0" smtClean="0"/>
          </a:p>
          <a:p>
            <a:pPr marL="0" indent="0">
              <a:buNone/>
            </a:pPr>
            <a:r>
              <a:rPr lang="en-US" sz="2400" dirty="0"/>
              <a:t>For 30 servings you will need 15 tablespoons of horseradish sauce.</a:t>
            </a:r>
          </a:p>
        </p:txBody>
      </p:sp>
      <p:pic>
        <p:nvPicPr>
          <p:cNvPr id="22530" name="Picture 2" descr="2 multiplied by 15/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220" y="2989852"/>
            <a:ext cx="41814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530"/>
                                        </p:tgtEl>
                                        <p:attrNameLst>
                                          <p:attrName>style.visibility</p:attrName>
                                        </p:attrNameLst>
                                      </p:cBhvr>
                                      <p:to>
                                        <p:strVal val="visible"/>
                                      </p:to>
                                    </p:set>
                                    <p:animEffect transition="in" filter="fade">
                                      <p:cBhvr>
                                        <p:cTn id="35" dur="1000"/>
                                        <p:tgtEl>
                                          <p:spTgt spid="22530"/>
                                        </p:tgtEl>
                                      </p:cBhvr>
                                    </p:animEffect>
                                    <p:anim calcmode="lin" valueType="num">
                                      <p:cBhvr>
                                        <p:cTn id="36" dur="1000" fill="hold"/>
                                        <p:tgtEl>
                                          <p:spTgt spid="22530"/>
                                        </p:tgtEl>
                                        <p:attrNameLst>
                                          <p:attrName>ppt_x</p:attrName>
                                        </p:attrNameLst>
                                      </p:cBhvr>
                                      <p:tavLst>
                                        <p:tav tm="0">
                                          <p:val>
                                            <p:strVal val="#ppt_x"/>
                                          </p:val>
                                        </p:tav>
                                        <p:tav tm="100000">
                                          <p:val>
                                            <p:strVal val="#ppt_x"/>
                                          </p:val>
                                        </p:tav>
                                      </p:tavLst>
                                    </p:anim>
                                    <p:anim calcmode="lin" valueType="num">
                                      <p:cBhvr>
                                        <p:cTn id="37"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5.03</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Percentages</a:t>
            </a:r>
            <a:endParaRPr lang="en-US" sz="3200" dirty="0">
              <a:solidFill>
                <a:schemeClr val="bg2"/>
              </a:solidFill>
            </a:endParaRPr>
          </a:p>
        </p:txBody>
      </p:sp>
    </p:spTree>
    <p:extLst>
      <p:ext uri="{BB962C8B-B14F-4D97-AF65-F5344CB8AC3E}">
        <p14:creationId xmlns:p14="http://schemas.microsoft.com/office/powerpoint/2010/main" val="2200435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p:txBody>
          <a:bodyPr>
            <a:normAutofit/>
          </a:bodyPr>
          <a:lstStyle/>
          <a:p>
            <a:r>
              <a:rPr lang="en-US" sz="2800" dirty="0"/>
              <a:t>It is important to be able to figure the new cost of an item that is on sale for a certain percent off so that you can decide if it is a good value for the price.  It is also important to be able to figure the sales tax on your purchases so that you will have enough money to pay when you get to the register.</a:t>
            </a:r>
          </a:p>
        </p:txBody>
      </p:sp>
    </p:spTree>
    <p:extLst>
      <p:ext uri="{BB962C8B-B14F-4D97-AF65-F5344CB8AC3E}">
        <p14:creationId xmlns:p14="http://schemas.microsoft.com/office/powerpoint/2010/main" val="36677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Percentages</a:t>
            </a:r>
            <a:endParaRPr lang="en-US" dirty="0"/>
          </a:p>
        </p:txBody>
      </p:sp>
      <p:sp>
        <p:nvSpPr>
          <p:cNvPr id="3" name="Content Placeholder 2"/>
          <p:cNvSpPr>
            <a:spLocks noGrp="1"/>
          </p:cNvSpPr>
          <p:nvPr>
            <p:ph idx="1"/>
          </p:nvPr>
        </p:nvSpPr>
        <p:spPr>
          <a:xfrm>
            <a:off x="1261872" y="1828800"/>
            <a:ext cx="8595360" cy="4676503"/>
          </a:xfrm>
        </p:spPr>
        <p:txBody>
          <a:bodyPr>
            <a:normAutofit/>
          </a:bodyPr>
          <a:lstStyle/>
          <a:p>
            <a:pPr marL="0" indent="0">
              <a:buNone/>
            </a:pPr>
            <a:r>
              <a:rPr lang="en-US" sz="2400" b="1" dirty="0"/>
              <a:t>Percentages</a:t>
            </a:r>
          </a:p>
          <a:p>
            <a:r>
              <a:rPr lang="en-US" sz="2400" dirty="0"/>
              <a:t>Percent is the portion of something out of 100 parts. A dollar can be divided into 100 cents so 1% of a dollar is 1 cent and 10% of a dollar is 10 cents. When computing </a:t>
            </a:r>
            <a:r>
              <a:rPr lang="en-US" sz="2400" dirty="0" err="1"/>
              <a:t>percents</a:t>
            </a:r>
            <a:r>
              <a:rPr lang="en-US" sz="2400" dirty="0"/>
              <a:t>, you can use the percent sign on your calculator or you can change the percent to a decimal by moving its existing decimal two places to the </a:t>
            </a:r>
            <a:r>
              <a:rPr lang="en-US" sz="2400" dirty="0" smtClean="0"/>
              <a:t>left.</a:t>
            </a:r>
          </a:p>
          <a:p>
            <a:pPr marL="0" indent="0">
              <a:buNone/>
            </a:pPr>
            <a:r>
              <a:rPr lang="en-US" sz="2400" b="1" dirty="0" smtClean="0"/>
              <a:t>Example </a:t>
            </a:r>
            <a:r>
              <a:rPr lang="en-US" sz="2400" b="1" dirty="0"/>
              <a:t>Problem # 1</a:t>
            </a:r>
            <a:endParaRPr lang="en-US" sz="2400" dirty="0"/>
          </a:p>
          <a:p>
            <a:r>
              <a:rPr lang="en-US" sz="2400" dirty="0"/>
              <a:t>3% = 0.03</a:t>
            </a:r>
          </a:p>
          <a:p>
            <a:r>
              <a:rPr lang="en-US" sz="2400" dirty="0"/>
              <a:t>300% = 3</a:t>
            </a:r>
          </a:p>
          <a:p>
            <a:endParaRPr lang="en-US" dirty="0"/>
          </a:p>
        </p:txBody>
      </p:sp>
    </p:spTree>
    <p:extLst>
      <p:ext uri="{BB962C8B-B14F-4D97-AF65-F5344CB8AC3E}">
        <p14:creationId xmlns:p14="http://schemas.microsoft.com/office/powerpoint/2010/main" val="9776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44583"/>
          </a:xfrm>
        </p:spPr>
        <p:txBody>
          <a:bodyPr/>
          <a:lstStyle/>
          <a:p>
            <a:r>
              <a:rPr lang="en-US" dirty="0" smtClean="0"/>
              <a:t>Percentages</a:t>
            </a:r>
            <a:endParaRPr lang="en-US" dirty="0"/>
          </a:p>
        </p:txBody>
      </p:sp>
      <p:sp>
        <p:nvSpPr>
          <p:cNvPr id="3" name="Content Placeholder 2"/>
          <p:cNvSpPr>
            <a:spLocks noGrp="1"/>
          </p:cNvSpPr>
          <p:nvPr>
            <p:ph idx="1"/>
          </p:nvPr>
        </p:nvSpPr>
        <p:spPr>
          <a:xfrm>
            <a:off x="1261871" y="1110344"/>
            <a:ext cx="9906871" cy="5069794"/>
          </a:xfrm>
        </p:spPr>
        <p:txBody>
          <a:bodyPr>
            <a:noAutofit/>
          </a:bodyPr>
          <a:lstStyle/>
          <a:p>
            <a:pPr marL="0" indent="0">
              <a:buNone/>
            </a:pPr>
            <a:r>
              <a:rPr lang="en-US" sz="2200" b="1" dirty="0"/>
              <a:t>Sales Tax</a:t>
            </a:r>
          </a:p>
          <a:p>
            <a:r>
              <a:rPr lang="en-US" sz="2200" dirty="0"/>
              <a:t>Sales tax is a tax charged by most states on the selling price of a good or service. It is usually expressed as a percent. This amount in not included in the ticket price so you should take it into consideration when making purchases.</a:t>
            </a:r>
          </a:p>
          <a:p>
            <a:pPr marL="0" indent="0">
              <a:buNone/>
            </a:pPr>
            <a:r>
              <a:rPr lang="en-US" sz="2200" b="1" dirty="0"/>
              <a:t>Example Problem # 2</a:t>
            </a:r>
            <a:endParaRPr lang="en-US" sz="2200" dirty="0"/>
          </a:p>
          <a:p>
            <a:r>
              <a:rPr lang="en-US" sz="2200" dirty="0"/>
              <a:t>You want to buy a pair of jeans that cost $48.98. You have $50.00. Do you have enough money to purchase these jeans if the sales tax in 7%?</a:t>
            </a:r>
          </a:p>
          <a:p>
            <a:r>
              <a:rPr lang="en-US" sz="2200" dirty="0"/>
              <a:t>Change the percent to a decimal and multiply.</a:t>
            </a:r>
          </a:p>
          <a:p>
            <a:pPr lvl="1"/>
            <a:r>
              <a:rPr lang="en-US" sz="2200" dirty="0"/>
              <a:t>48.98 × 0.07 = </a:t>
            </a:r>
            <a:r>
              <a:rPr lang="en-US" sz="2200" dirty="0" smtClean="0"/>
              <a:t>3.43</a:t>
            </a:r>
            <a:endParaRPr lang="en-US" sz="2200" dirty="0"/>
          </a:p>
          <a:p>
            <a:r>
              <a:rPr lang="en-US" sz="2200" dirty="0"/>
              <a:t>Add the tax to the ticket price to find the cost.</a:t>
            </a:r>
          </a:p>
          <a:p>
            <a:pPr lvl="1"/>
            <a:r>
              <a:rPr lang="en-US" sz="2200" dirty="0"/>
              <a:t>48.97 + 3.43 = $</a:t>
            </a:r>
            <a:r>
              <a:rPr lang="en-US" sz="2200" dirty="0" smtClean="0"/>
              <a:t>52.40</a:t>
            </a:r>
            <a:endParaRPr lang="en-US" sz="2200" dirty="0"/>
          </a:p>
          <a:p>
            <a:r>
              <a:rPr lang="en-US" sz="2200" dirty="0"/>
              <a:t>No, you do not have enough money to buy these jeans.</a:t>
            </a:r>
          </a:p>
          <a:p>
            <a:endParaRPr lang="en-US" sz="2000" dirty="0"/>
          </a:p>
        </p:txBody>
      </p:sp>
    </p:spTree>
    <p:extLst>
      <p:ext uri="{BB962C8B-B14F-4D97-AF65-F5344CB8AC3E}">
        <p14:creationId xmlns:p14="http://schemas.microsoft.com/office/powerpoint/2010/main" val="1313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1000"/>
                                        <p:tgtEl>
                                          <p:spTgt spid="3">
                                            <p:txEl>
                                              <p:pRg st="8" end="8"/>
                                            </p:txEl>
                                          </p:spTgt>
                                        </p:tgtEl>
                                      </p:cBhvr>
                                    </p:animEffect>
                                    <p:anim calcmode="lin" valueType="num">
                                      <p:cBhvr>
                                        <p:cTn id="6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156754"/>
            <a:ext cx="9692640" cy="731520"/>
          </a:xfrm>
        </p:spPr>
        <p:txBody>
          <a:bodyPr/>
          <a:lstStyle/>
          <a:p>
            <a:r>
              <a:rPr lang="en-US" dirty="0" smtClean="0"/>
              <a:t>Percentages</a:t>
            </a:r>
            <a:endParaRPr lang="en-US" dirty="0"/>
          </a:p>
        </p:txBody>
      </p:sp>
      <p:sp>
        <p:nvSpPr>
          <p:cNvPr id="3" name="Content Placeholder 2"/>
          <p:cNvSpPr>
            <a:spLocks noGrp="1"/>
          </p:cNvSpPr>
          <p:nvPr>
            <p:ph idx="1"/>
          </p:nvPr>
        </p:nvSpPr>
        <p:spPr>
          <a:xfrm>
            <a:off x="1261871" y="1097280"/>
            <a:ext cx="9854619" cy="5486400"/>
          </a:xfrm>
        </p:spPr>
        <p:txBody>
          <a:bodyPr>
            <a:normAutofit fontScale="92500" lnSpcReduction="20000"/>
          </a:bodyPr>
          <a:lstStyle/>
          <a:p>
            <a:pPr marL="0" indent="0">
              <a:buNone/>
            </a:pPr>
            <a:r>
              <a:rPr lang="en-US" sz="2200" b="1" dirty="0"/>
              <a:t>Discounts</a:t>
            </a:r>
          </a:p>
          <a:p>
            <a:r>
              <a:rPr lang="en-US" sz="2200" dirty="0"/>
              <a:t>Suppose the sales clerk tells you that the store will be marking the jeans down 10% the next day.</a:t>
            </a:r>
          </a:p>
          <a:p>
            <a:pPr marL="0" indent="0">
              <a:buNone/>
            </a:pPr>
            <a:r>
              <a:rPr lang="en-US" sz="2200" b="1" dirty="0"/>
              <a:t>Example Problem # 3</a:t>
            </a:r>
            <a:endParaRPr lang="en-US" sz="2200" dirty="0"/>
          </a:p>
          <a:p>
            <a:r>
              <a:rPr lang="en-US" sz="2200" dirty="0"/>
              <a:t>Will you have enough money to buy the jeans then?</a:t>
            </a:r>
          </a:p>
          <a:p>
            <a:r>
              <a:rPr lang="en-US" sz="2200" dirty="0"/>
              <a:t>Change the percent of discount to a decimal and multiply.</a:t>
            </a:r>
          </a:p>
          <a:p>
            <a:pPr lvl="1"/>
            <a:r>
              <a:rPr lang="en-US" sz="2200" dirty="0"/>
              <a:t>48.98 × 0.10 = </a:t>
            </a:r>
            <a:r>
              <a:rPr lang="en-US" sz="2200" dirty="0" smtClean="0"/>
              <a:t>4.90</a:t>
            </a:r>
            <a:endParaRPr lang="en-US" sz="2200" dirty="0"/>
          </a:p>
          <a:p>
            <a:r>
              <a:rPr lang="en-US" sz="2200" dirty="0"/>
              <a:t>Subtract the discount amount from the ticket price.</a:t>
            </a:r>
          </a:p>
          <a:p>
            <a:pPr lvl="1"/>
            <a:r>
              <a:rPr lang="en-US" sz="2200" dirty="0"/>
              <a:t>48.97 − 4.90 = </a:t>
            </a:r>
            <a:r>
              <a:rPr lang="en-US" sz="2200" dirty="0" smtClean="0"/>
              <a:t>44.07</a:t>
            </a:r>
            <a:endParaRPr lang="en-US" sz="2200" dirty="0"/>
          </a:p>
          <a:p>
            <a:r>
              <a:rPr lang="en-US" sz="2200" dirty="0"/>
              <a:t>Multiply the discounted price by the percent of tax.</a:t>
            </a:r>
          </a:p>
          <a:p>
            <a:pPr lvl="1"/>
            <a:r>
              <a:rPr lang="en-US" sz="2200" dirty="0"/>
              <a:t>44.07 ×  0.07 = </a:t>
            </a:r>
            <a:r>
              <a:rPr lang="en-US" sz="2200" dirty="0" smtClean="0"/>
              <a:t>3.08</a:t>
            </a:r>
            <a:endParaRPr lang="en-US" sz="2200" dirty="0"/>
          </a:p>
          <a:p>
            <a:r>
              <a:rPr lang="en-US" sz="2200" dirty="0"/>
              <a:t>Add the tax to the discounted price.</a:t>
            </a:r>
          </a:p>
          <a:p>
            <a:pPr lvl="1"/>
            <a:r>
              <a:rPr lang="en-US" sz="2200" dirty="0"/>
              <a:t>44.07 + 3.08 = $</a:t>
            </a:r>
            <a:r>
              <a:rPr lang="en-US" sz="2200" dirty="0" smtClean="0"/>
              <a:t>47.15</a:t>
            </a:r>
            <a:endParaRPr lang="en-US" sz="2200" dirty="0"/>
          </a:p>
          <a:p>
            <a:r>
              <a:rPr lang="en-US" sz="2200" dirty="0"/>
              <a:t>Yes, with the 10% discount, you will have enough money to make your purchase.</a:t>
            </a:r>
          </a:p>
          <a:p>
            <a:endParaRPr lang="en-US" dirty="0"/>
          </a:p>
        </p:txBody>
      </p:sp>
    </p:spTree>
    <p:extLst>
      <p:ext uri="{BB962C8B-B14F-4D97-AF65-F5344CB8AC3E}">
        <p14:creationId xmlns:p14="http://schemas.microsoft.com/office/powerpoint/2010/main" val="15648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1000"/>
                                        <p:tgtEl>
                                          <p:spTgt spid="3">
                                            <p:txEl>
                                              <p:pRg st="8" end="8"/>
                                            </p:txEl>
                                          </p:spTgt>
                                        </p:tgtEl>
                                      </p:cBhvr>
                                    </p:animEffect>
                                    <p:anim calcmode="lin" valueType="num">
                                      <p:cBhvr>
                                        <p:cTn id="6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1000"/>
                                        <p:tgtEl>
                                          <p:spTgt spid="3">
                                            <p:txEl>
                                              <p:pRg st="9" end="9"/>
                                            </p:txEl>
                                          </p:spTgt>
                                        </p:tgtEl>
                                      </p:cBhvr>
                                    </p:animEffect>
                                    <p:anim calcmode="lin" valueType="num">
                                      <p:cBhvr>
                                        <p:cTn id="7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Effect transition="in" filter="fade">
                                      <p:cBhvr>
                                        <p:cTn id="78" dur="1000"/>
                                        <p:tgtEl>
                                          <p:spTgt spid="3">
                                            <p:txEl>
                                              <p:pRg st="10" end="10"/>
                                            </p:txEl>
                                          </p:spTgt>
                                        </p:tgtEl>
                                      </p:cBhvr>
                                    </p:animEffect>
                                    <p:anim calcmode="lin" valueType="num">
                                      <p:cBhvr>
                                        <p:cTn id="7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Effect transition="in" filter="fade">
                                      <p:cBhvr>
                                        <p:cTn id="83" dur="1000"/>
                                        <p:tgtEl>
                                          <p:spTgt spid="3">
                                            <p:txEl>
                                              <p:pRg st="11" end="11"/>
                                            </p:txEl>
                                          </p:spTgt>
                                        </p:tgtEl>
                                      </p:cBhvr>
                                    </p:animEffect>
                                    <p:anim calcmode="lin" valueType="num">
                                      <p:cBhvr>
                                        <p:cTn id="8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Effect transition="in" filter="fade">
                                      <p:cBhvr>
                                        <p:cTn id="90" dur="1000"/>
                                        <p:tgtEl>
                                          <p:spTgt spid="3">
                                            <p:txEl>
                                              <p:pRg st="12" end="12"/>
                                            </p:txEl>
                                          </p:spTgt>
                                        </p:tgtEl>
                                      </p:cBhvr>
                                    </p:animEffect>
                                    <p:anim calcmode="lin" valueType="num">
                                      <p:cBhvr>
                                        <p:cTn id="9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p:txBody>
          <a:bodyPr>
            <a:normAutofit/>
          </a:bodyPr>
          <a:lstStyle/>
          <a:p>
            <a:r>
              <a:rPr lang="en-US" sz="3600" dirty="0"/>
              <a:t>In this section we will review some basic terminology, as well as how to add and subtract fractions.</a:t>
            </a:r>
          </a:p>
        </p:txBody>
      </p:sp>
      <p:pic>
        <p:nvPicPr>
          <p:cNvPr id="1028" name="Picture 4" descr="circle of people, divided into one quarter, one third, and one ha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752" y="3541395"/>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82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Percentages</a:t>
            </a:r>
            <a:endParaRPr lang="en-US" dirty="0"/>
          </a:p>
        </p:txBody>
      </p:sp>
      <p:sp>
        <p:nvSpPr>
          <p:cNvPr id="3" name="Content Placeholder 2"/>
          <p:cNvSpPr>
            <a:spLocks noGrp="1"/>
          </p:cNvSpPr>
          <p:nvPr>
            <p:ph idx="1"/>
          </p:nvPr>
        </p:nvSpPr>
        <p:spPr>
          <a:xfrm>
            <a:off x="1261871" y="1828800"/>
            <a:ext cx="9580299" cy="4351337"/>
          </a:xfrm>
        </p:spPr>
        <p:txBody>
          <a:bodyPr>
            <a:normAutofit lnSpcReduction="10000"/>
          </a:bodyPr>
          <a:lstStyle/>
          <a:p>
            <a:pPr marL="0" indent="0">
              <a:buNone/>
            </a:pPr>
            <a:r>
              <a:rPr lang="en-US" sz="2400" b="1" dirty="0"/>
              <a:t>Profit Margin</a:t>
            </a:r>
          </a:p>
          <a:p>
            <a:r>
              <a:rPr lang="en-US" sz="2400" dirty="0"/>
              <a:t>Profit margin is figured by dividing profit by the cost. The answer will then be multiplied by 100 to change to a percent. This can be done for overall sales or by item.</a:t>
            </a:r>
          </a:p>
          <a:p>
            <a:pPr marL="0" indent="0">
              <a:buNone/>
            </a:pPr>
            <a:r>
              <a:rPr lang="en-US" sz="2400" b="1" dirty="0"/>
              <a:t>Example Problem # 4</a:t>
            </a:r>
            <a:endParaRPr lang="en-US" sz="2400" dirty="0"/>
          </a:p>
          <a:p>
            <a:r>
              <a:rPr lang="en-US" sz="2400" dirty="0"/>
              <a:t>You are going to sell a shirt for $20.00. The cost of the shirt was $10.00. Your net profit is $10.00  ($20.00 − 10.00)</a:t>
            </a:r>
          </a:p>
          <a:p>
            <a:r>
              <a:rPr lang="en-US" sz="2400" dirty="0"/>
              <a:t>10 ÷ 10 = 1</a:t>
            </a:r>
          </a:p>
          <a:p>
            <a:r>
              <a:rPr lang="en-US" sz="2400" dirty="0"/>
              <a:t>1 × 100 = 100%  your profit margin is 100%. This means that you will make $1 for each $1 you invest.</a:t>
            </a:r>
          </a:p>
          <a:p>
            <a:endParaRPr lang="en-US" dirty="0"/>
          </a:p>
        </p:txBody>
      </p:sp>
    </p:spTree>
    <p:extLst>
      <p:ext uri="{BB962C8B-B14F-4D97-AF65-F5344CB8AC3E}">
        <p14:creationId xmlns:p14="http://schemas.microsoft.com/office/powerpoint/2010/main" val="4772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5.04</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Conversions</a:t>
            </a:r>
            <a:endParaRPr lang="en-US" sz="3200" dirty="0">
              <a:solidFill>
                <a:schemeClr val="bg2"/>
              </a:solidFill>
            </a:endParaRPr>
          </a:p>
        </p:txBody>
      </p:sp>
    </p:spTree>
    <p:extLst>
      <p:ext uri="{BB962C8B-B14F-4D97-AF65-F5344CB8AC3E}">
        <p14:creationId xmlns:p14="http://schemas.microsoft.com/office/powerpoint/2010/main" val="1908599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p:txBody>
          <a:bodyPr>
            <a:normAutofit/>
          </a:bodyPr>
          <a:lstStyle/>
          <a:p>
            <a:r>
              <a:rPr lang="en-US" sz="2800" dirty="0"/>
              <a:t>This lesson is all about change!  You will be changing fractions to </a:t>
            </a:r>
            <a:r>
              <a:rPr lang="en-US" sz="2800" dirty="0" err="1"/>
              <a:t>percents</a:t>
            </a:r>
            <a:r>
              <a:rPr lang="en-US" sz="2800" dirty="0"/>
              <a:t>, </a:t>
            </a:r>
            <a:r>
              <a:rPr lang="en-US" sz="2800" dirty="0" err="1"/>
              <a:t>percents</a:t>
            </a:r>
            <a:r>
              <a:rPr lang="en-US" sz="2800" dirty="0"/>
              <a:t> to decimals, and so on.</a:t>
            </a:r>
          </a:p>
        </p:txBody>
      </p:sp>
      <p:pic>
        <p:nvPicPr>
          <p:cNvPr id="23554" name="Picture 2" descr="scrabble letters spelling the word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341" y="3008311"/>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Effect transition="in" filter="fade">
                                      <p:cBhvr>
                                        <p:cTn id="21" dur="1000"/>
                                        <p:tgtEl>
                                          <p:spTgt spid="23554"/>
                                        </p:tgtEl>
                                      </p:cBhvr>
                                    </p:animEffect>
                                    <p:anim calcmode="lin" valueType="num">
                                      <p:cBhvr>
                                        <p:cTn id="22" dur="1000" fill="hold"/>
                                        <p:tgtEl>
                                          <p:spTgt spid="23554"/>
                                        </p:tgtEl>
                                        <p:attrNameLst>
                                          <p:attrName>ppt_x</p:attrName>
                                        </p:attrNameLst>
                                      </p:cBhvr>
                                      <p:tavLst>
                                        <p:tav tm="0">
                                          <p:val>
                                            <p:strVal val="#ppt_x"/>
                                          </p:val>
                                        </p:tav>
                                        <p:tav tm="100000">
                                          <p:val>
                                            <p:strVal val="#ppt_x"/>
                                          </p:val>
                                        </p:tav>
                                      </p:tavLst>
                                    </p:anim>
                                    <p:anim calcmode="lin" valueType="num">
                                      <p:cBhvr>
                                        <p:cTn id="23"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Converting a Decimal to a </a:t>
            </a:r>
            <a:r>
              <a:rPr lang="en-US" b="1" dirty="0" smtClean="0"/>
              <a:t>Percent</a:t>
            </a:r>
            <a:endParaRPr lang="en-US" dirty="0"/>
          </a:p>
        </p:txBody>
      </p:sp>
      <p:sp>
        <p:nvSpPr>
          <p:cNvPr id="3" name="Content Placeholder 2"/>
          <p:cNvSpPr>
            <a:spLocks noGrp="1"/>
          </p:cNvSpPr>
          <p:nvPr>
            <p:ph idx="1"/>
          </p:nvPr>
        </p:nvSpPr>
        <p:spPr/>
        <p:txBody>
          <a:bodyPr/>
          <a:lstStyle/>
          <a:p>
            <a:pPr marL="0" indent="0">
              <a:buNone/>
            </a:pPr>
            <a:r>
              <a:rPr lang="en-US" sz="2800" dirty="0"/>
              <a:t>To convert a decimal to a percent, you simply multiply by 100.  You have probably been told to move your decimal two places to the right.  This is the same thing.  You will also need to add the percent sign.</a:t>
            </a:r>
          </a:p>
          <a:p>
            <a:pPr marL="0" indent="0">
              <a:buNone/>
            </a:pPr>
            <a:r>
              <a:rPr lang="en-US" sz="2800" b="1" dirty="0"/>
              <a:t>Example Problem # 1</a:t>
            </a:r>
            <a:endParaRPr lang="en-US" sz="2800" dirty="0"/>
          </a:p>
          <a:p>
            <a:r>
              <a:rPr lang="en-US" sz="2800" dirty="0"/>
              <a:t>1.4 × 100 = 140%</a:t>
            </a:r>
          </a:p>
          <a:p>
            <a:endParaRPr lang="en-US" dirty="0"/>
          </a:p>
        </p:txBody>
      </p:sp>
    </p:spTree>
    <p:extLst>
      <p:ext uri="{BB962C8B-B14F-4D97-AF65-F5344CB8AC3E}">
        <p14:creationId xmlns:p14="http://schemas.microsoft.com/office/powerpoint/2010/main" val="8279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Converting a Fraction to a </a:t>
            </a:r>
            <a:r>
              <a:rPr lang="en-US" b="1" dirty="0" smtClean="0"/>
              <a:t>Percent</a:t>
            </a:r>
            <a:endParaRPr lang="en-US" dirty="0"/>
          </a:p>
        </p:txBody>
      </p:sp>
      <p:sp>
        <p:nvSpPr>
          <p:cNvPr id="3" name="Content Placeholder 2"/>
          <p:cNvSpPr>
            <a:spLocks noGrp="1"/>
          </p:cNvSpPr>
          <p:nvPr>
            <p:ph idx="1"/>
          </p:nvPr>
        </p:nvSpPr>
        <p:spPr/>
        <p:txBody>
          <a:bodyPr/>
          <a:lstStyle/>
          <a:p>
            <a:pPr marL="0" indent="0">
              <a:buNone/>
            </a:pPr>
            <a:r>
              <a:rPr lang="en-US" sz="2800" dirty="0"/>
              <a:t>To convert a fraction to a percent, you will first need to convert it to a decimal by dividing the numerator by the denominator then you will convert the decimal to a percent as we did in the previous slide.</a:t>
            </a:r>
          </a:p>
          <a:p>
            <a:pPr marL="0" indent="0">
              <a:buNone/>
            </a:pPr>
            <a:r>
              <a:rPr lang="en-US" sz="2800" b="1" dirty="0"/>
              <a:t>Example Problem # 2</a:t>
            </a:r>
            <a:endParaRPr lang="en-US" sz="2800" dirty="0"/>
          </a:p>
          <a:p>
            <a:r>
              <a:rPr lang="en-US" sz="2800" dirty="0"/>
              <a:t>¼ = 1 ÷ 4 = 0.25 = 25</a:t>
            </a:r>
            <a:r>
              <a:rPr lang="en-US" sz="2800" dirty="0" smtClean="0"/>
              <a:t>%</a:t>
            </a:r>
            <a:r>
              <a:rPr lang="en-US" dirty="0"/>
              <a:t/>
            </a:r>
            <a:br>
              <a:rPr lang="en-US" dirty="0"/>
            </a:br>
            <a:endParaRPr lang="en-US" dirty="0"/>
          </a:p>
        </p:txBody>
      </p:sp>
    </p:spTree>
    <p:extLst>
      <p:ext uri="{BB962C8B-B14F-4D97-AF65-F5344CB8AC3E}">
        <p14:creationId xmlns:p14="http://schemas.microsoft.com/office/powerpoint/2010/main" val="39561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Converting a Percent to a </a:t>
            </a:r>
            <a:r>
              <a:rPr lang="en-US" b="1" dirty="0" smtClean="0"/>
              <a:t>Decimal</a:t>
            </a:r>
            <a:endParaRPr lang="en-US" dirty="0"/>
          </a:p>
        </p:txBody>
      </p:sp>
      <p:sp>
        <p:nvSpPr>
          <p:cNvPr id="3" name="Content Placeholder 2"/>
          <p:cNvSpPr>
            <a:spLocks noGrp="1"/>
          </p:cNvSpPr>
          <p:nvPr>
            <p:ph idx="1"/>
          </p:nvPr>
        </p:nvSpPr>
        <p:spPr/>
        <p:txBody>
          <a:bodyPr/>
          <a:lstStyle/>
          <a:p>
            <a:pPr marL="0" indent="0">
              <a:buNone/>
            </a:pPr>
            <a:r>
              <a:rPr lang="en-US" sz="2800" dirty="0"/>
              <a:t>To convert a percent to a decimal, you will divide by 100 (or move the decimal two places to the left) and then drop the percent sign.</a:t>
            </a:r>
          </a:p>
          <a:p>
            <a:pPr marL="0" indent="0">
              <a:buNone/>
            </a:pPr>
            <a:r>
              <a:rPr lang="en-US" sz="2800" b="1" dirty="0"/>
              <a:t>Example Problem # 3</a:t>
            </a:r>
            <a:endParaRPr lang="en-US" sz="2800" dirty="0"/>
          </a:p>
          <a:p>
            <a:r>
              <a:rPr lang="en-US" sz="2800" dirty="0"/>
              <a:t>100% = 1</a:t>
            </a:r>
          </a:p>
          <a:p>
            <a:endParaRPr lang="en-US" dirty="0"/>
          </a:p>
        </p:txBody>
      </p:sp>
    </p:spTree>
    <p:extLst>
      <p:ext uri="{BB962C8B-B14F-4D97-AF65-F5344CB8AC3E}">
        <p14:creationId xmlns:p14="http://schemas.microsoft.com/office/powerpoint/2010/main" val="16219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Converting a Percent to a </a:t>
            </a:r>
            <a:r>
              <a:rPr lang="en-US" b="1" dirty="0" smtClean="0"/>
              <a:t>Fraction</a:t>
            </a:r>
            <a:endParaRPr lang="en-US" dirty="0"/>
          </a:p>
        </p:txBody>
      </p:sp>
      <p:sp>
        <p:nvSpPr>
          <p:cNvPr id="3" name="Content Placeholder 2"/>
          <p:cNvSpPr>
            <a:spLocks noGrp="1"/>
          </p:cNvSpPr>
          <p:nvPr>
            <p:ph idx="1"/>
          </p:nvPr>
        </p:nvSpPr>
        <p:spPr/>
        <p:txBody>
          <a:bodyPr/>
          <a:lstStyle/>
          <a:p>
            <a:pPr marL="0" indent="0">
              <a:buNone/>
            </a:pPr>
            <a:r>
              <a:rPr lang="en-US" sz="2800" dirty="0"/>
              <a:t>To change a percent to a fraction, you can drop the percent sign and write the percent over 100 then reduce.</a:t>
            </a:r>
          </a:p>
          <a:p>
            <a:pPr marL="0" indent="0">
              <a:buNone/>
            </a:pPr>
            <a:r>
              <a:rPr lang="en-US" sz="2800" b="1" dirty="0"/>
              <a:t>Example Problem # 4</a:t>
            </a:r>
            <a:endParaRPr lang="en-US" sz="2800" dirty="0"/>
          </a:p>
          <a:p>
            <a:r>
              <a:rPr lang="en-US" sz="2800" dirty="0"/>
              <a:t>75% = 75/100 = ¾</a:t>
            </a:r>
          </a:p>
          <a:p>
            <a:endParaRPr lang="en-US" dirty="0"/>
          </a:p>
        </p:txBody>
      </p:sp>
    </p:spTree>
    <p:extLst>
      <p:ext uri="{BB962C8B-B14F-4D97-AF65-F5344CB8AC3E}">
        <p14:creationId xmlns:p14="http://schemas.microsoft.com/office/powerpoint/2010/main" val="10360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5.05</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Measuring</a:t>
            </a:r>
            <a:endParaRPr lang="en-US" sz="3200" dirty="0">
              <a:solidFill>
                <a:schemeClr val="bg2"/>
              </a:solidFill>
            </a:endParaRPr>
          </a:p>
        </p:txBody>
      </p:sp>
    </p:spTree>
    <p:extLst>
      <p:ext uri="{BB962C8B-B14F-4D97-AF65-F5344CB8AC3E}">
        <p14:creationId xmlns:p14="http://schemas.microsoft.com/office/powerpoint/2010/main" val="3269194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p:txBody>
          <a:bodyPr>
            <a:normAutofit/>
          </a:bodyPr>
          <a:lstStyle/>
          <a:p>
            <a:r>
              <a:rPr lang="en-US" sz="2800" dirty="0"/>
              <a:t>Do you know what this it? It's a tape measure! Do you know how to use one of these?</a:t>
            </a:r>
          </a:p>
        </p:txBody>
      </p:sp>
      <p:pic>
        <p:nvPicPr>
          <p:cNvPr id="25602" name="Picture 2" descr="tape measure with tape pulled out several 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942" y="3073194"/>
            <a:ext cx="47625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8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2"/>
                                        </p:tgtEl>
                                        <p:attrNameLst>
                                          <p:attrName>style.visibility</p:attrName>
                                        </p:attrNameLst>
                                      </p:cBhvr>
                                      <p:to>
                                        <p:strVal val="visible"/>
                                      </p:to>
                                    </p:set>
                                    <p:animEffect transition="in" filter="fade">
                                      <p:cBhvr>
                                        <p:cTn id="21" dur="1000"/>
                                        <p:tgtEl>
                                          <p:spTgt spid="25602"/>
                                        </p:tgtEl>
                                      </p:cBhvr>
                                    </p:animEffect>
                                    <p:anim calcmode="lin" valueType="num">
                                      <p:cBhvr>
                                        <p:cTn id="22" dur="1000" fill="hold"/>
                                        <p:tgtEl>
                                          <p:spTgt spid="25602"/>
                                        </p:tgtEl>
                                        <p:attrNameLst>
                                          <p:attrName>ppt_x</p:attrName>
                                        </p:attrNameLst>
                                      </p:cBhvr>
                                      <p:tavLst>
                                        <p:tav tm="0">
                                          <p:val>
                                            <p:strVal val="#ppt_x"/>
                                          </p:val>
                                        </p:tav>
                                        <p:tav tm="100000">
                                          <p:val>
                                            <p:strVal val="#ppt_x"/>
                                          </p:val>
                                        </p:tav>
                                      </p:tavLst>
                                    </p:anim>
                                    <p:anim calcmode="lin" valueType="num">
                                      <p:cBhvr>
                                        <p:cTn id="23"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61872" y="365760"/>
            <a:ext cx="9692640" cy="757646"/>
          </a:xfrm>
        </p:spPr>
        <p:txBody>
          <a:bodyPr>
            <a:normAutofit/>
          </a:bodyPr>
          <a:lstStyle/>
          <a:p>
            <a:r>
              <a:rPr lang="en-US" b="1" dirty="0"/>
              <a:t>Measurements</a:t>
            </a:r>
          </a:p>
        </p:txBody>
      </p:sp>
      <p:sp>
        <p:nvSpPr>
          <p:cNvPr id="3" name="Content Placeholder 2"/>
          <p:cNvSpPr>
            <a:spLocks noGrp="1"/>
          </p:cNvSpPr>
          <p:nvPr>
            <p:ph idx="1"/>
          </p:nvPr>
        </p:nvSpPr>
        <p:spPr>
          <a:xfrm>
            <a:off x="1261871" y="1280159"/>
            <a:ext cx="9998311" cy="5408023"/>
          </a:xfrm>
        </p:spPr>
        <p:txBody>
          <a:bodyPr>
            <a:normAutofit fontScale="92500" lnSpcReduction="10000"/>
          </a:bodyPr>
          <a:lstStyle/>
          <a:p>
            <a:r>
              <a:rPr lang="en-US" sz="2800" dirty="0"/>
              <a:t>Most of you can read a ruler. At least you know that one side has inches and the other has centimeters. You can also probably measure to the nearest half-inch. </a:t>
            </a:r>
            <a:endParaRPr lang="en-US" sz="2800" dirty="0" smtClean="0"/>
          </a:p>
          <a:p>
            <a:endParaRPr lang="en-US" sz="2800" dirty="0"/>
          </a:p>
          <a:p>
            <a:endParaRPr lang="en-US" sz="2800" dirty="0" smtClean="0"/>
          </a:p>
          <a:p>
            <a:endParaRPr lang="en-US" sz="2800" dirty="0"/>
          </a:p>
          <a:p>
            <a:pPr marL="0" indent="0">
              <a:buNone/>
            </a:pPr>
            <a:r>
              <a:rPr lang="en-US" sz="2600" dirty="0"/>
              <a:t>In this lesson, we will be taking a closer look at the marks on the inches side. Notice that the marks vary in length. The longest marks are for inches and the next to longest ones mark ½ inches. The longer the line, the bigger the measurement is.</a:t>
            </a:r>
          </a:p>
          <a:p>
            <a:r>
              <a:rPr lang="en-US" sz="2600" dirty="0"/>
              <a:t>What do the lines just short of the ½ inch lines mark</a:t>
            </a:r>
            <a:r>
              <a:rPr lang="en-US" sz="2600" dirty="0" smtClean="0"/>
              <a:t>? </a:t>
            </a:r>
          </a:p>
          <a:p>
            <a:pPr marL="0" indent="0">
              <a:buNone/>
            </a:pPr>
            <a:r>
              <a:rPr lang="en-US" sz="2600" b="1" dirty="0" smtClean="0">
                <a:solidFill>
                  <a:srgbClr val="FF0000"/>
                </a:solidFill>
              </a:rPr>
              <a:t>Answer</a:t>
            </a:r>
            <a:r>
              <a:rPr lang="en-US" sz="2600" b="1" dirty="0">
                <a:solidFill>
                  <a:srgbClr val="FF0000"/>
                </a:solidFill>
              </a:rPr>
              <a:t>: </a:t>
            </a:r>
            <a:r>
              <a:rPr lang="en-US" sz="2600" dirty="0">
                <a:solidFill>
                  <a:srgbClr val="FF0000"/>
                </a:solidFill>
              </a:rPr>
              <a:t>¼ inch</a:t>
            </a:r>
          </a:p>
          <a:p>
            <a:endParaRPr lang="en-US" sz="2800" dirty="0"/>
          </a:p>
        </p:txBody>
      </p:sp>
      <p:pic>
        <p:nvPicPr>
          <p:cNvPr id="26626" name="Picture 2" descr="yellow ruler with inches on one side and centimeters on the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32" y="2429374"/>
            <a:ext cx="5168865" cy="166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626"/>
                                        </p:tgtEl>
                                        <p:attrNameLst>
                                          <p:attrName>style.visibility</p:attrName>
                                        </p:attrNameLst>
                                      </p:cBhvr>
                                      <p:to>
                                        <p:strVal val="visible"/>
                                      </p:to>
                                    </p:set>
                                    <p:animEffect transition="in" filter="fade">
                                      <p:cBhvr>
                                        <p:cTn id="42" dur="1000"/>
                                        <p:tgtEl>
                                          <p:spTgt spid="26626"/>
                                        </p:tgtEl>
                                      </p:cBhvr>
                                    </p:animEffect>
                                    <p:anim calcmode="lin" valueType="num">
                                      <p:cBhvr>
                                        <p:cTn id="43" dur="1000" fill="hold"/>
                                        <p:tgtEl>
                                          <p:spTgt spid="26626"/>
                                        </p:tgtEl>
                                        <p:attrNameLst>
                                          <p:attrName>ppt_x</p:attrName>
                                        </p:attrNameLst>
                                      </p:cBhvr>
                                      <p:tavLst>
                                        <p:tav tm="0">
                                          <p:val>
                                            <p:strVal val="#ppt_x"/>
                                          </p:val>
                                        </p:tav>
                                        <p:tav tm="100000">
                                          <p:val>
                                            <p:strVal val="#ppt_x"/>
                                          </p:val>
                                        </p:tav>
                                      </p:tavLst>
                                    </p:anim>
                                    <p:anim calcmode="lin" valueType="num">
                                      <p:cBhvr>
                                        <p:cTn id="4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fontScale="90000"/>
          </a:bodyPr>
          <a:lstStyle/>
          <a:p>
            <a:r>
              <a:rPr lang="en-US" sz="5400" dirty="0" smtClean="0"/>
              <a:t>Adding &amp; Subtracting Fractions</a:t>
            </a:r>
            <a:endParaRPr lang="en-US" sz="5400" dirty="0"/>
          </a:p>
        </p:txBody>
      </p:sp>
      <p:sp>
        <p:nvSpPr>
          <p:cNvPr id="3" name="Content Placeholder 2"/>
          <p:cNvSpPr>
            <a:spLocks noGrp="1"/>
          </p:cNvSpPr>
          <p:nvPr>
            <p:ph idx="1"/>
          </p:nvPr>
        </p:nvSpPr>
        <p:spPr/>
        <p:txBody>
          <a:bodyPr>
            <a:normAutofit/>
          </a:bodyPr>
          <a:lstStyle/>
          <a:p>
            <a:pPr marL="0" indent="0">
              <a:buNone/>
            </a:pPr>
            <a:r>
              <a:rPr lang="en-US" sz="2800" b="1" dirty="0" smtClean="0"/>
              <a:t>Common </a:t>
            </a:r>
            <a:r>
              <a:rPr lang="en-US" sz="2800" b="1" dirty="0"/>
              <a:t>Denominator in Fractions</a:t>
            </a:r>
          </a:p>
          <a:p>
            <a:r>
              <a:rPr lang="en-US" sz="2800" dirty="0"/>
              <a:t>In order to add or subtract fractions we must have a common denominator. This simply means that the denominators (the number on the bottom of the fractions) must be the same. If they are not the same, then we must find the </a:t>
            </a:r>
            <a:r>
              <a:rPr lang="en-US" sz="2800" b="1" dirty="0">
                <a:solidFill>
                  <a:srgbClr val="FF0000"/>
                </a:solidFill>
              </a:rPr>
              <a:t>least common multiple</a:t>
            </a:r>
            <a:r>
              <a:rPr lang="en-US" sz="2800" dirty="0"/>
              <a:t> of all the denominators present in the problem.</a:t>
            </a:r>
          </a:p>
        </p:txBody>
      </p:sp>
    </p:spTree>
    <p:extLst>
      <p:ext uri="{BB962C8B-B14F-4D97-AF65-F5344CB8AC3E}">
        <p14:creationId xmlns:p14="http://schemas.microsoft.com/office/powerpoint/2010/main" val="3097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7463"/>
          </a:xfrm>
        </p:spPr>
        <p:txBody>
          <a:bodyPr/>
          <a:lstStyle/>
          <a:p>
            <a:r>
              <a:rPr lang="en-US" dirty="0" smtClean="0"/>
              <a:t>Measurements</a:t>
            </a:r>
            <a:endParaRPr lang="en-US" dirty="0"/>
          </a:p>
        </p:txBody>
      </p:sp>
      <p:sp>
        <p:nvSpPr>
          <p:cNvPr id="3" name="Content Placeholder 2"/>
          <p:cNvSpPr>
            <a:spLocks noGrp="1"/>
          </p:cNvSpPr>
          <p:nvPr>
            <p:ph idx="1"/>
          </p:nvPr>
        </p:nvSpPr>
        <p:spPr>
          <a:xfrm>
            <a:off x="1261871" y="1423851"/>
            <a:ext cx="9854619" cy="5251269"/>
          </a:xfrm>
        </p:spPr>
        <p:txBody>
          <a:bodyPr>
            <a:normAutofit/>
          </a:bodyPr>
          <a:lstStyle/>
          <a:p>
            <a:pPr marL="0" indent="0">
              <a:buNone/>
            </a:pPr>
            <a:r>
              <a:rPr lang="en-US" sz="2800" dirty="0"/>
              <a:t>As the lines get shorter, the measurement gets smaller. It actually is half of the previous measurement</a:t>
            </a:r>
            <a:r>
              <a:rPr lang="en-US" sz="2800" dirty="0" smtClean="0"/>
              <a:t>.</a:t>
            </a:r>
          </a:p>
          <a:p>
            <a:pPr marL="0" indent="0">
              <a:buNone/>
            </a:pPr>
            <a:r>
              <a:rPr lang="en-US" sz="2400" dirty="0" smtClean="0"/>
              <a:t>The </a:t>
            </a:r>
            <a:r>
              <a:rPr lang="en-US" sz="2400" dirty="0"/>
              <a:t>measurement of the lines in order of their length is:</a:t>
            </a:r>
          </a:p>
          <a:p>
            <a:r>
              <a:rPr lang="en-US" sz="2400" dirty="0"/>
              <a:t>1 inch</a:t>
            </a:r>
          </a:p>
          <a:p>
            <a:r>
              <a:rPr lang="en-US" sz="2400" dirty="0"/>
              <a:t>½ inch</a:t>
            </a:r>
          </a:p>
          <a:p>
            <a:r>
              <a:rPr lang="en-US" sz="2400" dirty="0"/>
              <a:t>¼ inch</a:t>
            </a:r>
          </a:p>
          <a:p>
            <a:r>
              <a:rPr lang="en-US" sz="2400" dirty="0"/>
              <a:t>⅛ inch</a:t>
            </a:r>
          </a:p>
          <a:p>
            <a:r>
              <a:rPr lang="en-US" sz="2400" baseline="30000" dirty="0"/>
              <a:t>1</a:t>
            </a:r>
            <a:r>
              <a:rPr lang="en-US" sz="2400" dirty="0"/>
              <a:t>⁄</a:t>
            </a:r>
            <a:r>
              <a:rPr lang="en-US" sz="2400" baseline="-25000" dirty="0"/>
              <a:t>16</a:t>
            </a:r>
            <a:r>
              <a:rPr lang="en-US" sz="2400" dirty="0"/>
              <a:t> inch</a:t>
            </a:r>
          </a:p>
          <a:p>
            <a:pPr marL="0" indent="0">
              <a:buNone/>
            </a:pPr>
            <a:r>
              <a:rPr lang="en-US" sz="2400" dirty="0"/>
              <a:t>Actually, all of the lines are </a:t>
            </a:r>
            <a:r>
              <a:rPr lang="en-US" sz="2400" baseline="30000" dirty="0"/>
              <a:t>1</a:t>
            </a:r>
            <a:r>
              <a:rPr lang="en-US" sz="2400" dirty="0"/>
              <a:t>⁄</a:t>
            </a:r>
            <a:r>
              <a:rPr lang="en-US" sz="2400" baseline="-25000" dirty="0"/>
              <a:t>16</a:t>
            </a:r>
            <a:r>
              <a:rPr lang="en-US" sz="2400" dirty="0"/>
              <a:t> of an inch apart.</a:t>
            </a:r>
          </a:p>
          <a:p>
            <a:pPr marL="0" indent="0">
              <a:buNone/>
            </a:pPr>
            <a:endParaRPr lang="en-US" sz="2800" dirty="0"/>
          </a:p>
        </p:txBody>
      </p:sp>
      <p:pic>
        <p:nvPicPr>
          <p:cNvPr id="27650" name="Picture 2" descr="close up of a ruler showing 1 i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43" y="3362483"/>
            <a:ext cx="4006269" cy="20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7463"/>
          </a:xfrm>
        </p:spPr>
        <p:txBody>
          <a:bodyPr/>
          <a:lstStyle/>
          <a:p>
            <a:r>
              <a:rPr lang="en-US" dirty="0" smtClean="0"/>
              <a:t>Measurements</a:t>
            </a:r>
            <a:endParaRPr lang="en-US" dirty="0"/>
          </a:p>
        </p:txBody>
      </p:sp>
      <p:sp>
        <p:nvSpPr>
          <p:cNvPr id="3" name="Content Placeholder 2"/>
          <p:cNvSpPr>
            <a:spLocks noGrp="1"/>
          </p:cNvSpPr>
          <p:nvPr>
            <p:ph idx="1"/>
          </p:nvPr>
        </p:nvSpPr>
        <p:spPr>
          <a:xfrm>
            <a:off x="1261871" y="1423851"/>
            <a:ext cx="9854619" cy="5251269"/>
          </a:xfrm>
        </p:spPr>
        <p:txBody>
          <a:bodyPr>
            <a:normAutofit/>
          </a:bodyPr>
          <a:lstStyle/>
          <a:p>
            <a:pPr marL="0" indent="0">
              <a:buNone/>
            </a:pPr>
            <a:r>
              <a:rPr lang="en-US" sz="2800" dirty="0"/>
              <a:t>Let's look at each measurement.</a:t>
            </a:r>
          </a:p>
          <a:p>
            <a:r>
              <a:rPr lang="en-US" sz="2800" b="1" dirty="0"/>
              <a:t>1 Inch</a:t>
            </a:r>
            <a:endParaRPr lang="en-US" sz="2800" dirty="0"/>
          </a:p>
          <a:p>
            <a:pPr marL="0" indent="0">
              <a:buNone/>
            </a:pPr>
            <a:endParaRPr lang="en-US" sz="2800" dirty="0"/>
          </a:p>
        </p:txBody>
      </p:sp>
      <p:pic>
        <p:nvPicPr>
          <p:cNvPr id="28674" name="Picture 2" descr="close up of ruler showing one inch measu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1" y="2818175"/>
            <a:ext cx="36576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674"/>
                                        </p:tgtEl>
                                        <p:attrNameLst>
                                          <p:attrName>style.visibility</p:attrName>
                                        </p:attrNameLst>
                                      </p:cBhvr>
                                      <p:to>
                                        <p:strVal val="visible"/>
                                      </p:to>
                                    </p:set>
                                    <p:animEffect transition="in" filter="fade">
                                      <p:cBhvr>
                                        <p:cTn id="28" dur="1000"/>
                                        <p:tgtEl>
                                          <p:spTgt spid="28674"/>
                                        </p:tgtEl>
                                      </p:cBhvr>
                                    </p:animEffect>
                                    <p:anim calcmode="lin" valueType="num">
                                      <p:cBhvr>
                                        <p:cTn id="29" dur="1000" fill="hold"/>
                                        <p:tgtEl>
                                          <p:spTgt spid="28674"/>
                                        </p:tgtEl>
                                        <p:attrNameLst>
                                          <p:attrName>ppt_x</p:attrName>
                                        </p:attrNameLst>
                                      </p:cBhvr>
                                      <p:tavLst>
                                        <p:tav tm="0">
                                          <p:val>
                                            <p:strVal val="#ppt_x"/>
                                          </p:val>
                                        </p:tav>
                                        <p:tav tm="100000">
                                          <p:val>
                                            <p:strVal val="#ppt_x"/>
                                          </p:val>
                                        </p:tav>
                                      </p:tavLst>
                                    </p:anim>
                                    <p:anim calcmode="lin" valueType="num">
                                      <p:cBhvr>
                                        <p:cTn id="30"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7463"/>
          </a:xfrm>
        </p:spPr>
        <p:txBody>
          <a:bodyPr/>
          <a:lstStyle/>
          <a:p>
            <a:r>
              <a:rPr lang="en-US" dirty="0" smtClean="0"/>
              <a:t>Measurements</a:t>
            </a:r>
            <a:endParaRPr lang="en-US" dirty="0"/>
          </a:p>
        </p:txBody>
      </p:sp>
      <p:sp>
        <p:nvSpPr>
          <p:cNvPr id="3" name="Content Placeholder 2"/>
          <p:cNvSpPr>
            <a:spLocks noGrp="1"/>
          </p:cNvSpPr>
          <p:nvPr>
            <p:ph idx="1"/>
          </p:nvPr>
        </p:nvSpPr>
        <p:spPr>
          <a:xfrm>
            <a:off x="1261871" y="1423851"/>
            <a:ext cx="9854619" cy="5251269"/>
          </a:xfrm>
        </p:spPr>
        <p:txBody>
          <a:bodyPr>
            <a:normAutofit/>
          </a:bodyPr>
          <a:lstStyle/>
          <a:p>
            <a:pPr marL="0" indent="0">
              <a:buNone/>
            </a:pPr>
            <a:r>
              <a:rPr lang="en-US" sz="2800" dirty="0"/>
              <a:t>Let's look at each measurement.</a:t>
            </a:r>
          </a:p>
          <a:p>
            <a:r>
              <a:rPr lang="en-US" sz="2800" b="1" dirty="0"/>
              <a:t>Half Inch</a:t>
            </a:r>
            <a:endParaRPr lang="en-US" sz="2800" dirty="0"/>
          </a:p>
        </p:txBody>
      </p:sp>
      <p:pic>
        <p:nvPicPr>
          <p:cNvPr id="29698" name="Picture 2" descr="close up of ruler showing half inch measu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1" y="2975383"/>
            <a:ext cx="353377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698"/>
                                        </p:tgtEl>
                                        <p:attrNameLst>
                                          <p:attrName>style.visibility</p:attrName>
                                        </p:attrNameLst>
                                      </p:cBhvr>
                                      <p:to>
                                        <p:strVal val="visible"/>
                                      </p:to>
                                    </p:set>
                                    <p:animEffect transition="in" filter="fade">
                                      <p:cBhvr>
                                        <p:cTn id="28" dur="1000"/>
                                        <p:tgtEl>
                                          <p:spTgt spid="29698"/>
                                        </p:tgtEl>
                                      </p:cBhvr>
                                    </p:animEffect>
                                    <p:anim calcmode="lin" valueType="num">
                                      <p:cBhvr>
                                        <p:cTn id="29" dur="1000" fill="hold"/>
                                        <p:tgtEl>
                                          <p:spTgt spid="29698"/>
                                        </p:tgtEl>
                                        <p:attrNameLst>
                                          <p:attrName>ppt_x</p:attrName>
                                        </p:attrNameLst>
                                      </p:cBhvr>
                                      <p:tavLst>
                                        <p:tav tm="0">
                                          <p:val>
                                            <p:strVal val="#ppt_x"/>
                                          </p:val>
                                        </p:tav>
                                        <p:tav tm="100000">
                                          <p:val>
                                            <p:strVal val="#ppt_x"/>
                                          </p:val>
                                        </p:tav>
                                      </p:tavLst>
                                    </p:anim>
                                    <p:anim calcmode="lin" valueType="num">
                                      <p:cBhvr>
                                        <p:cTn id="30"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7463"/>
          </a:xfrm>
        </p:spPr>
        <p:txBody>
          <a:bodyPr/>
          <a:lstStyle/>
          <a:p>
            <a:r>
              <a:rPr lang="en-US" dirty="0" smtClean="0"/>
              <a:t>Measurements</a:t>
            </a:r>
            <a:endParaRPr lang="en-US" dirty="0"/>
          </a:p>
        </p:txBody>
      </p:sp>
      <p:sp>
        <p:nvSpPr>
          <p:cNvPr id="3" name="Content Placeholder 2"/>
          <p:cNvSpPr>
            <a:spLocks noGrp="1"/>
          </p:cNvSpPr>
          <p:nvPr>
            <p:ph idx="1"/>
          </p:nvPr>
        </p:nvSpPr>
        <p:spPr>
          <a:xfrm>
            <a:off x="1261871" y="1423851"/>
            <a:ext cx="9854619" cy="5251269"/>
          </a:xfrm>
        </p:spPr>
        <p:txBody>
          <a:bodyPr>
            <a:normAutofit/>
          </a:bodyPr>
          <a:lstStyle/>
          <a:p>
            <a:pPr marL="0" indent="0">
              <a:buNone/>
            </a:pPr>
            <a:r>
              <a:rPr lang="en-US" sz="2800" dirty="0"/>
              <a:t>Let's look at each measurement.</a:t>
            </a:r>
          </a:p>
          <a:p>
            <a:r>
              <a:rPr lang="en-US" sz="2800" b="1" dirty="0"/>
              <a:t>Fourth Inch</a:t>
            </a:r>
            <a:endParaRPr lang="en-US" sz="2800" dirty="0"/>
          </a:p>
        </p:txBody>
      </p:sp>
      <p:pic>
        <p:nvPicPr>
          <p:cNvPr id="30722" name="Picture 2" descr="close up of ruler showing fourth inch measu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1" y="2803842"/>
            <a:ext cx="354330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22"/>
                                        </p:tgtEl>
                                        <p:attrNameLst>
                                          <p:attrName>style.visibility</p:attrName>
                                        </p:attrNameLst>
                                      </p:cBhvr>
                                      <p:to>
                                        <p:strVal val="visible"/>
                                      </p:to>
                                    </p:set>
                                    <p:animEffect transition="in" filter="fade">
                                      <p:cBhvr>
                                        <p:cTn id="28" dur="1000"/>
                                        <p:tgtEl>
                                          <p:spTgt spid="30722"/>
                                        </p:tgtEl>
                                      </p:cBhvr>
                                    </p:animEffect>
                                    <p:anim calcmode="lin" valueType="num">
                                      <p:cBhvr>
                                        <p:cTn id="29" dur="1000" fill="hold"/>
                                        <p:tgtEl>
                                          <p:spTgt spid="30722"/>
                                        </p:tgtEl>
                                        <p:attrNameLst>
                                          <p:attrName>ppt_x</p:attrName>
                                        </p:attrNameLst>
                                      </p:cBhvr>
                                      <p:tavLst>
                                        <p:tav tm="0">
                                          <p:val>
                                            <p:strVal val="#ppt_x"/>
                                          </p:val>
                                        </p:tav>
                                        <p:tav tm="100000">
                                          <p:val>
                                            <p:strVal val="#ppt_x"/>
                                          </p:val>
                                        </p:tav>
                                      </p:tavLst>
                                    </p:anim>
                                    <p:anim calcmode="lin" valueType="num">
                                      <p:cBhvr>
                                        <p:cTn id="30"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7463"/>
          </a:xfrm>
        </p:spPr>
        <p:txBody>
          <a:bodyPr/>
          <a:lstStyle/>
          <a:p>
            <a:r>
              <a:rPr lang="en-US" dirty="0" smtClean="0"/>
              <a:t>Measurements</a:t>
            </a:r>
            <a:endParaRPr lang="en-US" dirty="0"/>
          </a:p>
        </p:txBody>
      </p:sp>
      <p:sp>
        <p:nvSpPr>
          <p:cNvPr id="3" name="Content Placeholder 2"/>
          <p:cNvSpPr>
            <a:spLocks noGrp="1"/>
          </p:cNvSpPr>
          <p:nvPr>
            <p:ph idx="1"/>
          </p:nvPr>
        </p:nvSpPr>
        <p:spPr>
          <a:xfrm>
            <a:off x="1261871" y="1423851"/>
            <a:ext cx="9854619" cy="5251269"/>
          </a:xfrm>
        </p:spPr>
        <p:txBody>
          <a:bodyPr>
            <a:normAutofit/>
          </a:bodyPr>
          <a:lstStyle/>
          <a:p>
            <a:pPr marL="0" indent="0">
              <a:buNone/>
            </a:pPr>
            <a:r>
              <a:rPr lang="en-US" sz="2800" dirty="0"/>
              <a:t>Let's look at each measurement.</a:t>
            </a:r>
          </a:p>
          <a:p>
            <a:r>
              <a:rPr lang="en-US" sz="2800" b="1" dirty="0"/>
              <a:t>Eighth Inch</a:t>
            </a:r>
            <a:endParaRPr lang="en-US" sz="2800" dirty="0"/>
          </a:p>
        </p:txBody>
      </p:sp>
      <p:pic>
        <p:nvPicPr>
          <p:cNvPr id="31746" name="Picture 2" descr="close up of ruler showing eighth inch measu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1" y="2993572"/>
            <a:ext cx="3657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746"/>
                                        </p:tgtEl>
                                        <p:attrNameLst>
                                          <p:attrName>style.visibility</p:attrName>
                                        </p:attrNameLst>
                                      </p:cBhvr>
                                      <p:to>
                                        <p:strVal val="visible"/>
                                      </p:to>
                                    </p:set>
                                    <p:animEffect transition="in" filter="fade">
                                      <p:cBhvr>
                                        <p:cTn id="28" dur="1000"/>
                                        <p:tgtEl>
                                          <p:spTgt spid="31746"/>
                                        </p:tgtEl>
                                      </p:cBhvr>
                                    </p:animEffect>
                                    <p:anim calcmode="lin" valueType="num">
                                      <p:cBhvr>
                                        <p:cTn id="29" dur="1000" fill="hold"/>
                                        <p:tgtEl>
                                          <p:spTgt spid="31746"/>
                                        </p:tgtEl>
                                        <p:attrNameLst>
                                          <p:attrName>ppt_x</p:attrName>
                                        </p:attrNameLst>
                                      </p:cBhvr>
                                      <p:tavLst>
                                        <p:tav tm="0">
                                          <p:val>
                                            <p:strVal val="#ppt_x"/>
                                          </p:val>
                                        </p:tav>
                                        <p:tav tm="100000">
                                          <p:val>
                                            <p:strVal val="#ppt_x"/>
                                          </p:val>
                                        </p:tav>
                                      </p:tavLst>
                                    </p:anim>
                                    <p:anim calcmode="lin" valueType="num">
                                      <p:cBhvr>
                                        <p:cTn id="30"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7463"/>
          </a:xfrm>
        </p:spPr>
        <p:txBody>
          <a:bodyPr/>
          <a:lstStyle/>
          <a:p>
            <a:r>
              <a:rPr lang="en-US" dirty="0" smtClean="0"/>
              <a:t>Measurements</a:t>
            </a:r>
            <a:endParaRPr lang="en-US" dirty="0"/>
          </a:p>
        </p:txBody>
      </p:sp>
      <p:sp>
        <p:nvSpPr>
          <p:cNvPr id="3" name="Content Placeholder 2"/>
          <p:cNvSpPr>
            <a:spLocks noGrp="1"/>
          </p:cNvSpPr>
          <p:nvPr>
            <p:ph idx="1"/>
          </p:nvPr>
        </p:nvSpPr>
        <p:spPr>
          <a:xfrm>
            <a:off x="1261871" y="1423851"/>
            <a:ext cx="9854619" cy="5251269"/>
          </a:xfrm>
        </p:spPr>
        <p:txBody>
          <a:bodyPr>
            <a:normAutofit/>
          </a:bodyPr>
          <a:lstStyle/>
          <a:p>
            <a:pPr marL="0" indent="0">
              <a:buNone/>
            </a:pPr>
            <a:r>
              <a:rPr lang="en-US" sz="2800" dirty="0"/>
              <a:t>Let's look at each measurement.</a:t>
            </a:r>
          </a:p>
          <a:p>
            <a:r>
              <a:rPr lang="en-US" sz="2800" b="1" dirty="0"/>
              <a:t>Sixteenth Inch</a:t>
            </a:r>
            <a:endParaRPr lang="en-US" sz="2800" dirty="0"/>
          </a:p>
        </p:txBody>
      </p:sp>
      <p:pic>
        <p:nvPicPr>
          <p:cNvPr id="32770" name="Picture 2" descr="close up of ruler showing sixteenth inch measu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58" y="2655570"/>
            <a:ext cx="5644333" cy="357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770"/>
                                        </p:tgtEl>
                                        <p:attrNameLst>
                                          <p:attrName>style.visibility</p:attrName>
                                        </p:attrNameLst>
                                      </p:cBhvr>
                                      <p:to>
                                        <p:strVal val="visible"/>
                                      </p:to>
                                    </p:set>
                                    <p:animEffect transition="in" filter="fade">
                                      <p:cBhvr>
                                        <p:cTn id="28" dur="1000"/>
                                        <p:tgtEl>
                                          <p:spTgt spid="32770"/>
                                        </p:tgtEl>
                                      </p:cBhvr>
                                    </p:animEffect>
                                    <p:anim calcmode="lin" valueType="num">
                                      <p:cBhvr>
                                        <p:cTn id="29" dur="1000" fill="hold"/>
                                        <p:tgtEl>
                                          <p:spTgt spid="32770"/>
                                        </p:tgtEl>
                                        <p:attrNameLst>
                                          <p:attrName>ppt_x</p:attrName>
                                        </p:attrNameLst>
                                      </p:cBhvr>
                                      <p:tavLst>
                                        <p:tav tm="0">
                                          <p:val>
                                            <p:strVal val="#ppt_x"/>
                                          </p:val>
                                        </p:tav>
                                        <p:tav tm="100000">
                                          <p:val>
                                            <p:strVal val="#ppt_x"/>
                                          </p:val>
                                        </p:tav>
                                      </p:tavLst>
                                    </p:anim>
                                    <p:anim calcmode="lin" valueType="num">
                                      <p:cBhvr>
                                        <p:cTn id="30"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8457"/>
          </a:xfrm>
        </p:spPr>
        <p:txBody>
          <a:bodyPr/>
          <a:lstStyle/>
          <a:p>
            <a:r>
              <a:rPr lang="en-US" dirty="0" smtClean="0"/>
              <a:t>Measurements</a:t>
            </a:r>
            <a:endParaRPr lang="en-US" dirty="0"/>
          </a:p>
        </p:txBody>
      </p:sp>
      <p:sp>
        <p:nvSpPr>
          <p:cNvPr id="3" name="Content Placeholder 2"/>
          <p:cNvSpPr>
            <a:spLocks noGrp="1"/>
          </p:cNvSpPr>
          <p:nvPr>
            <p:ph idx="1"/>
          </p:nvPr>
        </p:nvSpPr>
        <p:spPr>
          <a:xfrm>
            <a:off x="1261872" y="1382848"/>
            <a:ext cx="8595360" cy="4797289"/>
          </a:xfrm>
        </p:spPr>
        <p:txBody>
          <a:bodyPr>
            <a:normAutofit/>
          </a:bodyPr>
          <a:lstStyle/>
          <a:p>
            <a:pPr marL="0" indent="0">
              <a:buNone/>
            </a:pPr>
            <a:r>
              <a:rPr lang="en-US" sz="2800" dirty="0"/>
              <a:t>Now, let's put it all together. This may be easier to understand if we look at it as counting by 16ths. Notice on the labeled ruler below that the bottom fraction is the top one reduced.</a:t>
            </a:r>
          </a:p>
        </p:txBody>
      </p:sp>
      <p:pic>
        <p:nvPicPr>
          <p:cNvPr id="33794" name="Picture 2" descr="https://accessdl.state.al.us/AventaCourses/access_courses/algebra_finance_ua_v17/05_unit/05-05/images/rulercloseup_allmeasur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942" y="3217861"/>
            <a:ext cx="47625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794"/>
                                        </p:tgtEl>
                                        <p:attrNameLst>
                                          <p:attrName>style.visibility</p:attrName>
                                        </p:attrNameLst>
                                      </p:cBhvr>
                                      <p:to>
                                        <p:strVal val="visible"/>
                                      </p:to>
                                    </p:set>
                                    <p:animEffect transition="in" filter="fade">
                                      <p:cBhvr>
                                        <p:cTn id="21" dur="1000"/>
                                        <p:tgtEl>
                                          <p:spTgt spid="33794"/>
                                        </p:tgtEl>
                                      </p:cBhvr>
                                    </p:animEffect>
                                    <p:anim calcmode="lin" valueType="num">
                                      <p:cBhvr>
                                        <p:cTn id="22" dur="1000" fill="hold"/>
                                        <p:tgtEl>
                                          <p:spTgt spid="33794"/>
                                        </p:tgtEl>
                                        <p:attrNameLst>
                                          <p:attrName>ppt_x</p:attrName>
                                        </p:attrNameLst>
                                      </p:cBhvr>
                                      <p:tavLst>
                                        <p:tav tm="0">
                                          <p:val>
                                            <p:strVal val="#ppt_x"/>
                                          </p:val>
                                        </p:tav>
                                        <p:tav tm="100000">
                                          <p:val>
                                            <p:strVal val="#ppt_x"/>
                                          </p:val>
                                        </p:tav>
                                      </p:tavLst>
                                    </p:anim>
                                    <p:anim calcmode="lin" valueType="num">
                                      <p:cBhvr>
                                        <p:cTn id="23"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a:xfrm>
            <a:off x="1261872" y="1828800"/>
            <a:ext cx="8595360" cy="4715691"/>
          </a:xfrm>
        </p:spPr>
        <p:txBody>
          <a:bodyPr>
            <a:normAutofit lnSpcReduction="10000"/>
          </a:bodyPr>
          <a:lstStyle/>
          <a:p>
            <a:pPr marL="0" indent="0">
              <a:buNone/>
            </a:pPr>
            <a:r>
              <a:rPr lang="en-US" sz="2800" b="1" dirty="0"/>
              <a:t>Accuracy of Measurements</a:t>
            </a:r>
          </a:p>
          <a:p>
            <a:r>
              <a:rPr lang="en-US" sz="2800" b="1" dirty="0">
                <a:solidFill>
                  <a:srgbClr val="FF0000"/>
                </a:solidFill>
              </a:rPr>
              <a:t>Accuracy</a:t>
            </a:r>
            <a:r>
              <a:rPr lang="en-US" sz="2800" dirty="0"/>
              <a:t> refers to how close a measurement is to the actual measurement. You will probably never need to be more accurate than 1/16 of an inch for anything that you will be measuring around your house.</a:t>
            </a:r>
          </a:p>
          <a:p>
            <a:pPr marL="0" indent="0">
              <a:buNone/>
            </a:pPr>
            <a:r>
              <a:rPr lang="en-US" sz="2800" dirty="0"/>
              <a:t>There are jobs, such as a machinist, where your accuracy will need to be within hundredths of an inch. There is much more sophisticated machinery than a simple wooden ruler to help you with those measurements though!</a:t>
            </a:r>
          </a:p>
          <a:p>
            <a:endParaRPr lang="en-US" dirty="0"/>
          </a:p>
        </p:txBody>
      </p:sp>
    </p:spTree>
    <p:extLst>
      <p:ext uri="{BB962C8B-B14F-4D97-AF65-F5344CB8AC3E}">
        <p14:creationId xmlns:p14="http://schemas.microsoft.com/office/powerpoint/2010/main" val="33732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5.06</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Known and Unknown Information</a:t>
            </a:r>
            <a:endParaRPr lang="en-US" sz="3200" dirty="0">
              <a:solidFill>
                <a:schemeClr val="bg2"/>
              </a:solidFill>
            </a:endParaRPr>
          </a:p>
        </p:txBody>
      </p:sp>
    </p:spTree>
    <p:extLst>
      <p:ext uri="{BB962C8B-B14F-4D97-AF65-F5344CB8AC3E}">
        <p14:creationId xmlns:p14="http://schemas.microsoft.com/office/powerpoint/2010/main" val="1760146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p:txBody>
          <a:bodyPr>
            <a:normAutofit/>
          </a:bodyPr>
          <a:lstStyle/>
          <a:p>
            <a:r>
              <a:rPr lang="en-US" sz="2800" dirty="0"/>
              <a:t>What do I know? What do I need to know? Two very important questions</a:t>
            </a:r>
            <a:r>
              <a:rPr lang="en-US" sz="2800" dirty="0" smtClean="0"/>
              <a:t>!</a:t>
            </a:r>
            <a:r>
              <a:rPr lang="en-US" sz="2800" dirty="0"/>
              <a:t/>
            </a:r>
            <a:br>
              <a:rPr lang="en-US" sz="2800" dirty="0"/>
            </a:br>
            <a:endParaRPr lang="en-US" sz="2800" dirty="0"/>
          </a:p>
        </p:txBody>
      </p:sp>
      <p:pic>
        <p:nvPicPr>
          <p:cNvPr id="34818" name="Picture 2" descr="woman surrounded by question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478" y="3062468"/>
            <a:ext cx="38100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818"/>
                                        </p:tgtEl>
                                        <p:attrNameLst>
                                          <p:attrName>style.visibility</p:attrName>
                                        </p:attrNameLst>
                                      </p:cBhvr>
                                      <p:to>
                                        <p:strVal val="visible"/>
                                      </p:to>
                                    </p:set>
                                    <p:animEffect transition="in" filter="fade">
                                      <p:cBhvr>
                                        <p:cTn id="21" dur="1000"/>
                                        <p:tgtEl>
                                          <p:spTgt spid="34818"/>
                                        </p:tgtEl>
                                      </p:cBhvr>
                                    </p:animEffect>
                                    <p:anim calcmode="lin" valueType="num">
                                      <p:cBhvr>
                                        <p:cTn id="22" dur="1000" fill="hold"/>
                                        <p:tgtEl>
                                          <p:spTgt spid="34818"/>
                                        </p:tgtEl>
                                        <p:attrNameLst>
                                          <p:attrName>ppt_x</p:attrName>
                                        </p:attrNameLst>
                                      </p:cBhvr>
                                      <p:tavLst>
                                        <p:tav tm="0">
                                          <p:val>
                                            <p:strVal val="#ppt_x"/>
                                          </p:val>
                                        </p:tav>
                                        <p:tav tm="100000">
                                          <p:val>
                                            <p:strVal val="#ppt_x"/>
                                          </p:val>
                                        </p:tav>
                                      </p:tavLst>
                                    </p:anim>
                                    <p:anim calcmode="lin" valueType="num">
                                      <p:cBhvr>
                                        <p:cTn id="23"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61872" y="365760"/>
            <a:ext cx="9692640" cy="875211"/>
          </a:xfrm>
        </p:spPr>
        <p:txBody>
          <a:bodyPr>
            <a:normAutofit fontScale="90000"/>
          </a:bodyPr>
          <a:lstStyle/>
          <a:p>
            <a:r>
              <a:rPr lang="en-US" sz="5400" dirty="0" smtClean="0"/>
              <a:t>Adding &amp; Subtracting Fractions</a:t>
            </a:r>
            <a:endParaRPr lang="en-US" sz="5400" dirty="0"/>
          </a:p>
        </p:txBody>
      </p:sp>
      <p:sp>
        <p:nvSpPr>
          <p:cNvPr id="3" name="Content Placeholder 2"/>
          <p:cNvSpPr>
            <a:spLocks noGrp="1"/>
          </p:cNvSpPr>
          <p:nvPr>
            <p:ph idx="1"/>
          </p:nvPr>
        </p:nvSpPr>
        <p:spPr>
          <a:xfrm>
            <a:off x="1261871" y="1345474"/>
            <a:ext cx="9580299" cy="5368835"/>
          </a:xfrm>
        </p:spPr>
        <p:txBody>
          <a:bodyPr>
            <a:normAutofit/>
          </a:bodyPr>
          <a:lstStyle/>
          <a:p>
            <a:pPr marL="0" indent="0">
              <a:buNone/>
            </a:pPr>
            <a:r>
              <a:rPr lang="en-US" sz="2800" b="1" dirty="0" smtClean="0"/>
              <a:t>Let’s look at 3/5 and 2/7.</a:t>
            </a:r>
          </a:p>
          <a:p>
            <a:r>
              <a:rPr lang="en-US" sz="2000" dirty="0"/>
              <a:t>The denominators are not the same so if we want to add or subtract these fractions, we will have to find the least common multiple of 5 and 7. </a:t>
            </a:r>
          </a:p>
          <a:p>
            <a:r>
              <a:rPr lang="en-US" sz="2000" b="1" dirty="0"/>
              <a:t>Finding the least common multiple</a:t>
            </a:r>
            <a:r>
              <a:rPr lang="en-US" sz="2000" dirty="0" smtClean="0"/>
              <a:t>.  Make </a:t>
            </a:r>
            <a:r>
              <a:rPr lang="en-US" sz="2000" dirty="0"/>
              <a:t>a list of multiples (the number found by multiplying one number by another) of each of the denominators.</a:t>
            </a:r>
          </a:p>
          <a:p>
            <a:r>
              <a:rPr lang="en-US" sz="2000" b="1" dirty="0"/>
              <a:t>5:</a:t>
            </a:r>
            <a:r>
              <a:rPr lang="en-US" sz="2000" dirty="0"/>
              <a:t>  5, 10, 15, 20, 25, 30, 35, 40, 45, 50</a:t>
            </a:r>
          </a:p>
          <a:p>
            <a:r>
              <a:rPr lang="en-US" sz="2000" b="1" dirty="0"/>
              <a:t>7:</a:t>
            </a:r>
            <a:r>
              <a:rPr lang="en-US" sz="2000" dirty="0"/>
              <a:t>  7, 14, 21, 28, 35, 42, 49, 56, 63, 70</a:t>
            </a:r>
          </a:p>
          <a:p>
            <a:r>
              <a:rPr lang="en-US" sz="2000" b="1" dirty="0"/>
              <a:t>Identify the smallest number that is common to both sets of multiples. That would be 35.</a:t>
            </a:r>
            <a:endParaRPr lang="en-US" sz="2000" dirty="0"/>
          </a:p>
          <a:p>
            <a:r>
              <a:rPr lang="en-US" sz="2000" dirty="0"/>
              <a:t>Now that we know what the least common denominator is going to be, we are ready to write </a:t>
            </a:r>
            <a:r>
              <a:rPr lang="en-US" sz="2000" b="1" dirty="0"/>
              <a:t>equivalent fractions</a:t>
            </a:r>
            <a:r>
              <a:rPr lang="en-US" sz="2000" dirty="0"/>
              <a:t> (different fractions that have the same value). We will be using 35 as the new denominator in each of these fractions.</a:t>
            </a:r>
          </a:p>
          <a:p>
            <a:pPr marL="0" indent="0">
              <a:buNone/>
            </a:pPr>
            <a:endParaRPr lang="en-US" sz="2800" dirty="0"/>
          </a:p>
        </p:txBody>
      </p:sp>
    </p:spTree>
    <p:extLst>
      <p:ext uri="{BB962C8B-B14F-4D97-AF65-F5344CB8AC3E}">
        <p14:creationId xmlns:p14="http://schemas.microsoft.com/office/powerpoint/2010/main" val="117818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Identifying Known and Unknown </a:t>
            </a:r>
            <a:r>
              <a:rPr lang="en-US" b="1" dirty="0" smtClean="0"/>
              <a:t>Information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One of the biggest obstacles people face when trying to solve real-world problems is how to organize their information. When my students tell me that they do not understand, my response is "ask me specific questions about the topic". They have a difficult time doing this. It is important to ask yourself "What do I know?" and "What do I need to know?" when attempting to solve any problem. This is the first step to being a successful problem solver.</a:t>
            </a:r>
          </a:p>
        </p:txBody>
      </p:sp>
    </p:spTree>
    <p:extLst>
      <p:ext uri="{BB962C8B-B14F-4D97-AF65-F5344CB8AC3E}">
        <p14:creationId xmlns:p14="http://schemas.microsoft.com/office/powerpoint/2010/main" val="36982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smtClean="0">
                <a:solidFill>
                  <a:schemeClr val="bg2"/>
                </a:solidFill>
              </a:rPr>
              <a:t>Section </a:t>
            </a:r>
            <a:r>
              <a:rPr lang="en-US" dirty="0" smtClean="0">
                <a:solidFill>
                  <a:schemeClr val="bg2"/>
                </a:solidFill>
              </a:rPr>
              <a:t>5.07-5.08</a:t>
            </a:r>
            <a:endParaRPr lang="en-US" dirty="0">
              <a:solidFill>
                <a:schemeClr val="bg2"/>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1261872" y="4800600"/>
            <a:ext cx="10585714" cy="457200"/>
          </a:xfrm>
        </p:spPr>
        <p:txBody>
          <a:bodyPr>
            <a:noAutofit/>
          </a:bodyPr>
          <a:lstStyle/>
          <a:p>
            <a:r>
              <a:rPr lang="en-US" sz="3200" dirty="0" smtClean="0">
                <a:solidFill>
                  <a:schemeClr val="bg2"/>
                </a:solidFill>
              </a:rPr>
              <a:t>Multi-step Problems and Equations</a:t>
            </a:r>
            <a:endParaRPr lang="en-US" sz="3200" dirty="0">
              <a:solidFill>
                <a:schemeClr val="bg2"/>
              </a:solidFill>
            </a:endParaRPr>
          </a:p>
        </p:txBody>
      </p:sp>
    </p:spTree>
    <p:extLst>
      <p:ext uri="{BB962C8B-B14F-4D97-AF65-F5344CB8AC3E}">
        <p14:creationId xmlns:p14="http://schemas.microsoft.com/office/powerpoint/2010/main" val="944181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69817"/>
            <a:ext cx="9692640" cy="953589"/>
          </a:xfrm>
        </p:spPr>
        <p:txBody>
          <a:bodyPr>
            <a:normAutofit/>
          </a:bodyPr>
          <a:lstStyle/>
          <a:p>
            <a:r>
              <a:rPr lang="en-US" b="1" dirty="0" smtClean="0"/>
              <a:t>Solving Multi-Step Equations</a:t>
            </a:r>
            <a:endParaRPr lang="en-US" dirty="0"/>
          </a:p>
        </p:txBody>
      </p:sp>
      <p:sp>
        <p:nvSpPr>
          <p:cNvPr id="3" name="Content Placeholder 2"/>
          <p:cNvSpPr>
            <a:spLocks noGrp="1"/>
          </p:cNvSpPr>
          <p:nvPr>
            <p:ph idx="1"/>
          </p:nvPr>
        </p:nvSpPr>
        <p:spPr>
          <a:xfrm>
            <a:off x="287383" y="1123406"/>
            <a:ext cx="10763793" cy="5056731"/>
          </a:xfrm>
        </p:spPr>
        <p:txBody>
          <a:bodyPr>
            <a:noAutofit/>
          </a:bodyPr>
          <a:lstStyle/>
          <a:p>
            <a:pPr marL="0" indent="0">
              <a:buNone/>
            </a:pPr>
            <a:r>
              <a:rPr lang="en-US" sz="2800" dirty="0"/>
              <a:t>Below are the steps to solving multi-step equations. Make sure you have these in your notes.</a:t>
            </a:r>
          </a:p>
          <a:p>
            <a:pPr marL="0" indent="0">
              <a:buNone/>
            </a:pPr>
            <a:r>
              <a:rPr lang="en-US" sz="2800" b="1" dirty="0"/>
              <a:t>Steps to Solving Multi-Step Equations</a:t>
            </a:r>
            <a:endParaRPr lang="en-US" sz="2800" dirty="0"/>
          </a:p>
          <a:p>
            <a:r>
              <a:rPr lang="en-US" sz="2800" dirty="0"/>
              <a:t>Simplify each side of the equation, if possible.</a:t>
            </a:r>
          </a:p>
          <a:p>
            <a:r>
              <a:rPr lang="en-US" sz="2800" dirty="0"/>
              <a:t>Move all terms that contain a variable to one side of the equation.</a:t>
            </a:r>
          </a:p>
          <a:p>
            <a:r>
              <a:rPr lang="en-US" sz="2800" dirty="0"/>
              <a:t>Isolate the variable term.</a:t>
            </a:r>
          </a:p>
          <a:p>
            <a:r>
              <a:rPr lang="en-US" sz="2800" dirty="0"/>
              <a:t>Isolate the variable by applying the division or multiplication property.</a:t>
            </a:r>
          </a:p>
          <a:p>
            <a:r>
              <a:rPr lang="en-US" sz="2800" dirty="0"/>
              <a:t>Check your answer by applying the substitution property.</a:t>
            </a:r>
          </a:p>
        </p:txBody>
      </p:sp>
    </p:spTree>
    <p:extLst>
      <p:ext uri="{BB962C8B-B14F-4D97-AF65-F5344CB8AC3E}">
        <p14:creationId xmlns:p14="http://schemas.microsoft.com/office/powerpoint/2010/main" val="9281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fontScale="90000"/>
          </a:bodyPr>
          <a:lstStyle/>
          <a:p>
            <a:r>
              <a:rPr lang="en-US" sz="5400" dirty="0" smtClean="0"/>
              <a:t>Adding &amp; Subtracting Fractions</a:t>
            </a:r>
            <a:endParaRPr lang="en-US" sz="5400" dirty="0"/>
          </a:p>
        </p:txBody>
      </p:sp>
      <p:sp>
        <p:nvSpPr>
          <p:cNvPr id="3" name="Content Placeholder 2"/>
          <p:cNvSpPr>
            <a:spLocks noGrp="1"/>
          </p:cNvSpPr>
          <p:nvPr>
            <p:ph idx="1"/>
          </p:nvPr>
        </p:nvSpPr>
        <p:spPr/>
        <p:txBody>
          <a:bodyPr>
            <a:normAutofit/>
          </a:bodyPr>
          <a:lstStyle/>
          <a:p>
            <a:pPr marL="0" indent="0">
              <a:buNone/>
            </a:pPr>
            <a:r>
              <a:rPr lang="en-US" sz="2400" b="1" dirty="0"/>
              <a:t>Step 1:</a:t>
            </a:r>
            <a:endParaRPr lang="en-US" sz="2400" dirty="0"/>
          </a:p>
          <a:p>
            <a:r>
              <a:rPr lang="en-US" sz="2400" b="1" dirty="0"/>
              <a:t>These can be solved like proportions.</a:t>
            </a:r>
            <a:endParaRPr lang="en-US" sz="2400" dirty="0"/>
          </a:p>
          <a:p>
            <a:pPr marL="0" indent="0">
              <a:buNone/>
            </a:pPr>
            <a:endParaRPr lang="en-US" sz="2800" dirty="0"/>
          </a:p>
        </p:txBody>
      </p:sp>
      <p:pic>
        <p:nvPicPr>
          <p:cNvPr id="6146" name="Picture 2" descr="3 over 5 equals x over 35 (3/5=x/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364" y="3458392"/>
            <a:ext cx="2568156" cy="19455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 over 7 equals x over 35 (3/5=x/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666" y="3477442"/>
            <a:ext cx="2861945" cy="192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fade">
                                      <p:cBhvr>
                                        <p:cTn id="35" dur="1000"/>
                                        <p:tgtEl>
                                          <p:spTgt spid="6148"/>
                                        </p:tgtEl>
                                      </p:cBhvr>
                                    </p:animEffect>
                                    <p:anim calcmode="lin" valueType="num">
                                      <p:cBhvr>
                                        <p:cTn id="36" dur="1000" fill="hold"/>
                                        <p:tgtEl>
                                          <p:spTgt spid="6148"/>
                                        </p:tgtEl>
                                        <p:attrNameLst>
                                          <p:attrName>ppt_x</p:attrName>
                                        </p:attrNameLst>
                                      </p:cBhvr>
                                      <p:tavLst>
                                        <p:tav tm="0">
                                          <p:val>
                                            <p:strVal val="#ppt_x"/>
                                          </p:val>
                                        </p:tav>
                                        <p:tav tm="100000">
                                          <p:val>
                                            <p:strVal val="#ppt_x"/>
                                          </p:val>
                                        </p:tav>
                                      </p:tavLst>
                                    </p:anim>
                                    <p:anim calcmode="lin" valueType="num">
                                      <p:cBhvr>
                                        <p:cTn id="37"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fontScale="90000"/>
          </a:bodyPr>
          <a:lstStyle/>
          <a:p>
            <a:r>
              <a:rPr lang="en-US" sz="5400" dirty="0" smtClean="0"/>
              <a:t>Adding &amp; Subtracting Fractions</a:t>
            </a:r>
            <a:endParaRPr lang="en-US" sz="5400" dirty="0"/>
          </a:p>
        </p:txBody>
      </p:sp>
      <p:sp>
        <p:nvSpPr>
          <p:cNvPr id="3" name="Content Placeholder 2"/>
          <p:cNvSpPr>
            <a:spLocks noGrp="1"/>
          </p:cNvSpPr>
          <p:nvPr>
            <p:ph idx="1"/>
          </p:nvPr>
        </p:nvSpPr>
        <p:spPr/>
        <p:txBody>
          <a:bodyPr>
            <a:normAutofit/>
          </a:bodyPr>
          <a:lstStyle/>
          <a:p>
            <a:pPr marL="0" indent="0">
              <a:buNone/>
            </a:pPr>
            <a:r>
              <a:rPr lang="en-US" sz="2400" b="1" dirty="0"/>
              <a:t>Step 2:</a:t>
            </a:r>
            <a:endParaRPr lang="en-US" sz="2400" dirty="0"/>
          </a:p>
          <a:p>
            <a:r>
              <a:rPr lang="en-US" sz="2400" b="1" dirty="0"/>
              <a:t>Cross multiply then divide by the number in front of </a:t>
            </a:r>
            <a:r>
              <a:rPr lang="en-US" sz="2400" b="1" i="1" dirty="0"/>
              <a:t>'x'</a:t>
            </a:r>
            <a:r>
              <a:rPr lang="en-US" sz="2400" b="1" dirty="0"/>
              <a:t>.</a:t>
            </a:r>
            <a:endParaRPr lang="en-US" sz="2400" dirty="0"/>
          </a:p>
          <a:p>
            <a:pPr marL="0" indent="0">
              <a:buNone/>
            </a:pPr>
            <a:endParaRPr lang="en-US" sz="2800" dirty="0"/>
          </a:p>
        </p:txBody>
      </p:sp>
      <p:pic>
        <p:nvPicPr>
          <p:cNvPr id="4098" name="Picture 2" descr="105 over 5 equals 5x over 5 (105/5=5x/5), x =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2" y="3341687"/>
            <a:ext cx="31623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0 over 7 equals 7x over 7 (70/7=7x/7), x =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102" y="3341687"/>
            <a:ext cx="27432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1000"/>
                                        <p:tgtEl>
                                          <p:spTgt spid="4098"/>
                                        </p:tgtEl>
                                      </p:cBhvr>
                                    </p:animEffect>
                                    <p:anim calcmode="lin" valueType="num">
                                      <p:cBhvr>
                                        <p:cTn id="29" dur="1000" fill="hold"/>
                                        <p:tgtEl>
                                          <p:spTgt spid="4098"/>
                                        </p:tgtEl>
                                        <p:attrNameLst>
                                          <p:attrName>ppt_x</p:attrName>
                                        </p:attrNameLst>
                                      </p:cBhvr>
                                      <p:tavLst>
                                        <p:tav tm="0">
                                          <p:val>
                                            <p:strVal val="#ppt_x"/>
                                          </p:val>
                                        </p:tav>
                                        <p:tav tm="100000">
                                          <p:val>
                                            <p:strVal val="#ppt_x"/>
                                          </p:val>
                                        </p:tav>
                                      </p:tavLst>
                                    </p:anim>
                                    <p:anim calcmode="lin" valueType="num">
                                      <p:cBhvr>
                                        <p:cTn id="3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1000"/>
                                        <p:tgtEl>
                                          <p:spTgt spid="4100"/>
                                        </p:tgtEl>
                                      </p:cBhvr>
                                    </p:animEffect>
                                    <p:anim calcmode="lin" valueType="num">
                                      <p:cBhvr>
                                        <p:cTn id="36" dur="1000" fill="hold"/>
                                        <p:tgtEl>
                                          <p:spTgt spid="4100"/>
                                        </p:tgtEl>
                                        <p:attrNameLst>
                                          <p:attrName>ppt_x</p:attrName>
                                        </p:attrNameLst>
                                      </p:cBhvr>
                                      <p:tavLst>
                                        <p:tav tm="0">
                                          <p:val>
                                            <p:strVal val="#ppt_x"/>
                                          </p:val>
                                        </p:tav>
                                        <p:tav tm="100000">
                                          <p:val>
                                            <p:strVal val="#ppt_x"/>
                                          </p:val>
                                        </p:tav>
                                      </p:tavLst>
                                    </p:anim>
                                    <p:anim calcmode="lin" valueType="num">
                                      <p:cBhvr>
                                        <p:cTn id="3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fontScale="90000"/>
          </a:bodyPr>
          <a:lstStyle/>
          <a:p>
            <a:r>
              <a:rPr lang="en-US" sz="5400" dirty="0" smtClean="0"/>
              <a:t>Adding &amp; Subtracting Fractions</a:t>
            </a:r>
            <a:endParaRPr lang="en-US" sz="5400" dirty="0"/>
          </a:p>
        </p:txBody>
      </p:sp>
      <p:sp>
        <p:nvSpPr>
          <p:cNvPr id="3" name="Content Placeholder 2"/>
          <p:cNvSpPr>
            <a:spLocks noGrp="1"/>
          </p:cNvSpPr>
          <p:nvPr>
            <p:ph idx="1"/>
          </p:nvPr>
        </p:nvSpPr>
        <p:spPr/>
        <p:txBody>
          <a:bodyPr>
            <a:normAutofit/>
          </a:bodyPr>
          <a:lstStyle/>
          <a:p>
            <a:pPr marL="0" indent="0">
              <a:buNone/>
            </a:pPr>
            <a:r>
              <a:rPr lang="en-US" sz="2400" b="1" dirty="0"/>
              <a:t>Step 3:</a:t>
            </a:r>
            <a:endParaRPr lang="en-US" sz="2400" dirty="0"/>
          </a:p>
          <a:p>
            <a:r>
              <a:rPr lang="en-US" sz="2400" b="1" dirty="0"/>
              <a:t>Your Answer is your new numerator (the number in the top of a fraction).</a:t>
            </a:r>
            <a:endParaRPr lang="en-US" sz="2400" dirty="0"/>
          </a:p>
          <a:p>
            <a:pPr marL="0" indent="0">
              <a:buNone/>
            </a:pPr>
            <a:endParaRPr lang="en-US" sz="2800" dirty="0"/>
          </a:p>
        </p:txBody>
      </p:sp>
      <p:pic>
        <p:nvPicPr>
          <p:cNvPr id="5122" name="Picture 2" descr="https://accessdl.state.al.us/AventaCourses/access_courses/algebra_finance_ua_v17/05_unit/05-01/images/05-01_learn_threefifthsfraction_newdenomin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58" y="3615145"/>
            <a:ext cx="3015562" cy="21717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2 over 7 equals 10 over 35 (2/7=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451" y="3615145"/>
            <a:ext cx="3075858" cy="221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fade">
                                      <p:cBhvr>
                                        <p:cTn id="35" dur="1000"/>
                                        <p:tgtEl>
                                          <p:spTgt spid="5124"/>
                                        </p:tgtEl>
                                      </p:cBhvr>
                                    </p:animEffect>
                                    <p:anim calcmode="lin" valueType="num">
                                      <p:cBhvr>
                                        <p:cTn id="36" dur="1000" fill="hold"/>
                                        <p:tgtEl>
                                          <p:spTgt spid="5124"/>
                                        </p:tgtEl>
                                        <p:attrNameLst>
                                          <p:attrName>ppt_x</p:attrName>
                                        </p:attrNameLst>
                                      </p:cBhvr>
                                      <p:tavLst>
                                        <p:tav tm="0">
                                          <p:val>
                                            <p:strVal val="#ppt_x"/>
                                          </p:val>
                                        </p:tav>
                                        <p:tav tm="100000">
                                          <p:val>
                                            <p:strVal val="#ppt_x"/>
                                          </p:val>
                                        </p:tav>
                                      </p:tavLst>
                                    </p:anim>
                                    <p:anim calcmode="lin" valueType="num">
                                      <p:cBhvr>
                                        <p:cTn id="37"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fontScale="90000"/>
          </a:bodyPr>
          <a:lstStyle/>
          <a:p>
            <a:r>
              <a:rPr lang="en-US" sz="5400" dirty="0" smtClean="0"/>
              <a:t>Adding &amp; Subtracting Fractions</a:t>
            </a:r>
            <a:endParaRPr lang="en-US" sz="5400" dirty="0"/>
          </a:p>
        </p:txBody>
      </p:sp>
      <p:sp>
        <p:nvSpPr>
          <p:cNvPr id="3" name="Content Placeholder 2"/>
          <p:cNvSpPr>
            <a:spLocks noGrp="1"/>
          </p:cNvSpPr>
          <p:nvPr>
            <p:ph idx="1"/>
          </p:nvPr>
        </p:nvSpPr>
        <p:spPr/>
        <p:txBody>
          <a:bodyPr>
            <a:normAutofit/>
          </a:bodyPr>
          <a:lstStyle/>
          <a:p>
            <a:pPr marL="0" indent="0">
              <a:buNone/>
            </a:pPr>
            <a:r>
              <a:rPr lang="en-US" sz="2400" b="1" dirty="0"/>
              <a:t>Step 4:</a:t>
            </a:r>
            <a:endParaRPr lang="en-US" sz="2400" dirty="0"/>
          </a:p>
          <a:p>
            <a:r>
              <a:rPr lang="en-US" sz="2400" b="1" dirty="0"/>
              <a:t>We can now add or subtract these fractions:</a:t>
            </a:r>
            <a:endParaRPr lang="en-US" sz="2400" dirty="0"/>
          </a:p>
          <a:p>
            <a:pPr marL="0" indent="0">
              <a:buNone/>
            </a:pPr>
            <a:endParaRPr lang="en-US" sz="2400" dirty="0"/>
          </a:p>
        </p:txBody>
      </p:sp>
      <p:pic>
        <p:nvPicPr>
          <p:cNvPr id="8194" name="Picture 2" descr="21 over 35 plus 10 over 35 equals 31 over 35 (21/35+10/35=3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589" y="2909162"/>
            <a:ext cx="2045888" cy="34189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21 over 35 minus 10 over 35 equals 11 over 35 (21/35-10/35=1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552" y="2898684"/>
            <a:ext cx="2106164" cy="342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8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fade">
                                      <p:cBhvr>
                                        <p:cTn id="28" dur="1000"/>
                                        <p:tgtEl>
                                          <p:spTgt spid="8194"/>
                                        </p:tgtEl>
                                      </p:cBhvr>
                                    </p:animEffect>
                                    <p:anim calcmode="lin" valueType="num">
                                      <p:cBhvr>
                                        <p:cTn id="29" dur="1000" fill="hold"/>
                                        <p:tgtEl>
                                          <p:spTgt spid="8194"/>
                                        </p:tgtEl>
                                        <p:attrNameLst>
                                          <p:attrName>ppt_x</p:attrName>
                                        </p:attrNameLst>
                                      </p:cBhvr>
                                      <p:tavLst>
                                        <p:tav tm="0">
                                          <p:val>
                                            <p:strVal val="#ppt_x"/>
                                          </p:val>
                                        </p:tav>
                                        <p:tav tm="100000">
                                          <p:val>
                                            <p:strVal val="#ppt_x"/>
                                          </p:val>
                                        </p:tav>
                                      </p:tavLst>
                                    </p:anim>
                                    <p:anim calcmode="lin" valueType="num">
                                      <p:cBhvr>
                                        <p:cTn id="30"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6"/>
                                        </p:tgtEl>
                                        <p:attrNameLst>
                                          <p:attrName>style.visibility</p:attrName>
                                        </p:attrNameLst>
                                      </p:cBhvr>
                                      <p:to>
                                        <p:strVal val="visible"/>
                                      </p:to>
                                    </p:set>
                                    <p:animEffect transition="in" filter="fade">
                                      <p:cBhvr>
                                        <p:cTn id="35" dur="1000"/>
                                        <p:tgtEl>
                                          <p:spTgt spid="8196"/>
                                        </p:tgtEl>
                                      </p:cBhvr>
                                    </p:animEffect>
                                    <p:anim calcmode="lin" valueType="num">
                                      <p:cBhvr>
                                        <p:cTn id="36" dur="1000" fill="hold"/>
                                        <p:tgtEl>
                                          <p:spTgt spid="8196"/>
                                        </p:tgtEl>
                                        <p:attrNameLst>
                                          <p:attrName>ppt_x</p:attrName>
                                        </p:attrNameLst>
                                      </p:cBhvr>
                                      <p:tavLst>
                                        <p:tav tm="0">
                                          <p:val>
                                            <p:strVal val="#ppt_x"/>
                                          </p:val>
                                        </p:tav>
                                        <p:tav tm="100000">
                                          <p:val>
                                            <p:strVal val="#ppt_x"/>
                                          </p:val>
                                        </p:tav>
                                      </p:tavLst>
                                    </p:anim>
                                    <p:anim calcmode="lin" valueType="num">
                                      <p:cBhvr>
                                        <p:cTn id="37"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871927-9856-4138-B7A7-125C4AA7EFDB}">
  <ds:schemaRefs>
    <ds:schemaRef ds:uri="http://schemas.microsoft.com/sharepoint/v3/contenttype/forms"/>
  </ds:schemaRefs>
</ds:datastoreItem>
</file>

<file path=customXml/itemProps2.xml><?xml version="1.0" encoding="utf-8"?>
<ds:datastoreItem xmlns:ds="http://schemas.openxmlformats.org/officeDocument/2006/customXml" ds:itemID="{644E3864-550F-4194-BC9D-CCA442A52D0D}">
  <ds:schemaRefs>
    <ds:schemaRef ds:uri="http://schemas.microsoft.com/office/2006/metadata/properties"/>
    <ds:schemaRef ds:uri="16c05727-aa75-4e4a-9b5f-8a80a116589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79934CB3-A97C-40D1-8D7D-5211E1C57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TM03457515[[fn=View]]</Template>
  <TotalTime>0</TotalTime>
  <Words>1308</Words>
  <Application>Microsoft Office PowerPoint</Application>
  <PresentationFormat>Widescreen</PresentationFormat>
  <Paragraphs>211</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Century Schoolbook</vt:lpstr>
      <vt:lpstr>Wingdings 2</vt:lpstr>
      <vt:lpstr>View</vt:lpstr>
      <vt:lpstr>Unit 5</vt:lpstr>
      <vt:lpstr>Section 5.01</vt:lpstr>
      <vt:lpstr>INTRODUCTION</vt:lpstr>
      <vt:lpstr>Adding &amp; Subtracting Fractions</vt:lpstr>
      <vt:lpstr>Adding &amp; Subtracting Fractions</vt:lpstr>
      <vt:lpstr>Adding &amp; Subtracting Fractions</vt:lpstr>
      <vt:lpstr>Adding &amp; Subtracting Fractions</vt:lpstr>
      <vt:lpstr>Adding &amp; Subtracting Fractions</vt:lpstr>
      <vt:lpstr>Adding &amp; Subtracting Fractions</vt:lpstr>
      <vt:lpstr>Reduce Fractions</vt:lpstr>
      <vt:lpstr>Section 5.02</vt:lpstr>
      <vt:lpstr>INTRODUCTION</vt:lpstr>
      <vt:lpstr>Recipe Adjustments</vt:lpstr>
      <vt:lpstr>Recipe Adjustments</vt:lpstr>
      <vt:lpstr>Recipe Adjustments</vt:lpstr>
      <vt:lpstr>Recipe Adjustments</vt:lpstr>
      <vt:lpstr>Recipe Adjustments</vt:lpstr>
      <vt:lpstr>Recipe Adjustments</vt:lpstr>
      <vt:lpstr>Recipe Adjustments</vt:lpstr>
      <vt:lpstr>Example Problem</vt:lpstr>
      <vt:lpstr>Example Problem</vt:lpstr>
      <vt:lpstr>Example Problem</vt:lpstr>
      <vt:lpstr>Example Problem</vt:lpstr>
      <vt:lpstr>Example Problem</vt:lpstr>
      <vt:lpstr>Section 5.03</vt:lpstr>
      <vt:lpstr>INTRODUCTION</vt:lpstr>
      <vt:lpstr>Percentages</vt:lpstr>
      <vt:lpstr>Percentages</vt:lpstr>
      <vt:lpstr>Percentages</vt:lpstr>
      <vt:lpstr>Percentages</vt:lpstr>
      <vt:lpstr>Section 5.04</vt:lpstr>
      <vt:lpstr>INTRODUCTION</vt:lpstr>
      <vt:lpstr>Converting a Decimal to a Percent</vt:lpstr>
      <vt:lpstr>Converting a Fraction to a Percent</vt:lpstr>
      <vt:lpstr>Converting a Percent to a Decimal</vt:lpstr>
      <vt:lpstr>Converting a Percent to a Fraction</vt:lpstr>
      <vt:lpstr>Section 5.05</vt:lpstr>
      <vt:lpstr>INTRODUCTION</vt:lpstr>
      <vt:lpstr>Measurements</vt:lpstr>
      <vt:lpstr>Measurements</vt:lpstr>
      <vt:lpstr>Measurements</vt:lpstr>
      <vt:lpstr>Measurements</vt:lpstr>
      <vt:lpstr>Measurements</vt:lpstr>
      <vt:lpstr>Measurements</vt:lpstr>
      <vt:lpstr>Measurements</vt:lpstr>
      <vt:lpstr>Measurements</vt:lpstr>
      <vt:lpstr>Measurements</vt:lpstr>
      <vt:lpstr>Section 5.06</vt:lpstr>
      <vt:lpstr>INTRODUCTION</vt:lpstr>
      <vt:lpstr>Identifying Known and Unknown Information</vt:lpstr>
      <vt:lpstr>Section 5.07-5.08</vt:lpstr>
      <vt:lpstr>Solving Multi-Step Equations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2020-03-06T16:17:37Z</dcterms:created>
  <dcterms:modified xsi:type="dcterms:W3CDTF">2020-03-13T17:26:42Z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