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49" autoAdjust="0"/>
    <p:restoredTop sz="94660"/>
  </p:normalViewPr>
  <p:slideViewPr>
    <p:cSldViewPr snapToGrid="0">
      <p:cViewPr varScale="1">
        <p:scale>
          <a:sx n="66" d="100"/>
          <a:sy n="66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7873-79A9-427B-9090-5B923E3E4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Bowel Elimination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A50693-695F-4316-8AC7-A982AEC17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Chapter 26</a:t>
            </a:r>
          </a:p>
        </p:txBody>
      </p:sp>
    </p:spTree>
    <p:extLst>
      <p:ext uri="{BB962C8B-B14F-4D97-AF65-F5344CB8AC3E}">
        <p14:creationId xmlns:p14="http://schemas.microsoft.com/office/powerpoint/2010/main" val="225715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236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Fecal Incontinence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958"/>
            <a:ext cx="9612560" cy="3880773"/>
          </a:xfrm>
        </p:spPr>
        <p:txBody>
          <a:bodyPr>
            <a:noAutofit/>
          </a:bodyPr>
          <a:lstStyle/>
          <a:p>
            <a:r>
              <a:rPr lang="en-US" sz="2400" dirty="0"/>
              <a:t>Causes:</a:t>
            </a:r>
          </a:p>
          <a:p>
            <a:pPr lvl="1"/>
            <a:r>
              <a:rPr lang="en-US" sz="2400" dirty="0"/>
              <a:t>Intestinal diseases, Nervous system diseases, Fecal Impaction, Diarrhea, Chronic Illness, Aging, Mental Health problems or dementia, Not getting to bathroom in time, Problems removing clothes</a:t>
            </a:r>
          </a:p>
          <a:p>
            <a:r>
              <a:rPr lang="en-US" sz="2400" dirty="0"/>
              <a:t>Affects person emotionally</a:t>
            </a:r>
          </a:p>
          <a:p>
            <a:r>
              <a:rPr lang="en-US" sz="2400" dirty="0"/>
              <a:t>Person with fecal incontinence may need:</a:t>
            </a:r>
          </a:p>
          <a:p>
            <a:pPr lvl="1"/>
            <a:r>
              <a:rPr lang="en-US" sz="2400" dirty="0"/>
              <a:t>Bowel training</a:t>
            </a:r>
          </a:p>
          <a:p>
            <a:pPr lvl="1"/>
            <a:r>
              <a:rPr lang="en-US" sz="2400" dirty="0"/>
              <a:t>Help with elimination after meals and every 2 to 3 hours</a:t>
            </a:r>
          </a:p>
          <a:p>
            <a:pPr lvl="1"/>
            <a:r>
              <a:rPr lang="en-US" sz="2400" dirty="0"/>
              <a:t>Incontinence products to keep garments and linens clean</a:t>
            </a:r>
          </a:p>
          <a:p>
            <a:pPr lvl="1"/>
            <a:r>
              <a:rPr lang="en-US" sz="2400" dirty="0"/>
              <a:t>Good skin care</a:t>
            </a:r>
          </a:p>
        </p:txBody>
      </p:sp>
    </p:spTree>
    <p:extLst>
      <p:ext uri="{BB962C8B-B14F-4D97-AF65-F5344CB8AC3E}">
        <p14:creationId xmlns:p14="http://schemas.microsoft.com/office/powerpoint/2010/main" val="282828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483" y="169762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Flatulence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541" y="830162"/>
            <a:ext cx="10006099" cy="3880773"/>
          </a:xfrm>
        </p:spPr>
        <p:txBody>
          <a:bodyPr>
            <a:noAutofit/>
          </a:bodyPr>
          <a:lstStyle/>
          <a:p>
            <a:r>
              <a:rPr lang="en-US" sz="2400" dirty="0"/>
              <a:t>Causes include:</a:t>
            </a:r>
          </a:p>
          <a:p>
            <a:pPr lvl="1"/>
            <a:r>
              <a:rPr lang="en-US" sz="2400" dirty="0"/>
              <a:t>Swallowing air while eating and drinking</a:t>
            </a:r>
          </a:p>
          <a:p>
            <a:pPr lvl="1"/>
            <a:r>
              <a:rPr lang="en-US" sz="2400" dirty="0"/>
              <a:t>Bacterial action in the intestines</a:t>
            </a:r>
          </a:p>
          <a:p>
            <a:pPr lvl="1"/>
            <a:r>
              <a:rPr lang="en-US" sz="2400" dirty="0"/>
              <a:t>Gas-forming foods – onions, beans, cabbage, cauliflower, radishes, and cucumbers</a:t>
            </a:r>
          </a:p>
          <a:p>
            <a:pPr lvl="1"/>
            <a:r>
              <a:rPr lang="en-US" sz="2400" dirty="0"/>
              <a:t>Constipation</a:t>
            </a:r>
          </a:p>
          <a:p>
            <a:pPr lvl="1"/>
            <a:r>
              <a:rPr lang="en-US" sz="2400" dirty="0"/>
              <a:t>Bowel and abdominal surgeries</a:t>
            </a:r>
          </a:p>
          <a:p>
            <a:pPr lvl="1"/>
            <a:r>
              <a:rPr lang="en-US" sz="2400" dirty="0"/>
              <a:t>Drugs that decrease peristalsis</a:t>
            </a:r>
          </a:p>
          <a:p>
            <a:r>
              <a:rPr lang="en-US" sz="2400" dirty="0"/>
              <a:t>Intestines distend if flatus is not expelled, leading to abdominal cramping, shortness of breath, and swollen abdomen </a:t>
            </a:r>
          </a:p>
          <a:p>
            <a:r>
              <a:rPr lang="en-US" sz="2400" dirty="0"/>
              <a:t>Exercise, walking, moving in bed, and left side-lying position often assist with expelling flatus</a:t>
            </a:r>
          </a:p>
        </p:txBody>
      </p:sp>
    </p:spTree>
    <p:extLst>
      <p:ext uri="{BB962C8B-B14F-4D97-AF65-F5344CB8AC3E}">
        <p14:creationId xmlns:p14="http://schemas.microsoft.com/office/powerpoint/2010/main" val="1076781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8658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Bowel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19529"/>
            <a:ext cx="8596668" cy="562529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Bowel training has 2 goals:</a:t>
            </a:r>
          </a:p>
          <a:p>
            <a:pPr lvl="1"/>
            <a:r>
              <a:rPr lang="en-US" sz="2400" dirty="0"/>
              <a:t>Gain control of bowel movements (BM)</a:t>
            </a:r>
          </a:p>
          <a:p>
            <a:pPr lvl="1"/>
            <a:r>
              <a:rPr lang="en-US" sz="2400" dirty="0"/>
              <a:t>Develop a regular pattern of elimination</a:t>
            </a:r>
          </a:p>
          <a:p>
            <a:pPr lvl="2"/>
            <a:r>
              <a:rPr lang="en-US" sz="2400" dirty="0"/>
              <a:t>Fecal impaction, constipation, and fecal incontinence are prevented</a:t>
            </a:r>
          </a:p>
          <a:p>
            <a:r>
              <a:rPr lang="en-US" sz="2400" dirty="0"/>
              <a:t>Care Plan will include:</a:t>
            </a:r>
          </a:p>
          <a:p>
            <a:pPr lvl="1"/>
            <a:r>
              <a:rPr lang="en-US" sz="2400" dirty="0"/>
              <a:t>Person’s usual time for BM</a:t>
            </a:r>
          </a:p>
          <a:p>
            <a:pPr lvl="1"/>
            <a:r>
              <a:rPr lang="en-US" sz="2400" dirty="0"/>
              <a:t>Toilet, commode, or bedpan use</a:t>
            </a:r>
          </a:p>
          <a:p>
            <a:pPr lvl="1"/>
            <a:r>
              <a:rPr lang="en-US" sz="2400" dirty="0"/>
              <a:t>High-fiber diet</a:t>
            </a:r>
          </a:p>
          <a:p>
            <a:pPr lvl="1"/>
            <a:r>
              <a:rPr lang="en-US" sz="2400" dirty="0"/>
              <a:t>Increased fluids</a:t>
            </a:r>
          </a:p>
          <a:p>
            <a:pPr lvl="1"/>
            <a:r>
              <a:rPr lang="en-US" sz="2400" dirty="0"/>
              <a:t>Warm fluids</a:t>
            </a:r>
          </a:p>
          <a:p>
            <a:pPr lvl="1"/>
            <a:r>
              <a:rPr lang="en-US" sz="2400" dirty="0"/>
              <a:t>Activity</a:t>
            </a:r>
          </a:p>
          <a:p>
            <a:pPr lvl="1"/>
            <a:r>
              <a:rPr lang="en-US" sz="2400" dirty="0"/>
              <a:t>Privacy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9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Suppositories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4453"/>
            <a:ext cx="8596668" cy="3880773"/>
          </a:xfrm>
        </p:spPr>
        <p:txBody>
          <a:bodyPr/>
          <a:lstStyle/>
          <a:p>
            <a:r>
              <a:rPr lang="en-US" sz="2800" dirty="0"/>
              <a:t>Inserted into rectum</a:t>
            </a:r>
          </a:p>
          <a:p>
            <a:pPr lvl="1"/>
            <a:r>
              <a:rPr lang="en-US" sz="2800" dirty="0"/>
              <a:t>Bowel movement about 30 minutes later</a:t>
            </a:r>
          </a:p>
          <a:p>
            <a:pPr lvl="1"/>
            <a:endParaRPr lang="en-US" sz="2800" dirty="0"/>
          </a:p>
          <a:p>
            <a:r>
              <a:rPr lang="en-US" sz="2800" dirty="0"/>
              <a:t>Ordered for:</a:t>
            </a:r>
          </a:p>
          <a:p>
            <a:pPr lvl="1"/>
            <a:r>
              <a:rPr lang="en-US" sz="2800" dirty="0"/>
              <a:t>Constipation</a:t>
            </a:r>
          </a:p>
          <a:p>
            <a:pPr lvl="1"/>
            <a:r>
              <a:rPr lang="en-US" sz="2800" dirty="0"/>
              <a:t>Fecal impaction</a:t>
            </a:r>
          </a:p>
          <a:p>
            <a:pPr lvl="1"/>
            <a:r>
              <a:rPr lang="en-US" sz="2800" dirty="0"/>
              <a:t>Bowel training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031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863" y="21606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Enemas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99595"/>
            <a:ext cx="8596668" cy="5566801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Doctors order enemas:</a:t>
            </a:r>
          </a:p>
          <a:p>
            <a:pPr lvl="1"/>
            <a:r>
              <a:rPr lang="en-US" sz="2400" dirty="0"/>
              <a:t>To remove feces</a:t>
            </a:r>
          </a:p>
          <a:p>
            <a:pPr lvl="1"/>
            <a:r>
              <a:rPr lang="en-US" sz="2400" dirty="0"/>
              <a:t>To relieve constipation, fecal impaction, or flatulence</a:t>
            </a:r>
          </a:p>
          <a:p>
            <a:pPr lvl="1"/>
            <a:r>
              <a:rPr lang="en-US" sz="2400" dirty="0"/>
              <a:t>To clean the bowel of feces before certain surgeries and diagnostic procedures</a:t>
            </a:r>
          </a:p>
          <a:p>
            <a:endParaRPr lang="en-US" sz="2400" dirty="0"/>
          </a:p>
          <a:p>
            <a:r>
              <a:rPr lang="en-US" sz="2400" dirty="0"/>
              <a:t>Doctor orders enema solution, solution determined by purpose:</a:t>
            </a:r>
          </a:p>
          <a:p>
            <a:pPr lvl="1"/>
            <a:r>
              <a:rPr lang="en-US" sz="2400" dirty="0"/>
              <a:t>Tap-water enema (obtained from a faucet)</a:t>
            </a:r>
          </a:p>
          <a:p>
            <a:pPr lvl="1"/>
            <a:r>
              <a:rPr lang="en-US" sz="2400" dirty="0"/>
              <a:t>Saline enema (solution of salt and water)</a:t>
            </a:r>
          </a:p>
          <a:p>
            <a:pPr lvl="1"/>
            <a:r>
              <a:rPr lang="en-US" sz="2400" dirty="0"/>
              <a:t>Soapsuds enema (castile soap and water)</a:t>
            </a:r>
          </a:p>
          <a:p>
            <a:pPr lvl="1"/>
            <a:r>
              <a:rPr lang="en-US" sz="2400" dirty="0"/>
              <a:t>Small-volume enema</a:t>
            </a:r>
          </a:p>
          <a:p>
            <a:pPr lvl="1"/>
            <a:r>
              <a:rPr lang="en-US" sz="2400" dirty="0"/>
              <a:t>Oil-retention enema (has mineral, olive, or cottonseed oil)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F3A4-8ED4-42F1-8FD4-6138ACEA1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Giving Enemas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51395-A595-4A1F-9A61-763D3C3AD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79466" cy="3880773"/>
          </a:xfrm>
        </p:spPr>
        <p:txBody>
          <a:bodyPr>
            <a:normAutofit/>
          </a:bodyPr>
          <a:lstStyle/>
          <a:p>
            <a:r>
              <a:rPr lang="en-US" sz="2800" dirty="0"/>
              <a:t>Person should void first</a:t>
            </a:r>
          </a:p>
          <a:p>
            <a:r>
              <a:rPr lang="en-US" sz="2800" dirty="0"/>
              <a:t>Give amount of solution ordered</a:t>
            </a:r>
          </a:p>
          <a:p>
            <a:r>
              <a:rPr lang="en-US" sz="2800" dirty="0"/>
              <a:t>Sims’ position or left side-lying position</a:t>
            </a:r>
          </a:p>
          <a:p>
            <a:r>
              <a:rPr lang="en-US" sz="2800" dirty="0"/>
              <a:t>Enema tubing inserted 2 to 4 inches for adults</a:t>
            </a:r>
          </a:p>
          <a:p>
            <a:r>
              <a:rPr lang="en-US" sz="2800" dirty="0"/>
              <a:t>Administer fluid slowly</a:t>
            </a:r>
          </a:p>
          <a:p>
            <a:r>
              <a:rPr lang="en-US" sz="2800" dirty="0"/>
              <a:t>Person should retain fluid based on amount and type of solution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FE0A7F-6215-44C7-8CDF-4F0BA3B04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575" y="-379866"/>
            <a:ext cx="451485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581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50E19-C494-4C1B-A517-E66C8F126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8686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Enemas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9EE0-D68F-4CC8-A232-6CC689FA4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7886"/>
            <a:ext cx="9293980" cy="4840513"/>
          </a:xfrm>
        </p:spPr>
        <p:txBody>
          <a:bodyPr>
            <a:normAutofit fontScale="92500" lnSpcReduction="20000"/>
          </a:bodyPr>
          <a:lstStyle/>
          <a:p>
            <a:r>
              <a:rPr lang="en-US" sz="2800" u="sng" dirty="0"/>
              <a:t>Cleansing Enemas</a:t>
            </a:r>
          </a:p>
          <a:p>
            <a:pPr lvl="1"/>
            <a:r>
              <a:rPr lang="en-US" sz="2800" dirty="0"/>
              <a:t>Relieve constipation and fecal impaction</a:t>
            </a:r>
          </a:p>
          <a:p>
            <a:pPr lvl="1"/>
            <a:r>
              <a:rPr lang="en-US" sz="2800" dirty="0"/>
              <a:t>Needed before certain surgeries and diagnostic procedures</a:t>
            </a:r>
          </a:p>
          <a:p>
            <a:pPr lvl="1"/>
            <a:r>
              <a:rPr lang="en-US" sz="2800" dirty="0"/>
              <a:t>Soapsuds enemas irritate the bowel’s mucous lining</a:t>
            </a:r>
          </a:p>
          <a:p>
            <a:r>
              <a:rPr lang="en-US" sz="2800" u="sng" dirty="0"/>
              <a:t>Small-volume Enemas</a:t>
            </a:r>
          </a:p>
          <a:p>
            <a:pPr lvl="1"/>
            <a:r>
              <a:rPr lang="en-US" sz="2800" dirty="0"/>
              <a:t>Irritate and distend the rectum</a:t>
            </a:r>
          </a:p>
          <a:p>
            <a:pPr lvl="1"/>
            <a:r>
              <a:rPr lang="en-US" sz="2800" dirty="0"/>
              <a:t>Ordered for constipation and when bowel does not need complete cleansing</a:t>
            </a:r>
          </a:p>
          <a:p>
            <a:r>
              <a:rPr lang="en-US" sz="2800" u="sng" dirty="0"/>
              <a:t>Oil-retention Enemas</a:t>
            </a:r>
          </a:p>
          <a:p>
            <a:pPr lvl="1"/>
            <a:r>
              <a:rPr lang="en-US" sz="2800" dirty="0"/>
              <a:t>Relieve constipation and fecal impactions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396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8D63-5AAC-4E95-A778-3CA07DB3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Ostomy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46CC7-E8EB-462E-8275-190980113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504" y="1488613"/>
            <a:ext cx="9308495" cy="3880773"/>
          </a:xfrm>
        </p:spPr>
        <p:txBody>
          <a:bodyPr>
            <a:noAutofit/>
          </a:bodyPr>
          <a:lstStyle/>
          <a:p>
            <a:r>
              <a:rPr lang="en-US" sz="2800" dirty="0"/>
              <a:t>Colostomy</a:t>
            </a:r>
          </a:p>
          <a:p>
            <a:pPr lvl="1"/>
            <a:r>
              <a:rPr lang="en-US" sz="2800" dirty="0"/>
              <a:t>Permanent colostomy, diseased part of the colon is removed</a:t>
            </a:r>
          </a:p>
          <a:p>
            <a:pPr lvl="1"/>
            <a:r>
              <a:rPr lang="en-US" sz="2800" dirty="0"/>
              <a:t>Temporary colostomy, gives diseased or injured bowel time to heal</a:t>
            </a:r>
          </a:p>
          <a:p>
            <a:pPr lvl="1"/>
            <a:r>
              <a:rPr lang="en-US" sz="2800" dirty="0"/>
              <a:t>Site depends on site of disease or injury</a:t>
            </a:r>
          </a:p>
          <a:p>
            <a:pPr lvl="1"/>
            <a:r>
              <a:rPr lang="en-US" sz="2800" dirty="0"/>
              <a:t>Stool consistency depends on the colostomy site</a:t>
            </a:r>
          </a:p>
          <a:p>
            <a:pPr lvl="1"/>
            <a:r>
              <a:rPr lang="en-US" sz="2800" dirty="0"/>
              <a:t>Skin care prevents skin breakdown around the stoma</a:t>
            </a:r>
          </a:p>
        </p:txBody>
      </p:sp>
    </p:spTree>
    <p:extLst>
      <p:ext uri="{BB962C8B-B14F-4D97-AF65-F5344CB8AC3E}">
        <p14:creationId xmlns:p14="http://schemas.microsoft.com/office/powerpoint/2010/main" val="2627665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B3670-4027-4B59-A322-65BFB2DC0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22154-D39B-4284-A689-F36D7E0E3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017" y="739314"/>
            <a:ext cx="11006040" cy="3880773"/>
          </a:xfrm>
        </p:spPr>
        <p:txBody>
          <a:bodyPr>
            <a:normAutofit/>
          </a:bodyPr>
          <a:lstStyle/>
          <a:p>
            <a:r>
              <a:rPr lang="en-US" sz="2800" dirty="0"/>
              <a:t>Ileostomy</a:t>
            </a:r>
          </a:p>
          <a:p>
            <a:pPr lvl="1"/>
            <a:r>
              <a:rPr lang="en-US" sz="2800" dirty="0"/>
              <a:t>Entire colon is removed</a:t>
            </a:r>
          </a:p>
          <a:p>
            <a:pPr lvl="1"/>
            <a:r>
              <a:rPr lang="en-US" sz="2800" dirty="0"/>
              <a:t>Liquid stools drain constantly</a:t>
            </a:r>
          </a:p>
          <a:p>
            <a:pPr lvl="1"/>
            <a:r>
              <a:rPr lang="en-US" sz="2800" dirty="0"/>
              <a:t>Stools must not touch the skin, digestive juices irritating to the skin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764B9A-D8FD-4410-872D-F56AB2C7A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642" y="3048000"/>
            <a:ext cx="7239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02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FE98C-19C9-4679-9252-7A0561781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Ostomy Pouches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CC6BE-86D5-4F13-A963-A01695C57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9293980" cy="5369387"/>
          </a:xfrm>
        </p:spPr>
        <p:txBody>
          <a:bodyPr>
            <a:noAutofit/>
          </a:bodyPr>
          <a:lstStyle/>
          <a:p>
            <a:r>
              <a:rPr lang="en-US" sz="2800" dirty="0"/>
              <a:t>Emptied when stools are present</a:t>
            </a:r>
          </a:p>
          <a:p>
            <a:r>
              <a:rPr lang="en-US" sz="2800" dirty="0"/>
              <a:t>Pouch is opened when it balloons or bulges with flatus</a:t>
            </a:r>
          </a:p>
          <a:p>
            <a:r>
              <a:rPr lang="en-US" sz="2800" dirty="0"/>
              <a:t>Drain is wiped with toilet tissue before it is closed</a:t>
            </a:r>
          </a:p>
          <a:p>
            <a:r>
              <a:rPr lang="en-US" sz="2800" dirty="0"/>
              <a:t>Pouch is changed every 3 to 7 days and when it leaks</a:t>
            </a:r>
          </a:p>
          <a:p>
            <a:pPr lvl="1"/>
            <a:r>
              <a:rPr lang="en-US" sz="2800" dirty="0"/>
              <a:t>Frequent pouch changes can damage the skin</a:t>
            </a:r>
          </a:p>
          <a:p>
            <a:r>
              <a:rPr lang="en-US" sz="2800" dirty="0"/>
              <a:t>Person can wear normal clothes</a:t>
            </a:r>
          </a:p>
          <a:p>
            <a:r>
              <a:rPr lang="en-US" sz="2800" dirty="0"/>
              <a:t>Showers and baths are delayed 1 to 2 hours after applying new pouch</a:t>
            </a:r>
          </a:p>
          <a:p>
            <a:r>
              <a:rPr lang="en-US" sz="2800" dirty="0"/>
              <a:t>DO NOT flush pouches down the toilet</a:t>
            </a:r>
          </a:p>
        </p:txBody>
      </p:sp>
    </p:spTree>
    <p:extLst>
      <p:ext uri="{BB962C8B-B14F-4D97-AF65-F5344CB8AC3E}">
        <p14:creationId xmlns:p14="http://schemas.microsoft.com/office/powerpoint/2010/main" val="267335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A3C52-4D46-4736-A0DD-57CCACDC1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highlight>
                  <a:srgbClr val="FF0000"/>
                </a:highlight>
              </a:rPr>
              <a:t>Bellringer</a:t>
            </a:r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DEBFB-7B74-47B6-8971-9F1FB1887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causes black and tarry stools?</a:t>
            </a:r>
          </a:p>
          <a:p>
            <a:r>
              <a:rPr lang="en-US" sz="3200" dirty="0"/>
              <a:t>What causes green stools?</a:t>
            </a:r>
          </a:p>
          <a:p>
            <a:r>
              <a:rPr lang="en-US" sz="3200" dirty="0"/>
              <a:t>Diseases and infection cause what color stools?</a:t>
            </a:r>
          </a:p>
        </p:txBody>
      </p:sp>
    </p:spTree>
    <p:extLst>
      <p:ext uri="{BB962C8B-B14F-4D97-AF65-F5344CB8AC3E}">
        <p14:creationId xmlns:p14="http://schemas.microsoft.com/office/powerpoint/2010/main" val="31473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F21F1-5ADC-4067-B614-A093EBB9B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234" y="167813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Bowel Elimination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E7B64-438F-4DEA-A154-97FFB6B2C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834" y="828213"/>
            <a:ext cx="10320866" cy="3880773"/>
          </a:xfrm>
        </p:spPr>
        <p:txBody>
          <a:bodyPr>
            <a:noAutofit/>
          </a:bodyPr>
          <a:lstStyle/>
          <a:p>
            <a:r>
              <a:rPr lang="en-US" sz="3200" dirty="0"/>
              <a:t>Bowel elimination is the excretion of wastes from the gastrointestinal (GI) system.</a:t>
            </a:r>
          </a:p>
          <a:p>
            <a:r>
              <a:rPr lang="en-US" sz="3200" dirty="0"/>
              <a:t>Factors affecting bowel elimination include:</a:t>
            </a:r>
          </a:p>
          <a:p>
            <a:pPr lvl="1"/>
            <a:r>
              <a:rPr lang="en-US" sz="3200" dirty="0"/>
              <a:t>Privacy</a:t>
            </a:r>
          </a:p>
          <a:p>
            <a:pPr lvl="1"/>
            <a:r>
              <a:rPr lang="en-US" sz="3200" dirty="0"/>
              <a:t>Habits</a:t>
            </a:r>
          </a:p>
          <a:p>
            <a:pPr lvl="1"/>
            <a:r>
              <a:rPr lang="en-US" sz="3200" dirty="0"/>
              <a:t>Age</a:t>
            </a:r>
          </a:p>
          <a:p>
            <a:pPr lvl="1"/>
            <a:r>
              <a:rPr lang="en-US" sz="3200" dirty="0"/>
              <a:t>Diet and fluids</a:t>
            </a:r>
          </a:p>
          <a:p>
            <a:pPr lvl="1"/>
            <a:r>
              <a:rPr lang="en-US" sz="3200" dirty="0"/>
              <a:t>Exercise and activity</a:t>
            </a:r>
          </a:p>
          <a:p>
            <a:pPr lvl="1"/>
            <a:r>
              <a:rPr lang="en-US" sz="3200" dirty="0"/>
              <a:t>Drugs</a:t>
            </a:r>
          </a:p>
          <a:p>
            <a:pPr lvl="1"/>
            <a:r>
              <a:rPr lang="en-US" sz="3200" dirty="0"/>
              <a:t>Disability</a:t>
            </a:r>
          </a:p>
        </p:txBody>
      </p:sp>
    </p:spTree>
    <p:extLst>
      <p:ext uri="{BB962C8B-B14F-4D97-AF65-F5344CB8AC3E}">
        <p14:creationId xmlns:p14="http://schemas.microsoft.com/office/powerpoint/2010/main" val="99779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28B26-0594-4A45-BC2D-2C1C6B0FF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Normal Bowel Elimination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79415-6BCA-4D4D-A593-4BC39A108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34" y="2058989"/>
            <a:ext cx="9266766" cy="3880773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Feces move through the intestines by peristalsis.</a:t>
            </a:r>
          </a:p>
          <a:p>
            <a:r>
              <a:rPr lang="en-US" sz="3200" dirty="0"/>
              <a:t>Feces move through the large intestine to the rectum.</a:t>
            </a:r>
          </a:p>
          <a:p>
            <a:r>
              <a:rPr lang="en-US" sz="3200" dirty="0"/>
              <a:t>Feces are stored in the rectum until excreted from the body.</a:t>
            </a:r>
          </a:p>
          <a:p>
            <a:r>
              <a:rPr lang="en-US" sz="3200" dirty="0"/>
              <a:t>Frequency and time of bowel movements vary from person to person.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65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A641D-7483-432C-A1A0-B406E42A4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784166" cy="207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6B988-7A53-4EF3-B0D7-FD8F01A81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93689"/>
            <a:ext cx="11235266" cy="3880773"/>
          </a:xfrm>
        </p:spPr>
        <p:txBody>
          <a:bodyPr>
            <a:noAutofit/>
          </a:bodyPr>
          <a:lstStyle/>
          <a:p>
            <a:r>
              <a:rPr lang="en-US" sz="2800" dirty="0"/>
              <a:t>Stools are normally brown, soft, formed, moist, and shaped like the rectum.</a:t>
            </a:r>
          </a:p>
          <a:p>
            <a:pPr lvl="1"/>
            <a:r>
              <a:rPr lang="en-US" sz="2800" dirty="0"/>
              <a:t>They have a normal odor</a:t>
            </a:r>
          </a:p>
          <a:p>
            <a:r>
              <a:rPr lang="en-US" sz="2800" dirty="0"/>
              <a:t>Observe and report the following:</a:t>
            </a:r>
          </a:p>
          <a:p>
            <a:pPr lvl="1"/>
            <a:r>
              <a:rPr lang="en-US" sz="2800" dirty="0"/>
              <a:t>Color</a:t>
            </a:r>
          </a:p>
          <a:p>
            <a:pPr lvl="1"/>
            <a:r>
              <a:rPr lang="en-US" sz="2800" dirty="0"/>
              <a:t>Amount</a:t>
            </a:r>
          </a:p>
          <a:p>
            <a:pPr lvl="1"/>
            <a:r>
              <a:rPr lang="en-US" sz="2800" dirty="0"/>
              <a:t>Consistency</a:t>
            </a:r>
          </a:p>
          <a:p>
            <a:pPr lvl="1"/>
            <a:r>
              <a:rPr lang="en-US" sz="2800" dirty="0"/>
              <a:t>Presence of blood or mucus</a:t>
            </a:r>
          </a:p>
          <a:p>
            <a:pPr lvl="1"/>
            <a:r>
              <a:rPr lang="en-US" sz="2800" dirty="0"/>
              <a:t>Odor</a:t>
            </a:r>
          </a:p>
          <a:p>
            <a:pPr lvl="1"/>
            <a:r>
              <a:rPr lang="en-US" sz="2800" dirty="0"/>
              <a:t>Shape</a:t>
            </a:r>
          </a:p>
          <a:p>
            <a:pPr lvl="1"/>
            <a:r>
              <a:rPr lang="en-US" sz="2800" dirty="0"/>
              <a:t>Frequency of defecation</a:t>
            </a:r>
          </a:p>
          <a:p>
            <a:pPr lvl="1"/>
            <a:r>
              <a:rPr lang="en-US" sz="2800" dirty="0"/>
              <a:t>Complaints of pain or discomfort</a:t>
            </a:r>
          </a:p>
        </p:txBody>
      </p:sp>
    </p:spTree>
    <p:extLst>
      <p:ext uri="{BB962C8B-B14F-4D97-AF65-F5344CB8AC3E}">
        <p14:creationId xmlns:p14="http://schemas.microsoft.com/office/powerpoint/2010/main" val="313146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86B9F-D461-47C9-9CDD-11429D3EF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Constipation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23111-BA7A-4FC8-946C-9D0358248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787400"/>
            <a:ext cx="8905702" cy="6578600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Occurs when feces move slowly through bowel</a:t>
            </a:r>
          </a:p>
          <a:p>
            <a:pPr lvl="1"/>
            <a:r>
              <a:rPr lang="en-US" sz="2400" dirty="0"/>
              <a:t>Common causes:</a:t>
            </a:r>
          </a:p>
          <a:p>
            <a:pPr lvl="2"/>
            <a:r>
              <a:rPr lang="en-US" sz="2400" dirty="0"/>
              <a:t>Low-fiber diet</a:t>
            </a:r>
          </a:p>
          <a:p>
            <a:pPr lvl="2"/>
            <a:r>
              <a:rPr lang="en-US" sz="2400" dirty="0"/>
              <a:t>Ignoring the urge to have a BM</a:t>
            </a:r>
          </a:p>
          <a:p>
            <a:pPr lvl="2"/>
            <a:r>
              <a:rPr lang="en-US" sz="2400" dirty="0"/>
              <a:t>Decreased fluid intake</a:t>
            </a:r>
          </a:p>
          <a:p>
            <a:pPr lvl="2"/>
            <a:r>
              <a:rPr lang="en-US" sz="2400" dirty="0"/>
              <a:t>Inactivity</a:t>
            </a:r>
          </a:p>
          <a:p>
            <a:pPr lvl="2"/>
            <a:r>
              <a:rPr lang="en-US" sz="2400" dirty="0"/>
              <a:t>Drugs</a:t>
            </a:r>
          </a:p>
          <a:p>
            <a:pPr lvl="2"/>
            <a:r>
              <a:rPr lang="en-US" sz="2400" dirty="0"/>
              <a:t>Aging</a:t>
            </a:r>
          </a:p>
          <a:p>
            <a:pPr lvl="2"/>
            <a:r>
              <a:rPr lang="en-US" sz="2400" dirty="0"/>
              <a:t>Certain diseases</a:t>
            </a:r>
          </a:p>
          <a:p>
            <a:pPr lvl="1"/>
            <a:r>
              <a:rPr lang="en-US" sz="2400" dirty="0"/>
              <a:t>Treatment</a:t>
            </a:r>
          </a:p>
          <a:p>
            <a:pPr lvl="2"/>
            <a:r>
              <a:rPr lang="en-US" sz="2400" dirty="0"/>
              <a:t>Increase fluid intake and activity</a:t>
            </a:r>
          </a:p>
          <a:p>
            <a:pPr lvl="2"/>
            <a:r>
              <a:rPr lang="en-US" sz="2400" dirty="0"/>
              <a:t>Stool softeners, Laxatives, Suppositories, Enemas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4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C1D11-F2F0-4A13-93C6-C93802276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Fecal Impaction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47533-F74D-4452-B87A-13AE6B2F4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835" y="816638"/>
            <a:ext cx="9609666" cy="5638799"/>
          </a:xfrm>
        </p:spPr>
        <p:txBody>
          <a:bodyPr>
            <a:normAutofit/>
          </a:bodyPr>
          <a:lstStyle/>
          <a:p>
            <a:r>
              <a:rPr lang="en-US" sz="2400" dirty="0"/>
              <a:t>Feces are hard or putty-like</a:t>
            </a:r>
          </a:p>
          <a:p>
            <a:r>
              <a:rPr lang="en-US" sz="2400" dirty="0"/>
              <a:t>Symptoms include:</a:t>
            </a:r>
          </a:p>
          <a:p>
            <a:pPr lvl="1"/>
            <a:r>
              <a:rPr lang="en-US" sz="2400" dirty="0"/>
              <a:t>Abdominal discomfort, abdominal distention (swelling), nausea, cramping, and rectal pain</a:t>
            </a:r>
          </a:p>
          <a:p>
            <a:pPr lvl="1"/>
            <a:r>
              <a:rPr lang="en-US" sz="2400" dirty="0"/>
              <a:t>Older persons may have poor appetite, confusion, or even a fever</a:t>
            </a:r>
          </a:p>
          <a:p>
            <a:r>
              <a:rPr lang="en-US" sz="2400" dirty="0"/>
              <a:t>Result of constipation is not relieved</a:t>
            </a:r>
          </a:p>
          <a:p>
            <a:r>
              <a:rPr lang="en-US" sz="2400" dirty="0"/>
              <a:t>Treatment:</a:t>
            </a:r>
          </a:p>
          <a:p>
            <a:pPr lvl="1"/>
            <a:r>
              <a:rPr lang="en-US" sz="2400" dirty="0"/>
              <a:t>Digital removal</a:t>
            </a:r>
          </a:p>
          <a:p>
            <a:pPr lvl="1"/>
            <a:r>
              <a:rPr lang="en-US" sz="2400" dirty="0"/>
              <a:t>Drugs, Suppositories, Enemas</a:t>
            </a:r>
          </a:p>
          <a:p>
            <a:pPr lvl="1"/>
            <a:endParaRPr lang="en-US" sz="2400" dirty="0"/>
          </a:p>
          <a:p>
            <a:pPr marL="57150" indent="0">
              <a:buNone/>
            </a:pPr>
            <a:r>
              <a:rPr lang="en-US" sz="2400" dirty="0" err="1">
                <a:highlight>
                  <a:srgbClr val="FF0000"/>
                </a:highlight>
              </a:rPr>
              <a:t>Bellringer</a:t>
            </a:r>
            <a:r>
              <a:rPr lang="en-US" sz="2400" dirty="0"/>
              <a:t>: Why is checking for and removing impactions dangerous?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0CF0BA-D06F-4C96-89A5-932E7EA92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1103086"/>
            <a:ext cx="2897888" cy="466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81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E9A24-FF05-42BA-8BE6-8FBDB5ED0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85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Diarrhea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F62EE-74AE-44A7-A111-A7A939778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03767"/>
            <a:ext cx="10029248" cy="4837596"/>
          </a:xfrm>
        </p:spPr>
        <p:txBody>
          <a:bodyPr>
            <a:normAutofit/>
          </a:bodyPr>
          <a:lstStyle/>
          <a:p>
            <a:r>
              <a:rPr lang="en-US" sz="2800" dirty="0"/>
              <a:t>Feces move through intestines rapidly and reduces time for fluid absorption, causing fluid loss</a:t>
            </a:r>
          </a:p>
          <a:p>
            <a:r>
              <a:rPr lang="en-US" sz="2800" dirty="0"/>
              <a:t>Dehydration occurs if fluid is not replaced, which can lead to death</a:t>
            </a:r>
          </a:p>
          <a:p>
            <a:r>
              <a:rPr lang="en-US" sz="2800" dirty="0"/>
              <a:t>Causes:</a:t>
            </a:r>
          </a:p>
          <a:p>
            <a:pPr lvl="1"/>
            <a:r>
              <a:rPr lang="en-US" sz="2600" dirty="0"/>
              <a:t>Irritating foods, some drugs, and microbes in food and water</a:t>
            </a:r>
          </a:p>
          <a:p>
            <a:endParaRPr lang="en-US" sz="2800" dirty="0"/>
          </a:p>
          <a:p>
            <a:r>
              <a:rPr lang="en-US" sz="2800" dirty="0"/>
              <a:t>Dehydration</a:t>
            </a:r>
          </a:p>
          <a:p>
            <a:pPr lvl="1"/>
            <a:r>
              <a:rPr lang="en-US" sz="2800" dirty="0" err="1">
                <a:highlight>
                  <a:srgbClr val="FF0000"/>
                </a:highlight>
              </a:rPr>
              <a:t>Bellringer</a:t>
            </a:r>
            <a:r>
              <a:rPr lang="en-US" sz="2800" dirty="0">
                <a:highlight>
                  <a:srgbClr val="FF0000"/>
                </a:highlight>
              </a:rPr>
              <a:t>: </a:t>
            </a:r>
            <a:r>
              <a:rPr lang="en-US" sz="2800" dirty="0"/>
              <a:t>What are signs &amp; symptoms of dehydration?</a:t>
            </a:r>
          </a:p>
        </p:txBody>
      </p:sp>
    </p:spTree>
    <p:extLst>
      <p:ext uri="{BB962C8B-B14F-4D97-AF65-F5344CB8AC3E}">
        <p14:creationId xmlns:p14="http://schemas.microsoft.com/office/powerpoint/2010/main" val="1251344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Spread of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883355" cy="3880773"/>
          </a:xfrm>
        </p:spPr>
        <p:txBody>
          <a:bodyPr>
            <a:normAutofit/>
          </a:bodyPr>
          <a:lstStyle/>
          <a:p>
            <a:r>
              <a:rPr lang="en-US" sz="3200" dirty="0"/>
              <a:t>Preventing the spread of infection is important!!</a:t>
            </a:r>
          </a:p>
          <a:p>
            <a:pPr lvl="1"/>
            <a:r>
              <a:rPr lang="en-US" sz="3200" dirty="0"/>
              <a:t>Good hand hygiene</a:t>
            </a:r>
          </a:p>
          <a:p>
            <a:pPr lvl="1"/>
            <a:r>
              <a:rPr lang="en-US" sz="3200" dirty="0"/>
              <a:t>Standard Precautions and </a:t>
            </a:r>
            <a:r>
              <a:rPr lang="en-US" sz="3200" dirty="0" err="1"/>
              <a:t>Bloodborne</a:t>
            </a:r>
            <a:r>
              <a:rPr lang="en-US" sz="3200" dirty="0"/>
              <a:t> Pathogen Standard</a:t>
            </a:r>
          </a:p>
        </p:txBody>
      </p:sp>
    </p:spTree>
    <p:extLst>
      <p:ext uri="{BB962C8B-B14F-4D97-AF65-F5344CB8AC3E}">
        <p14:creationId xmlns:p14="http://schemas.microsoft.com/office/powerpoint/2010/main" val="4374233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840</TotalTime>
  <Words>857</Words>
  <Application>Microsoft Office PowerPoint</Application>
  <PresentationFormat>Widescreen</PresentationFormat>
  <Paragraphs>157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Bowel Elimination</vt:lpstr>
      <vt:lpstr>Bellringer</vt:lpstr>
      <vt:lpstr>Bowel Elimination</vt:lpstr>
      <vt:lpstr>Normal Bowel Elimination</vt:lpstr>
      <vt:lpstr>PowerPoint Presentation</vt:lpstr>
      <vt:lpstr>Constipation</vt:lpstr>
      <vt:lpstr>Fecal Impaction</vt:lpstr>
      <vt:lpstr>Diarrhea</vt:lpstr>
      <vt:lpstr>Spread of Infection</vt:lpstr>
      <vt:lpstr>Fecal Incontinence</vt:lpstr>
      <vt:lpstr>Flatulence</vt:lpstr>
      <vt:lpstr>Bowel Training</vt:lpstr>
      <vt:lpstr>Suppositories</vt:lpstr>
      <vt:lpstr>Enemas</vt:lpstr>
      <vt:lpstr>Giving Enemas</vt:lpstr>
      <vt:lpstr>Enemas</vt:lpstr>
      <vt:lpstr>Ostomy</vt:lpstr>
      <vt:lpstr>PowerPoint Presentation</vt:lpstr>
      <vt:lpstr>Ostomy Pouches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Bowel Elimination</dc:title>
  <dc:creator>Tammi Thames</dc:creator>
  <cp:lastModifiedBy>Tammi Thames</cp:lastModifiedBy>
  <cp:revision>17</cp:revision>
  <dcterms:created xsi:type="dcterms:W3CDTF">2019-11-06T19:11:06Z</dcterms:created>
  <dcterms:modified xsi:type="dcterms:W3CDTF">2019-11-07T21:48:13Z</dcterms:modified>
</cp:coreProperties>
</file>