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71" r:id="rId11"/>
    <p:sldId id="264" r:id="rId12"/>
    <p:sldId id="265" r:id="rId13"/>
    <p:sldId id="272" r:id="rId14"/>
    <p:sldId id="266" r:id="rId15"/>
    <p:sldId id="267" r:id="rId16"/>
    <p:sldId id="268" r:id="rId17"/>
    <p:sldId id="269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88"/>
    <p:restoredTop sz="91458"/>
  </p:normalViewPr>
  <p:slideViewPr>
    <p:cSldViewPr snapToGrid="0" snapToObjects="1">
      <p:cViewPr>
        <p:scale>
          <a:sx n="107" d="100"/>
          <a:sy n="107" d="100"/>
        </p:scale>
        <p:origin x="656" y="-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10/31/19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10/31/19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10/31/19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10/31/19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10/31/19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10/31/19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10/31/19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10/31/19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10/31/19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10/31/19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10/31/19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10/31/19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10/31/19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10/31/19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10/31/19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10/31/19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10/31/19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10/31/19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URINARY ELIMINATION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06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Promoting Safety and Comfort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13122"/>
            <a:ext cx="9613861" cy="4348935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Raise head of bed</a:t>
            </a:r>
          </a:p>
          <a:p>
            <a:endParaRPr lang="en-US" sz="3200" dirty="0" smtClean="0"/>
          </a:p>
          <a:p>
            <a:r>
              <a:rPr lang="en-US" sz="3200" dirty="0" smtClean="0"/>
              <a:t>Lower bed before leaving the room</a:t>
            </a:r>
          </a:p>
          <a:p>
            <a:endParaRPr lang="en-US" sz="3000" dirty="0" smtClean="0"/>
          </a:p>
          <a:p>
            <a:r>
              <a:rPr lang="en-US" sz="3000" dirty="0" smtClean="0"/>
              <a:t>Do not leave person on bedpan for a long time. </a:t>
            </a:r>
          </a:p>
          <a:p>
            <a:pPr lvl="1"/>
            <a:r>
              <a:rPr lang="en-US" sz="3000" dirty="0" smtClean="0"/>
              <a:t>Pressure ulcers occur from prolonged pressure</a:t>
            </a:r>
          </a:p>
          <a:p>
            <a:pPr lvl="1"/>
            <a:endParaRPr lang="en-US" sz="3000" dirty="0" smtClean="0"/>
          </a:p>
          <a:p>
            <a:r>
              <a:rPr lang="en-US" sz="3000" dirty="0" smtClean="0"/>
              <a:t>Position person on bedpan so urethra and anus are directly over opening.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10738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Urinals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9674" y="2187616"/>
            <a:ext cx="9621146" cy="456944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Men use urinals to void</a:t>
            </a:r>
          </a:p>
          <a:p>
            <a:r>
              <a:rPr lang="en-US" sz="3200" dirty="0" smtClean="0"/>
              <a:t>Urinal hooks to bedrail within man’s reach</a:t>
            </a:r>
          </a:p>
          <a:p>
            <a:r>
              <a:rPr lang="en-US" sz="3200" dirty="0" smtClean="0"/>
              <a:t>Stands if possible to use; or he sits on side of bed or lies in bed</a:t>
            </a:r>
          </a:p>
          <a:p>
            <a:r>
              <a:rPr lang="en-US" sz="3200" dirty="0" smtClean="0"/>
              <a:t>After voiding, urinal cap is closed – prevent spills</a:t>
            </a:r>
          </a:p>
          <a:p>
            <a:r>
              <a:rPr lang="en-US" sz="3200" dirty="0" smtClean="0"/>
              <a:t>Do not place on over-bed table or bedside table</a:t>
            </a:r>
          </a:p>
          <a:p>
            <a:r>
              <a:rPr lang="en-US" sz="3200" dirty="0" smtClean="0"/>
              <a:t>Empty promptly to avoid odors and spread of microbes</a:t>
            </a:r>
            <a:endParaRPr lang="en-US" sz="3200" dirty="0"/>
          </a:p>
        </p:txBody>
      </p:sp>
      <p:pic>
        <p:nvPicPr>
          <p:cNvPr id="3074" name="Picture 2" descr="https://tse3.mm.bing.net/th?id=OIP.my8vvfY02ODWxPqqWqWgXgHaHa&amp;pid=Api&amp;P=0&amp;w=300&amp;h=30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648"/>
          <a:stretch/>
        </p:blipFill>
        <p:spPr bwMode="auto">
          <a:xfrm>
            <a:off x="-682906" y="2187616"/>
            <a:ext cx="2904474" cy="3413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253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27" y="2336872"/>
            <a:ext cx="7825839" cy="409955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Chair or wheelchair with opening for a container</a:t>
            </a:r>
          </a:p>
          <a:p>
            <a:endParaRPr lang="en-US" sz="3200" dirty="0" smtClean="0"/>
          </a:p>
          <a:p>
            <a:r>
              <a:rPr lang="en-US" sz="3200" dirty="0" smtClean="0"/>
              <a:t>Allows a normal position for elimination</a:t>
            </a:r>
          </a:p>
          <a:p>
            <a:endParaRPr lang="en-US" sz="3200" dirty="0" smtClean="0"/>
          </a:p>
          <a:p>
            <a:r>
              <a:rPr lang="en-US" sz="3200" dirty="0" smtClean="0"/>
              <a:t>Support provided by arm and back support</a:t>
            </a:r>
          </a:p>
          <a:p>
            <a:endParaRPr lang="en-US" sz="3200" dirty="0"/>
          </a:p>
          <a:p>
            <a:r>
              <a:rPr lang="en-US" sz="3200" dirty="0" smtClean="0"/>
              <a:t>After use – clean and </a:t>
            </a:r>
            <a:r>
              <a:rPr lang="en-US" sz="3200" smtClean="0"/>
              <a:t>disinfect container</a:t>
            </a:r>
            <a:endParaRPr lang="en-US" sz="3200" dirty="0"/>
          </a:p>
        </p:txBody>
      </p:sp>
      <p:pic>
        <p:nvPicPr>
          <p:cNvPr id="4098" name="Picture 2" descr="https://mccannsmedical.com/wp-content/uploads/2017/07/p-282-Nova-Commode-8450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404" y="2565070"/>
            <a:ext cx="4031596" cy="4031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910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Incontinence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390" y="2173184"/>
            <a:ext cx="11257808" cy="5385461"/>
          </a:xfrm>
        </p:spPr>
        <p:txBody>
          <a:bodyPr>
            <a:normAutofit/>
          </a:bodyPr>
          <a:lstStyle/>
          <a:p>
            <a:r>
              <a:rPr lang="en-US" dirty="0" smtClean="0"/>
              <a:t>Risk Factors:</a:t>
            </a:r>
          </a:p>
          <a:p>
            <a:pPr lvl="1"/>
            <a:r>
              <a:rPr lang="en-US" dirty="0" smtClean="0"/>
              <a:t>Women – pregnancy, childbirth, menopause</a:t>
            </a:r>
          </a:p>
          <a:p>
            <a:pPr lvl="1"/>
            <a:r>
              <a:rPr lang="en-US" dirty="0" smtClean="0"/>
              <a:t>Men – prostate problems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Age</a:t>
            </a:r>
          </a:p>
          <a:p>
            <a:pPr lvl="1"/>
            <a:r>
              <a:rPr lang="en-US" dirty="0" smtClean="0"/>
              <a:t>Over-weight</a:t>
            </a:r>
          </a:p>
          <a:p>
            <a:pPr lvl="1"/>
            <a:r>
              <a:rPr lang="en-US" dirty="0" smtClean="0"/>
              <a:t>Smoking</a:t>
            </a:r>
          </a:p>
          <a:p>
            <a:pPr lvl="1"/>
            <a:r>
              <a:rPr lang="en-US" dirty="0" smtClean="0"/>
              <a:t>Diabetes</a:t>
            </a:r>
          </a:p>
          <a:p>
            <a:pPr lvl="1"/>
            <a:r>
              <a:rPr lang="en-US" dirty="0" smtClean="0"/>
              <a:t>Kidney disease</a:t>
            </a:r>
          </a:p>
          <a:p>
            <a:pPr lvl="1"/>
            <a:r>
              <a:rPr lang="en-US" dirty="0" smtClean="0"/>
              <a:t>Immobility</a:t>
            </a:r>
          </a:p>
          <a:p>
            <a:pPr lvl="1"/>
            <a:r>
              <a:rPr lang="en-US" dirty="0" smtClean="0"/>
              <a:t>Restraint use</a:t>
            </a:r>
          </a:p>
          <a:p>
            <a:pPr lvl="1"/>
            <a:r>
              <a:rPr lang="en-US" dirty="0" smtClean="0"/>
              <a:t>Delays in voiding</a:t>
            </a:r>
          </a:p>
          <a:p>
            <a:pPr lvl="1"/>
            <a:r>
              <a:rPr lang="en-US" dirty="0" smtClean="0"/>
              <a:t>Confusion and disorientation</a:t>
            </a:r>
          </a:p>
        </p:txBody>
      </p:sp>
    </p:spTree>
    <p:extLst>
      <p:ext uri="{BB962C8B-B14F-4D97-AF65-F5344CB8AC3E}">
        <p14:creationId xmlns:p14="http://schemas.microsoft.com/office/powerpoint/2010/main" val="1528781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Incontinence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16952"/>
            <a:ext cx="12078840" cy="5580211"/>
          </a:xfrm>
        </p:spPr>
        <p:txBody>
          <a:bodyPr>
            <a:normAutofit/>
          </a:bodyPr>
          <a:lstStyle/>
          <a:p>
            <a:r>
              <a:rPr lang="en-US" sz="2800" u="sng" dirty="0" smtClean="0"/>
              <a:t>Stress Incontinence </a:t>
            </a:r>
            <a:r>
              <a:rPr lang="en-US" sz="2800" dirty="0" smtClean="0"/>
              <a:t>– urine leaks during exercise and certain movements that cause pressure on bladder</a:t>
            </a:r>
          </a:p>
          <a:p>
            <a:pPr lvl="1"/>
            <a:r>
              <a:rPr lang="en-US" sz="2400" dirty="0" smtClean="0"/>
              <a:t>Often called dribbling, occurs with laughing sneezing, coughing, lifting</a:t>
            </a:r>
          </a:p>
          <a:p>
            <a:r>
              <a:rPr lang="en-US" sz="2800" u="sng" dirty="0" smtClean="0"/>
              <a:t>Urge Incontinence </a:t>
            </a:r>
            <a:r>
              <a:rPr lang="en-US" sz="2800" dirty="0" smtClean="0"/>
              <a:t>– urine lost in response to a sudden, urgent need to void</a:t>
            </a:r>
          </a:p>
          <a:p>
            <a:pPr lvl="1"/>
            <a:r>
              <a:rPr lang="en-US" sz="2400" dirty="0" smtClean="0"/>
              <a:t>Cannot get to toilet in time</a:t>
            </a:r>
          </a:p>
          <a:p>
            <a:r>
              <a:rPr lang="en-US" sz="2800" u="sng" dirty="0" smtClean="0"/>
              <a:t>Mixed Incontinence </a:t>
            </a:r>
            <a:r>
              <a:rPr lang="en-US" sz="2800" dirty="0" smtClean="0"/>
              <a:t>– combination of stress and urge incontinence</a:t>
            </a:r>
          </a:p>
          <a:p>
            <a:r>
              <a:rPr lang="en-US" sz="2800" u="sng" dirty="0" smtClean="0"/>
              <a:t>Over-flow Incontinence </a:t>
            </a:r>
            <a:r>
              <a:rPr lang="en-US" sz="2800" dirty="0" smtClean="0"/>
              <a:t>– small amounts of urine leak from a full bladder</a:t>
            </a:r>
          </a:p>
          <a:p>
            <a:pPr lvl="1"/>
            <a:r>
              <a:rPr lang="en-US" sz="2400" dirty="0" smtClean="0"/>
              <a:t>Feel like bladder is not empty</a:t>
            </a:r>
          </a:p>
          <a:p>
            <a:pPr lvl="1"/>
            <a:r>
              <a:rPr lang="en-US" sz="2400" dirty="0" smtClean="0"/>
              <a:t>Dribbles often or constantly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135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Incontinence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977" y="2093804"/>
            <a:ext cx="10743892" cy="3599316"/>
          </a:xfrm>
        </p:spPr>
        <p:txBody>
          <a:bodyPr>
            <a:noAutofit/>
          </a:bodyPr>
          <a:lstStyle/>
          <a:p>
            <a:r>
              <a:rPr lang="en-US" sz="3200" u="sng" dirty="0" smtClean="0"/>
              <a:t>Functional Incontinence </a:t>
            </a:r>
            <a:r>
              <a:rPr lang="en-US" sz="3200" dirty="0" smtClean="0"/>
              <a:t>– person has bladder control but cannot use the toilet in time</a:t>
            </a:r>
          </a:p>
          <a:p>
            <a:endParaRPr lang="en-US" sz="2000" dirty="0" smtClean="0"/>
          </a:p>
          <a:p>
            <a:r>
              <a:rPr lang="en-US" sz="3200" u="sng" dirty="0" smtClean="0"/>
              <a:t>Reflex Incontinence </a:t>
            </a:r>
            <a:r>
              <a:rPr lang="en-US" sz="3200" dirty="0" smtClean="0"/>
              <a:t>– urine is lost at predictable intervals when the bladder is full</a:t>
            </a:r>
          </a:p>
          <a:p>
            <a:endParaRPr lang="en-US" sz="2000" dirty="0" smtClean="0"/>
          </a:p>
          <a:p>
            <a:r>
              <a:rPr lang="en-US" sz="3200" u="sng" dirty="0" smtClean="0"/>
              <a:t>Transient Incontinence </a:t>
            </a:r>
            <a:r>
              <a:rPr lang="en-US" sz="3200" dirty="0" smtClean="0"/>
              <a:t>– temporary or occasional incontinence that is reversed when the cause is treated</a:t>
            </a:r>
          </a:p>
          <a:p>
            <a:pPr lvl="1"/>
            <a:r>
              <a:rPr lang="en-US" sz="2400" dirty="0" smtClean="0"/>
              <a:t>Transient means for a short time</a:t>
            </a:r>
          </a:p>
          <a:p>
            <a:pPr lvl="1"/>
            <a:r>
              <a:rPr lang="en-US" sz="2400" dirty="0" smtClean="0"/>
              <a:t>May result from physical illness or drugs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2700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Managing Incontinence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932" y="2047922"/>
            <a:ext cx="11951067" cy="4709138"/>
          </a:xfrm>
        </p:spPr>
        <p:txBody>
          <a:bodyPr>
            <a:noAutofit/>
          </a:bodyPr>
          <a:lstStyle/>
          <a:p>
            <a:r>
              <a:rPr lang="en-US" sz="3200" dirty="0" smtClean="0"/>
              <a:t>Goals of Incontinence:</a:t>
            </a:r>
          </a:p>
          <a:p>
            <a:pPr lvl="1"/>
            <a:r>
              <a:rPr lang="en-US" sz="2400" dirty="0" smtClean="0"/>
              <a:t>Prevent UTIs</a:t>
            </a:r>
          </a:p>
          <a:p>
            <a:pPr lvl="1"/>
            <a:r>
              <a:rPr lang="en-US" sz="2400" dirty="0" smtClean="0"/>
              <a:t>Restore as much normal bladder function as </a:t>
            </a:r>
            <a:r>
              <a:rPr lang="en-US" sz="2400" dirty="0" smtClean="0"/>
              <a:t>possible</a:t>
            </a:r>
          </a:p>
          <a:p>
            <a:pPr lvl="1"/>
            <a:endParaRPr lang="en-US" sz="2400" dirty="0" smtClean="0"/>
          </a:p>
          <a:p>
            <a:r>
              <a:rPr lang="en-US" sz="3200" dirty="0" smtClean="0"/>
              <a:t>Risks:</a:t>
            </a:r>
          </a:p>
          <a:p>
            <a:pPr lvl="1"/>
            <a:r>
              <a:rPr lang="en-US" sz="2400" dirty="0" smtClean="0"/>
              <a:t>Skin irritation, infection, pressure </a:t>
            </a:r>
            <a:r>
              <a:rPr lang="en-US" sz="2400" dirty="0" smtClean="0"/>
              <a:t>ulcers</a:t>
            </a:r>
          </a:p>
          <a:p>
            <a:pPr lvl="1"/>
            <a:endParaRPr lang="en-US" sz="2400" dirty="0" smtClean="0"/>
          </a:p>
          <a:p>
            <a:r>
              <a:rPr lang="en-US" sz="3200" dirty="0" smtClean="0"/>
              <a:t>Social/Emotional Concerns:</a:t>
            </a:r>
          </a:p>
          <a:p>
            <a:pPr lvl="1"/>
            <a:r>
              <a:rPr lang="en-US" sz="2400" dirty="0" smtClean="0"/>
              <a:t>Pride, dignity, self-esteem, social isolation, loss of independence, </a:t>
            </a:r>
            <a:r>
              <a:rPr lang="en-US" sz="2400" dirty="0" smtClean="0"/>
              <a:t>depression</a:t>
            </a:r>
          </a:p>
          <a:p>
            <a:pPr lvl="1"/>
            <a:r>
              <a:rPr lang="en-US" sz="2400" dirty="0" smtClean="0"/>
              <a:t>Garments wet and odors develop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3328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Managing Incontinence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087678"/>
          </a:xfrm>
        </p:spPr>
        <p:txBody>
          <a:bodyPr>
            <a:noAutofit/>
          </a:bodyPr>
          <a:lstStyle/>
          <a:p>
            <a:r>
              <a:rPr lang="en-US" sz="2800" dirty="0" smtClean="0"/>
              <a:t>Incontinence is linked to abuse, mistreatment, and </a:t>
            </a:r>
            <a:r>
              <a:rPr lang="en-US" sz="2800" dirty="0" smtClean="0"/>
              <a:t>neglect</a:t>
            </a:r>
          </a:p>
          <a:p>
            <a:r>
              <a:rPr lang="en-US" sz="2800" dirty="0" smtClean="0"/>
              <a:t>Answer call lights promptly</a:t>
            </a:r>
          </a:p>
          <a:p>
            <a:r>
              <a:rPr lang="en-US" sz="2800" dirty="0" smtClean="0"/>
              <a:t>Decrease fluid intake at bedtime</a:t>
            </a:r>
          </a:p>
          <a:p>
            <a:r>
              <a:rPr lang="en-US" sz="2800" dirty="0" smtClean="0"/>
              <a:t>Provide good skin care</a:t>
            </a:r>
          </a:p>
          <a:p>
            <a:r>
              <a:rPr lang="en-US" sz="2800" dirty="0" smtClean="0"/>
              <a:t>Observe for signs of skin breakdown</a:t>
            </a:r>
          </a:p>
          <a:p>
            <a:r>
              <a:rPr lang="en-US" sz="2800" dirty="0" smtClean="0"/>
              <a:t>Protect person’s dignity</a:t>
            </a:r>
            <a:endParaRPr lang="en-US" sz="2800" dirty="0" smtClean="0"/>
          </a:p>
          <a:p>
            <a:r>
              <a:rPr lang="en-US" sz="2800" dirty="0" smtClean="0"/>
              <a:t>Stay calm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022662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Applying Incontinence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679"/>
            <a:ext cx="9613861" cy="4922321"/>
          </a:xfrm>
        </p:spPr>
        <p:txBody>
          <a:bodyPr/>
          <a:lstStyle/>
          <a:p>
            <a:r>
              <a:rPr lang="en-US" dirty="0" smtClean="0"/>
              <a:t>Disposable products that help keep the person dry</a:t>
            </a:r>
          </a:p>
          <a:p>
            <a:endParaRPr lang="en-US" dirty="0" smtClean="0"/>
          </a:p>
          <a:p>
            <a:r>
              <a:rPr lang="en-US" u="sng" dirty="0" smtClean="0"/>
              <a:t>Products:</a:t>
            </a:r>
          </a:p>
          <a:p>
            <a:r>
              <a:rPr lang="en-US" dirty="0" smtClean="0"/>
              <a:t>Complete incontinence brief </a:t>
            </a:r>
          </a:p>
          <a:p>
            <a:pPr lvl="1"/>
            <a:r>
              <a:rPr lang="en-US" dirty="0" smtClean="0"/>
              <a:t>Secured at the sides with Velcro or tape tabs</a:t>
            </a:r>
          </a:p>
          <a:p>
            <a:r>
              <a:rPr lang="en-US" dirty="0" smtClean="0"/>
              <a:t>Pad and under-garment</a:t>
            </a:r>
          </a:p>
          <a:p>
            <a:pPr lvl="1"/>
            <a:r>
              <a:rPr lang="en-US" dirty="0" smtClean="0"/>
              <a:t>Looks like regular underwear, pad is inserted in the built in pouch</a:t>
            </a:r>
          </a:p>
          <a:p>
            <a:r>
              <a:rPr lang="en-US" dirty="0" smtClean="0"/>
              <a:t>Pull on underwear</a:t>
            </a:r>
          </a:p>
          <a:p>
            <a:pPr lvl="1"/>
            <a:r>
              <a:rPr lang="en-US" dirty="0" smtClean="0"/>
              <a:t>Look like regular underwear</a:t>
            </a:r>
          </a:p>
          <a:p>
            <a:r>
              <a:rPr lang="en-US" dirty="0" smtClean="0"/>
              <a:t>Belted under-garment</a:t>
            </a:r>
          </a:p>
          <a:p>
            <a:pPr lvl="1"/>
            <a:r>
              <a:rPr lang="en-US" dirty="0" smtClean="0"/>
              <a:t>Pad is attached to a re-usable belt</a:t>
            </a:r>
            <a:endParaRPr lang="en-US" dirty="0"/>
          </a:p>
        </p:txBody>
      </p:sp>
      <p:pic>
        <p:nvPicPr>
          <p:cNvPr id="1026" name="Picture 2" descr="https://cdns.webareacontrol.com/prodimages/1000-X-1000/3/2/31220182254Tena-Complete-Adult-Incontinence-Brief2-I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3164" y="-427017"/>
            <a:ext cx="3158836" cy="3823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ep.yimg.com/ay/yhst-128880362216497/tranquility-belted-undergarment-one-size-fits-most-2150-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4813" y="3562463"/>
            <a:ext cx="3295537" cy="3295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5106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Bladder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328105" cy="3599316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Goal – control of urination</a:t>
            </a:r>
          </a:p>
          <a:p>
            <a:endParaRPr lang="en-US" sz="2800" dirty="0" smtClean="0"/>
          </a:p>
          <a:p>
            <a:r>
              <a:rPr lang="en-US" sz="2800" dirty="0" smtClean="0"/>
              <a:t>Provides comfort and quality of life, increases self-esteem</a:t>
            </a:r>
          </a:p>
          <a:p>
            <a:endParaRPr lang="en-US" sz="2800" dirty="0" smtClean="0"/>
          </a:p>
          <a:p>
            <a:r>
              <a:rPr lang="en-US" sz="2800" dirty="0" smtClean="0"/>
              <a:t>Rules for bladder re-training (bladder rehabilitation):</a:t>
            </a:r>
          </a:p>
          <a:p>
            <a:pPr lvl="1"/>
            <a:r>
              <a:rPr lang="en-US" sz="2800" dirty="0" smtClean="0"/>
              <a:t>Resist and ignore desire to urinate</a:t>
            </a:r>
          </a:p>
          <a:p>
            <a:pPr lvl="1"/>
            <a:r>
              <a:rPr lang="en-US" sz="2800" dirty="0" smtClean="0"/>
              <a:t>Urinate following a schedule rather than urge</a:t>
            </a:r>
            <a:r>
              <a:rPr lang="en-US" sz="2800" dirty="0"/>
              <a:t> </a:t>
            </a:r>
            <a:r>
              <a:rPr lang="en-US" sz="2800" dirty="0" smtClean="0"/>
              <a:t>(intervals increase)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1717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Normal Urination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724279" cy="3599316"/>
          </a:xfrm>
        </p:spPr>
        <p:txBody>
          <a:bodyPr>
            <a:noAutofit/>
          </a:bodyPr>
          <a:lstStyle/>
          <a:p>
            <a:r>
              <a:rPr lang="en-US" sz="3200" dirty="0" smtClean="0"/>
              <a:t>Healthy adult produces 1500  mL or 3 pints of urine/day</a:t>
            </a:r>
          </a:p>
          <a:p>
            <a:endParaRPr lang="en-US" sz="1100" dirty="0" smtClean="0"/>
          </a:p>
          <a:p>
            <a:r>
              <a:rPr lang="en-US" sz="3200" dirty="0" smtClean="0"/>
              <a:t>What affects urine production?</a:t>
            </a:r>
          </a:p>
          <a:p>
            <a:pPr lvl="1"/>
            <a:r>
              <a:rPr lang="en-US" sz="3200" dirty="0" smtClean="0"/>
              <a:t>Age, disease, amount of fluid ingested, salt, body temperature, perspiration, medication</a:t>
            </a:r>
          </a:p>
          <a:p>
            <a:pPr lvl="1"/>
            <a:endParaRPr lang="en-US" sz="1100" dirty="0"/>
          </a:p>
          <a:p>
            <a:r>
              <a:rPr lang="en-US" sz="3200" dirty="0" smtClean="0"/>
              <a:t>Urination (micturition and voiding)	</a:t>
            </a:r>
          </a:p>
          <a:p>
            <a:pPr lvl="1"/>
            <a:r>
              <a:rPr lang="en-US" sz="3200" dirty="0" smtClean="0"/>
              <a:t> process of emptying urine from the bladder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44974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Rules for Normal Elimination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51864"/>
            <a:ext cx="11088126" cy="503770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Help person assume a normal position for voiding</a:t>
            </a:r>
          </a:p>
          <a:p>
            <a:r>
              <a:rPr lang="en-US" sz="2800" dirty="0" smtClean="0"/>
              <a:t>Warm bedpan or urinal</a:t>
            </a:r>
          </a:p>
          <a:p>
            <a:r>
              <a:rPr lang="en-US" sz="2800" dirty="0" smtClean="0"/>
              <a:t>Cover person for warmth and privacy</a:t>
            </a:r>
          </a:p>
          <a:p>
            <a:r>
              <a:rPr lang="en-US" sz="2800" dirty="0" smtClean="0"/>
              <a:t>Running water, flushing toilet, or playing music can mask voiding sounds. Voiding with others nearby embarrasses some people.</a:t>
            </a:r>
          </a:p>
          <a:p>
            <a:r>
              <a:rPr lang="en-US" sz="2800" dirty="0" smtClean="0"/>
              <a:t>Stay nearby for weak or unsteady persons.</a:t>
            </a:r>
          </a:p>
          <a:p>
            <a:r>
              <a:rPr lang="en-US" sz="2800" dirty="0" smtClean="0"/>
              <a:t>Call light and toilet paper within reach</a:t>
            </a:r>
          </a:p>
          <a:p>
            <a:r>
              <a:rPr lang="en-US" sz="2800" dirty="0" smtClean="0"/>
              <a:t>Do not rush the person</a:t>
            </a:r>
          </a:p>
          <a:p>
            <a:r>
              <a:rPr lang="en-US" sz="2800" dirty="0" smtClean="0"/>
              <a:t>Run water in sink to start stream, or place fingers in warm water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8121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Normal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0" y="2037367"/>
            <a:ext cx="9613861" cy="4820633"/>
          </a:xfrm>
        </p:spPr>
        <p:txBody>
          <a:bodyPr>
            <a:normAutofit fontScale="92500" lnSpcReduction="10000"/>
          </a:bodyPr>
          <a:lstStyle/>
          <a:p>
            <a:r>
              <a:rPr lang="en-US" sz="3200" u="sng" dirty="0" smtClean="0"/>
              <a:t>Normal urine</a:t>
            </a:r>
          </a:p>
          <a:p>
            <a:pPr lvl="1"/>
            <a:r>
              <a:rPr lang="en-US" sz="3200" dirty="0" smtClean="0"/>
              <a:t>Pale yellow, straw-colored, or amber</a:t>
            </a:r>
          </a:p>
          <a:p>
            <a:pPr lvl="1"/>
            <a:r>
              <a:rPr lang="en-US" sz="3200" dirty="0" smtClean="0"/>
              <a:t>Clear with no particles</a:t>
            </a:r>
          </a:p>
          <a:p>
            <a:pPr lvl="1"/>
            <a:r>
              <a:rPr lang="en-US" sz="3200" dirty="0" smtClean="0"/>
              <a:t>Faint odor is normal</a:t>
            </a:r>
          </a:p>
          <a:p>
            <a:r>
              <a:rPr lang="en-US" sz="3200" u="sng" dirty="0" smtClean="0"/>
              <a:t>Observe urine for:</a:t>
            </a:r>
          </a:p>
          <a:p>
            <a:pPr lvl="1"/>
            <a:r>
              <a:rPr lang="en-US" sz="3200" dirty="0" smtClean="0"/>
              <a:t>Color</a:t>
            </a:r>
          </a:p>
          <a:p>
            <a:pPr lvl="1"/>
            <a:r>
              <a:rPr lang="en-US" sz="3200" dirty="0" smtClean="0"/>
              <a:t>Clarity</a:t>
            </a:r>
          </a:p>
          <a:p>
            <a:pPr lvl="1"/>
            <a:r>
              <a:rPr lang="en-US" sz="3200" dirty="0" smtClean="0"/>
              <a:t>Odor</a:t>
            </a:r>
          </a:p>
          <a:p>
            <a:pPr lvl="1"/>
            <a:r>
              <a:rPr lang="en-US" sz="3200" dirty="0" smtClean="0"/>
              <a:t>Amount</a:t>
            </a:r>
          </a:p>
          <a:p>
            <a:pPr lvl="1"/>
            <a:r>
              <a:rPr lang="en-US" sz="3200" dirty="0" smtClean="0"/>
              <a:t>Particles</a:t>
            </a:r>
          </a:p>
          <a:p>
            <a:pPr lvl="1"/>
            <a:r>
              <a:rPr lang="en-US" sz="3200" dirty="0" smtClean="0"/>
              <a:t>Blood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9824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Urine Observations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97977"/>
            <a:ext cx="10317879" cy="3599316"/>
          </a:xfrm>
        </p:spPr>
        <p:txBody>
          <a:bodyPr>
            <a:noAutofit/>
          </a:bodyPr>
          <a:lstStyle/>
          <a:p>
            <a:r>
              <a:rPr lang="en-US" sz="4000" dirty="0" smtClean="0"/>
              <a:t>Red-colored urine:</a:t>
            </a:r>
          </a:p>
          <a:p>
            <a:pPr lvl="1"/>
            <a:r>
              <a:rPr lang="en-US" sz="3600" dirty="0" smtClean="0"/>
              <a:t>Red food dyes, beets, blackberries, rhubarb</a:t>
            </a:r>
          </a:p>
          <a:p>
            <a:pPr lvl="1"/>
            <a:endParaRPr lang="en-US" sz="3600" dirty="0" smtClean="0"/>
          </a:p>
          <a:p>
            <a:r>
              <a:rPr lang="en-US" sz="4000" dirty="0" smtClean="0"/>
              <a:t>Bright yellow urine:</a:t>
            </a:r>
          </a:p>
          <a:p>
            <a:pPr lvl="1"/>
            <a:r>
              <a:rPr lang="en-US" sz="3600" dirty="0" smtClean="0"/>
              <a:t>Carrots and sweet potatoes</a:t>
            </a:r>
          </a:p>
          <a:p>
            <a:pPr lvl="1"/>
            <a:endParaRPr lang="en-US" sz="3600" dirty="0" smtClean="0"/>
          </a:p>
          <a:p>
            <a:r>
              <a:rPr lang="en-US" sz="4000" dirty="0" smtClean="0"/>
              <a:t>Asparagus causes urine odor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1276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Urinary Elimination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749679" cy="403852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/>
              <a:t>Dysuria – painful/difficult urination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Hematuria – blood in urine</a:t>
            </a:r>
          </a:p>
          <a:p>
            <a:pPr>
              <a:lnSpc>
                <a:spcPct val="150000"/>
              </a:lnSpc>
            </a:pPr>
            <a:r>
              <a:rPr lang="en-US" sz="3200" dirty="0" err="1" smtClean="0"/>
              <a:t>Nocturia</a:t>
            </a:r>
            <a:r>
              <a:rPr lang="en-US" sz="3200" dirty="0" smtClean="0"/>
              <a:t> – frequent urination at night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Oliguria – scant amount of urine; less than 500 mL/24hr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Polyuria – abnormally large amounts of urine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61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Urinary Elimination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736979" cy="3599316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3500" dirty="0" smtClean="0"/>
              <a:t>Urinary frequency </a:t>
            </a:r>
            <a:r>
              <a:rPr lang="en-US" sz="3200" dirty="0" smtClean="0"/>
              <a:t>– voiding at frequent intervals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Urinary incontinence – involuntary loss or leakage of urine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Urinary retention – inability to void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Urinary urgency – need to void at once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3361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Bedpans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312" y="1996617"/>
            <a:ext cx="10590540" cy="2956835"/>
          </a:xfrm>
        </p:spPr>
        <p:txBody>
          <a:bodyPr>
            <a:noAutofit/>
          </a:bodyPr>
          <a:lstStyle/>
          <a:p>
            <a:r>
              <a:rPr lang="en-US" sz="2800" dirty="0" smtClean="0"/>
              <a:t>Used when persons cannot be out of bed</a:t>
            </a:r>
          </a:p>
          <a:p>
            <a:r>
              <a:rPr lang="en-US" sz="2800" dirty="0" smtClean="0"/>
              <a:t>Standard bedpan</a:t>
            </a:r>
          </a:p>
          <a:p>
            <a:pPr lvl="1"/>
            <a:r>
              <a:rPr lang="en-US" sz="2400" dirty="0" smtClean="0"/>
              <a:t>Wide rim is placed under buttocks</a:t>
            </a:r>
          </a:p>
          <a:p>
            <a:r>
              <a:rPr lang="en-US" sz="2800" dirty="0" smtClean="0"/>
              <a:t>Fracture pan</a:t>
            </a:r>
          </a:p>
          <a:p>
            <a:pPr lvl="1"/>
            <a:r>
              <a:rPr lang="en-US" sz="2400" dirty="0" smtClean="0"/>
              <a:t>Thin rim - ½ deep at one end</a:t>
            </a:r>
          </a:p>
          <a:p>
            <a:pPr lvl="1"/>
            <a:r>
              <a:rPr lang="en-US" sz="2400" dirty="0" smtClean="0"/>
              <a:t>Smaller (flat) end placed under buttocks</a:t>
            </a:r>
          </a:p>
          <a:p>
            <a:pPr lvl="1"/>
            <a:r>
              <a:rPr lang="en-US" sz="2400" dirty="0" smtClean="0"/>
              <a:t>Used for:</a:t>
            </a:r>
          </a:p>
          <a:p>
            <a:pPr lvl="2"/>
            <a:r>
              <a:rPr lang="en-US" sz="2400" dirty="0" smtClean="0"/>
              <a:t>Persons with casts/tractions</a:t>
            </a:r>
          </a:p>
          <a:p>
            <a:pPr lvl="2"/>
            <a:r>
              <a:rPr lang="en-US" sz="2400" dirty="0" smtClean="0"/>
              <a:t>Persons with limited back motion</a:t>
            </a:r>
          </a:p>
          <a:p>
            <a:pPr lvl="2"/>
            <a:r>
              <a:rPr lang="en-US" sz="2400" dirty="0" smtClean="0"/>
              <a:t>Persons with osteoporosis or arthritis</a:t>
            </a:r>
          </a:p>
          <a:p>
            <a:pPr lvl="2"/>
            <a:r>
              <a:rPr lang="en-US" sz="2400" dirty="0" smtClean="0"/>
              <a:t>After spinal cord injury, hip fracture, hip replacement, or surgery</a:t>
            </a:r>
            <a:endParaRPr lang="en-US" sz="2400" dirty="0"/>
          </a:p>
        </p:txBody>
      </p:sp>
      <p:pic>
        <p:nvPicPr>
          <p:cNvPr id="2050" name="Picture 2" descr="https://cdn.shopify.com/s/files/1/1003/3480/products/05cab9508a7e79bc083fddf41415582e8596ee63_1024x1024.jpeg?v=14472098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8574" y="146010"/>
            <a:ext cx="3618587" cy="2721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quickmedical.com/images/page/original/polar-ware-81-autoclave-fracture-bedpa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6393" y="2877203"/>
            <a:ext cx="3132626" cy="3132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941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Bedpans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Bariatric bedpan</a:t>
            </a:r>
          </a:p>
          <a:p>
            <a:pPr lvl="1"/>
            <a:r>
              <a:rPr lang="en-US" sz="3200" dirty="0" smtClean="0"/>
              <a:t>Small end is placed under buttocks</a:t>
            </a:r>
          </a:p>
          <a:p>
            <a:pPr lvl="1"/>
            <a:r>
              <a:rPr lang="en-US" sz="3200" dirty="0" smtClean="0"/>
              <a:t>Used for obese patients</a:t>
            </a:r>
          </a:p>
          <a:p>
            <a:pPr lvl="1"/>
            <a:r>
              <a:rPr lang="en-US" sz="3200" dirty="0" smtClean="0"/>
              <a:t>Weight capacity of 1200 pounds</a:t>
            </a:r>
            <a:endParaRPr lang="en-US" sz="3200" dirty="0"/>
          </a:p>
        </p:txBody>
      </p:sp>
      <p:pic>
        <p:nvPicPr>
          <p:cNvPr id="1026" name="Picture 2" descr="http://www.medical-supplies-equipment-company.com/files/media/images/Fracture-Bedpan-Female-Urinal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615" y="3634451"/>
            <a:ext cx="3831892" cy="250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29200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825</TotalTime>
  <Words>810</Words>
  <Application>Microsoft Macintosh PowerPoint</Application>
  <PresentationFormat>Widescreen</PresentationFormat>
  <Paragraphs>159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Trebuchet MS</vt:lpstr>
      <vt:lpstr>Arial</vt:lpstr>
      <vt:lpstr>Berlin</vt:lpstr>
      <vt:lpstr>URINARY ELIMINATION</vt:lpstr>
      <vt:lpstr>Normal Urination</vt:lpstr>
      <vt:lpstr>Rules for Normal Elimination</vt:lpstr>
      <vt:lpstr>Normal Observations</vt:lpstr>
      <vt:lpstr>Urine Observations </vt:lpstr>
      <vt:lpstr>Urinary Elimination Problems</vt:lpstr>
      <vt:lpstr>Urinary Elimination Problems</vt:lpstr>
      <vt:lpstr>Bedpans</vt:lpstr>
      <vt:lpstr>Bedpans</vt:lpstr>
      <vt:lpstr>Promoting Safety and Comfort</vt:lpstr>
      <vt:lpstr>Urinals</vt:lpstr>
      <vt:lpstr>Commodes</vt:lpstr>
      <vt:lpstr>Incontinence</vt:lpstr>
      <vt:lpstr>Types of Incontinence</vt:lpstr>
      <vt:lpstr>Types of Incontinence</vt:lpstr>
      <vt:lpstr>Managing Incontinence</vt:lpstr>
      <vt:lpstr>Managing Incontinence</vt:lpstr>
      <vt:lpstr>Applying Incontinence Products</vt:lpstr>
      <vt:lpstr>Bladder Training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URINARY ELIMINATION</dc:title>
  <dc:creator>Ricky Thames</dc:creator>
  <cp:lastModifiedBy>Ricky Thames</cp:lastModifiedBy>
  <cp:revision>16</cp:revision>
  <dcterms:created xsi:type="dcterms:W3CDTF">2019-10-30T22:23:23Z</dcterms:created>
  <dcterms:modified xsi:type="dcterms:W3CDTF">2019-10-31T22:10:04Z</dcterms:modified>
</cp:coreProperties>
</file>