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6"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4"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smtClean="0"/>
              <a:t>10/19/2020</a:t>
            </a:fld>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57477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CBC1C18-307B-4F68-A007-B5B542270E8D}" type="datetimeFigureOut">
              <a:rPr lang="en-US" smtClean="0"/>
              <a:t>10/19/2020</a:t>
            </a:fld>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073024324"/>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CBC1C18-307B-4F68-A007-B5B542270E8D}" type="datetimeFigureOut">
              <a:rPr lang="en-US" smtClean="0"/>
              <a:t>10/19/2020</a:t>
            </a:fld>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01885981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CBC1C18-307B-4F68-A007-B5B542270E8D}" type="datetimeFigureOut">
              <a:rPr lang="en-US" smtClean="0"/>
              <a:t>10/19/2020</a:t>
            </a:fld>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817598605"/>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CBC1C18-307B-4F68-A007-B5B542270E8D}" type="datetimeFigureOut">
              <a:rPr lang="en-US" smtClean="0"/>
              <a:t>10/19/2020</a:t>
            </a:fld>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33790104"/>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3CBC1C18-307B-4F68-A007-B5B542270E8D}" type="datetimeFigureOut">
              <a:rPr lang="en-US" smtClean="0"/>
              <a:t>10/19/2020</a:t>
            </a:fld>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02061890"/>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3CBC1C18-307B-4F68-A007-B5B542270E8D}" type="datetimeFigureOut">
              <a:rPr lang="en-US" smtClean="0"/>
              <a:t>10/19/2020</a:t>
            </a:fld>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35574052"/>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smtClean="0"/>
              <a:t>10/19/2020</a:t>
            </a:fld>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041959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smtClean="0"/>
              <a:t>10/19/2020</a:t>
            </a:fld>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68394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smtClean="0"/>
              <a:t>10/19/2020</a:t>
            </a:fld>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88467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smtClean="0"/>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E5059C3-6A89-4494-99FF-5A4D6FFD50EB}" type="datetimeFigureOut">
              <a:rPr lang="en-US" smtClean="0"/>
              <a:t>10/19/2020</a:t>
            </a:fld>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59408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smtClean="0"/>
              <a:t>10/19/2020</a:t>
            </a:fld>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38610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smtClean="0"/>
              <a:t>10/19/2020</a:t>
            </a:fld>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46550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smtClean="0"/>
              <a:t>10/19/2020</a:t>
            </a:fld>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61513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1D9284-D300-4297-87F7-E791DCC15DB1}" type="datetimeFigureOut">
              <a:rPr lang="en-US" smtClean="0"/>
              <a:t>10/19/2020</a:t>
            </a:fld>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57566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7D525BB-DA17-4BA0-B3C8-3AC3ABC827E6}" type="datetimeFigureOut">
              <a:rPr lang="en-US" smtClean="0"/>
              <a:t>10/19/2020</a:t>
            </a:fld>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77545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16C4C9A-3960-41CF-A4E9-2A8FB932454B}" type="datetimeFigureOut">
              <a:rPr lang="en-US" smtClean="0"/>
              <a:t>10/19/2020</a:t>
            </a:fld>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0723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3CBC1C18-307B-4F68-A007-B5B542270E8D}" type="datetimeFigureOut">
              <a:rPr lang="en-US" smtClean="0"/>
              <a:t>10/19/2020</a:t>
            </a:fld>
            <a:endParaRPr lang="en-US" dirty="0"/>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26025288"/>
      </p:ext>
    </p:extLst>
  </p:cSld>
  <p:clrMap bg1="dk1" tx1="lt1" bg2="dk2" tx2="lt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 id="2147483742" r:id="rId16"/>
    <p:sldLayoutId id="2147483743" r:id="rId17"/>
  </p:sldLayoutIdLst>
  <p:hf sldNum="0" hdr="0" ftr="0" dt="0"/>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8.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9.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0.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1.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2.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4.gif"/><Relationship Id="rId2" Type="http://schemas.openxmlformats.org/officeDocument/2006/relationships/image" Target="../media/image2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000" b="1" dirty="0" smtClean="0"/>
              <a:t>Unit 7</a:t>
            </a:r>
            <a:endParaRPr lang="en-US" sz="8000" b="1" dirty="0"/>
          </a:p>
        </p:txBody>
      </p:sp>
      <p:sp>
        <p:nvSpPr>
          <p:cNvPr id="3" name="Subtitle 2"/>
          <p:cNvSpPr>
            <a:spLocks noGrp="1"/>
          </p:cNvSpPr>
          <p:nvPr>
            <p:ph type="subTitle" idx="1"/>
          </p:nvPr>
        </p:nvSpPr>
        <p:spPr/>
        <p:txBody>
          <a:bodyPr>
            <a:normAutofit/>
          </a:bodyPr>
          <a:lstStyle/>
          <a:p>
            <a:r>
              <a:rPr lang="en-US" sz="3600" b="1" dirty="0" smtClean="0"/>
              <a:t>Mathematical Operations</a:t>
            </a:r>
            <a:endParaRPr lang="en-US" sz="3600" b="1" dirty="0"/>
          </a:p>
        </p:txBody>
      </p:sp>
    </p:spTree>
    <p:extLst>
      <p:ext uri="{BB962C8B-B14F-4D97-AF65-F5344CB8AC3E}">
        <p14:creationId xmlns:p14="http://schemas.microsoft.com/office/powerpoint/2010/main" val="27798830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298605"/>
            <a:ext cx="7958331" cy="1077229"/>
          </a:xfrm>
        </p:spPr>
        <p:txBody>
          <a:bodyPr>
            <a:normAutofit/>
          </a:bodyPr>
          <a:lstStyle/>
          <a:p>
            <a:pPr algn="l"/>
            <a:r>
              <a:rPr lang="en-US" sz="6600" dirty="0" smtClean="0"/>
              <a:t>UNIT Rates</a:t>
            </a:r>
            <a:endParaRPr lang="en-US" sz="6600" dirty="0"/>
          </a:p>
        </p:txBody>
      </p:sp>
      <p:sp>
        <p:nvSpPr>
          <p:cNvPr id="3" name="Content Placeholder 2"/>
          <p:cNvSpPr>
            <a:spLocks noGrp="1"/>
          </p:cNvSpPr>
          <p:nvPr>
            <p:ph idx="1"/>
          </p:nvPr>
        </p:nvSpPr>
        <p:spPr>
          <a:xfrm>
            <a:off x="913794" y="1375833"/>
            <a:ext cx="10881965" cy="5077217"/>
          </a:xfrm>
        </p:spPr>
        <p:txBody>
          <a:bodyPr>
            <a:normAutofit/>
          </a:bodyPr>
          <a:lstStyle/>
          <a:p>
            <a:pPr marL="0" indent="0">
              <a:buNone/>
            </a:pPr>
            <a:r>
              <a:rPr lang="en-US" sz="2800" dirty="0">
                <a:effectLst/>
              </a:rPr>
              <a:t>A </a:t>
            </a:r>
            <a:r>
              <a:rPr lang="en-US" sz="2800" b="1" dirty="0">
                <a:solidFill>
                  <a:srgbClr val="FFFF00"/>
                </a:solidFill>
                <a:effectLst/>
              </a:rPr>
              <a:t>unit rate</a:t>
            </a:r>
            <a:r>
              <a:rPr lang="en-US" sz="2800" dirty="0">
                <a:effectLst/>
              </a:rPr>
              <a:t> is a rate with a denominator of 1.</a:t>
            </a:r>
          </a:p>
          <a:p>
            <a:pPr marL="0" indent="0">
              <a:buNone/>
            </a:pPr>
            <a:r>
              <a:rPr lang="en-US" sz="2800" b="1" dirty="0">
                <a:effectLst/>
              </a:rPr>
              <a:t>Example #1</a:t>
            </a:r>
          </a:p>
          <a:p>
            <a:r>
              <a:rPr lang="en-US" sz="2800" dirty="0">
                <a:effectLst/>
              </a:rPr>
              <a:t>Jerry went to buy steak for his family's supper. He spent $26.91 for 4.5 pounds of meat. His wife wants to know how much that is per pound.</a:t>
            </a:r>
          </a:p>
        </p:txBody>
      </p:sp>
      <p:pic>
        <p:nvPicPr>
          <p:cNvPr id="5122" name="Picture 2" descr="$26.91 / 4.5 pound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87941" y="3990249"/>
            <a:ext cx="2668880" cy="21884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1509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122"/>
                                        </p:tgtEl>
                                        <p:attrNameLst>
                                          <p:attrName>style.visibility</p:attrName>
                                        </p:attrNameLst>
                                      </p:cBhvr>
                                      <p:to>
                                        <p:strVal val="visible"/>
                                      </p:to>
                                    </p:set>
                                    <p:animEffect transition="in" filter="fade">
                                      <p:cBhvr>
                                        <p:cTn id="22"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298605"/>
            <a:ext cx="7958331" cy="1077229"/>
          </a:xfrm>
        </p:spPr>
        <p:txBody>
          <a:bodyPr>
            <a:normAutofit/>
          </a:bodyPr>
          <a:lstStyle/>
          <a:p>
            <a:pPr algn="l"/>
            <a:r>
              <a:rPr lang="en-US" sz="6600" dirty="0" smtClean="0"/>
              <a:t>UNIT Rates</a:t>
            </a:r>
            <a:endParaRPr lang="en-US" sz="6600" dirty="0"/>
          </a:p>
        </p:txBody>
      </p:sp>
      <p:sp>
        <p:nvSpPr>
          <p:cNvPr id="3" name="Content Placeholder 2"/>
          <p:cNvSpPr>
            <a:spLocks noGrp="1"/>
          </p:cNvSpPr>
          <p:nvPr>
            <p:ph idx="1"/>
          </p:nvPr>
        </p:nvSpPr>
        <p:spPr>
          <a:xfrm>
            <a:off x="913794" y="1375833"/>
            <a:ext cx="10881965" cy="5077217"/>
          </a:xfrm>
        </p:spPr>
        <p:txBody>
          <a:bodyPr>
            <a:normAutofit/>
          </a:bodyPr>
          <a:lstStyle/>
          <a:p>
            <a:pPr marL="0" indent="0">
              <a:buNone/>
            </a:pPr>
            <a:r>
              <a:rPr lang="en-US" sz="2800" dirty="0">
                <a:effectLst/>
              </a:rPr>
              <a:t>Divide the numerator and denominator by the denominator</a:t>
            </a:r>
            <a:r>
              <a:rPr lang="en-US" sz="2800" dirty="0" smtClean="0">
                <a:effectLst/>
              </a:rPr>
              <a:t>.</a:t>
            </a:r>
          </a:p>
          <a:p>
            <a:pPr marL="0" indent="0">
              <a:buNone/>
            </a:pPr>
            <a:endParaRPr lang="en-US" sz="2800" dirty="0">
              <a:effectLst/>
            </a:endParaRPr>
          </a:p>
          <a:p>
            <a:pPr marL="0" indent="0">
              <a:buNone/>
            </a:pPr>
            <a:endParaRPr lang="en-US" sz="2800" dirty="0" smtClean="0">
              <a:effectLst/>
            </a:endParaRPr>
          </a:p>
          <a:p>
            <a:pPr marL="0" indent="0">
              <a:buNone/>
            </a:pPr>
            <a:endParaRPr lang="en-US" sz="2800" dirty="0">
              <a:effectLst/>
            </a:endParaRPr>
          </a:p>
          <a:p>
            <a:pPr marL="0" indent="0">
              <a:buNone/>
            </a:pPr>
            <a:endParaRPr lang="en-US" sz="2800" dirty="0" smtClean="0">
              <a:effectLst/>
            </a:endParaRPr>
          </a:p>
          <a:p>
            <a:pPr marL="0" indent="0">
              <a:buNone/>
            </a:pPr>
            <a:r>
              <a:rPr lang="en-US" sz="2800" dirty="0">
                <a:effectLst/>
              </a:rPr>
              <a:t>The cost is $5.98 per pound.</a:t>
            </a:r>
          </a:p>
          <a:p>
            <a:r>
              <a:rPr lang="en-US" sz="2800" dirty="0">
                <a:effectLst/>
              </a:rPr>
              <a:t>Knowing the unit rate helps you to make wise decisions about what is the best buy.</a:t>
            </a:r>
          </a:p>
          <a:p>
            <a:pPr marL="0" indent="0">
              <a:buNone/>
            </a:pPr>
            <a:endParaRPr lang="en-US" sz="2800" dirty="0">
              <a:effectLst/>
            </a:endParaRPr>
          </a:p>
        </p:txBody>
      </p:sp>
      <p:pic>
        <p:nvPicPr>
          <p:cNvPr id="6146" name="Picture 2" descr="[($26.91 ÷ 4.5) / (4.5 pounds ÷ 4.5)] = ($5.98 / 1 l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24009" y="2165546"/>
            <a:ext cx="6398388" cy="17488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2718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614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298605"/>
            <a:ext cx="7958331" cy="1077229"/>
          </a:xfrm>
        </p:spPr>
        <p:txBody>
          <a:bodyPr>
            <a:normAutofit/>
          </a:bodyPr>
          <a:lstStyle/>
          <a:p>
            <a:pPr algn="l"/>
            <a:r>
              <a:rPr lang="en-US" sz="6600" dirty="0" smtClean="0"/>
              <a:t>UNIT Rates</a:t>
            </a:r>
            <a:endParaRPr lang="en-US" sz="6600" dirty="0"/>
          </a:p>
        </p:txBody>
      </p:sp>
      <p:sp>
        <p:nvSpPr>
          <p:cNvPr id="3" name="Content Placeholder 2"/>
          <p:cNvSpPr>
            <a:spLocks noGrp="1"/>
          </p:cNvSpPr>
          <p:nvPr>
            <p:ph idx="1"/>
          </p:nvPr>
        </p:nvSpPr>
        <p:spPr>
          <a:xfrm>
            <a:off x="913794" y="1375833"/>
            <a:ext cx="10881965" cy="5077217"/>
          </a:xfrm>
        </p:spPr>
        <p:txBody>
          <a:bodyPr>
            <a:normAutofit/>
          </a:bodyPr>
          <a:lstStyle/>
          <a:p>
            <a:pPr marL="0" indent="0">
              <a:buNone/>
            </a:pPr>
            <a:r>
              <a:rPr lang="en-US" b="1" dirty="0">
                <a:effectLst/>
              </a:rPr>
              <a:t>Example #2</a:t>
            </a:r>
          </a:p>
          <a:p>
            <a:r>
              <a:rPr lang="en-US" dirty="0">
                <a:effectLst/>
              </a:rPr>
              <a:t>Your favorite laundry detergent is priced $6.89 for a 50 ounce bottle</a:t>
            </a:r>
            <a:r>
              <a:rPr lang="en-US" b="1" dirty="0">
                <a:effectLst/>
              </a:rPr>
              <a:t>(1) </a:t>
            </a:r>
            <a:r>
              <a:rPr lang="en-US" dirty="0">
                <a:effectLst/>
              </a:rPr>
              <a:t>and $11.99 for a 92 ounce bottle</a:t>
            </a:r>
            <a:r>
              <a:rPr lang="en-US" b="1" dirty="0">
                <a:effectLst/>
              </a:rPr>
              <a:t>(2)</a:t>
            </a:r>
            <a:r>
              <a:rPr lang="en-US" dirty="0">
                <a:effectLst/>
              </a:rPr>
              <a:t>. Which one is the best price?</a:t>
            </a:r>
          </a:p>
          <a:p>
            <a:r>
              <a:rPr lang="en-US" dirty="0">
                <a:effectLst/>
              </a:rPr>
              <a:t>To find the answer, you will find the unit price of each by dividing both the numerator and the denominator by the denominator. You will then compare the answers.</a:t>
            </a:r>
          </a:p>
          <a:p>
            <a:pPr marL="0" indent="0">
              <a:buNone/>
            </a:pPr>
            <a:r>
              <a:rPr lang="en-US" b="1" dirty="0">
                <a:effectLst/>
              </a:rPr>
              <a:t>Bottle 1:</a:t>
            </a:r>
            <a:endParaRPr lang="en-US" dirty="0">
              <a:effectLst/>
            </a:endParaRPr>
          </a:p>
        </p:txBody>
      </p:sp>
      <p:pic>
        <p:nvPicPr>
          <p:cNvPr id="7170" name="Picture 2" descr="$6.89 / 50 oz"/>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3792" y="4263389"/>
            <a:ext cx="1488975" cy="1344523"/>
          </a:xfrm>
          <a:prstGeom prst="rect">
            <a:avLst/>
          </a:prstGeom>
          <a:noFill/>
          <a:extLst>
            <a:ext uri="{909E8E84-426E-40DD-AFC4-6F175D3DCCD1}">
              <a14:hiddenFill xmlns:a14="http://schemas.microsoft.com/office/drawing/2010/main">
                <a:solidFill>
                  <a:srgbClr val="FFFFFF"/>
                </a:solidFill>
              </a14:hiddenFill>
            </a:ext>
          </a:extLst>
        </p:spPr>
      </p:pic>
      <p:pic>
        <p:nvPicPr>
          <p:cNvPr id="7174" name="Picture 6" descr="[($6.89 ÷ 50) / (50 oz ÷ 50)] = ($0.1378 / 1 o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78933" y="4263389"/>
            <a:ext cx="5041961" cy="13445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9971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170"/>
                                        </p:tgtEl>
                                        <p:attrNameLst>
                                          <p:attrName>style.visibility</p:attrName>
                                        </p:attrNameLst>
                                      </p:cBhvr>
                                      <p:to>
                                        <p:strVal val="visible"/>
                                      </p:to>
                                    </p:set>
                                    <p:animEffect transition="in" filter="fade">
                                      <p:cBhvr>
                                        <p:cTn id="27" dur="500"/>
                                        <p:tgtEl>
                                          <p:spTgt spid="717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174"/>
                                        </p:tgtEl>
                                        <p:attrNameLst>
                                          <p:attrName>style.visibility</p:attrName>
                                        </p:attrNameLst>
                                      </p:cBhvr>
                                      <p:to>
                                        <p:strVal val="visible"/>
                                      </p:to>
                                    </p:set>
                                    <p:animEffect transition="in" filter="fade">
                                      <p:cBhvr>
                                        <p:cTn id="32" dur="500"/>
                                        <p:tgtEl>
                                          <p:spTgt spid="71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298605"/>
            <a:ext cx="7958331" cy="1077229"/>
          </a:xfrm>
        </p:spPr>
        <p:txBody>
          <a:bodyPr>
            <a:normAutofit/>
          </a:bodyPr>
          <a:lstStyle/>
          <a:p>
            <a:pPr algn="l"/>
            <a:r>
              <a:rPr lang="en-US" sz="6600" dirty="0" smtClean="0"/>
              <a:t>UNIT Rates</a:t>
            </a:r>
            <a:endParaRPr lang="en-US" sz="6600" dirty="0"/>
          </a:p>
        </p:txBody>
      </p:sp>
      <p:sp>
        <p:nvSpPr>
          <p:cNvPr id="3" name="Content Placeholder 2"/>
          <p:cNvSpPr>
            <a:spLocks noGrp="1"/>
          </p:cNvSpPr>
          <p:nvPr>
            <p:ph idx="1"/>
          </p:nvPr>
        </p:nvSpPr>
        <p:spPr>
          <a:xfrm>
            <a:off x="913794" y="1375833"/>
            <a:ext cx="10881965" cy="5286224"/>
          </a:xfrm>
        </p:spPr>
        <p:txBody>
          <a:bodyPr>
            <a:normAutofit fontScale="92500" lnSpcReduction="10000"/>
          </a:bodyPr>
          <a:lstStyle/>
          <a:p>
            <a:pPr marL="0" indent="0">
              <a:buNone/>
            </a:pPr>
            <a:r>
              <a:rPr lang="en-US" sz="2800" b="1" dirty="0">
                <a:effectLst/>
              </a:rPr>
              <a:t>Bottle 2</a:t>
            </a:r>
            <a:r>
              <a:rPr lang="en-US" sz="2800" b="1" dirty="0" smtClean="0">
                <a:effectLst/>
              </a:rPr>
              <a:t>:</a:t>
            </a:r>
          </a:p>
          <a:p>
            <a:pPr marL="0" indent="0">
              <a:buNone/>
            </a:pPr>
            <a:endParaRPr lang="en-US" sz="2800" b="1" dirty="0">
              <a:effectLst/>
            </a:endParaRPr>
          </a:p>
          <a:p>
            <a:pPr marL="0" indent="0">
              <a:buNone/>
            </a:pPr>
            <a:endParaRPr lang="en-US" sz="2800" b="1" dirty="0" smtClean="0">
              <a:effectLst/>
            </a:endParaRPr>
          </a:p>
          <a:p>
            <a:pPr marL="0" indent="0">
              <a:buNone/>
            </a:pPr>
            <a:endParaRPr lang="en-US" sz="2800" b="1" dirty="0">
              <a:effectLst/>
            </a:endParaRPr>
          </a:p>
          <a:p>
            <a:pPr marL="0" indent="0">
              <a:buNone/>
            </a:pPr>
            <a:r>
              <a:rPr lang="en-US" sz="2800" dirty="0">
                <a:effectLst/>
              </a:rPr>
              <a:t>The best buy is the 92 ounce bottle for $11.99</a:t>
            </a:r>
            <a:r>
              <a:rPr lang="en-US" sz="2800" dirty="0" smtClean="0">
                <a:effectLst/>
              </a:rPr>
              <a:t>.</a:t>
            </a:r>
          </a:p>
          <a:p>
            <a:pPr marL="0" indent="0">
              <a:buNone/>
            </a:pPr>
            <a:r>
              <a:rPr lang="en-US" sz="2800" dirty="0">
                <a:effectLst/>
              </a:rPr>
              <a:t>While in the real world it's often true that the larger the container, the cheaper the unit rate, this isn't always the case. You should never assume the larger container is the better buy. Use simple calculations to find the unit rate and, therefore, the best buy - both in the real world and in this course!</a:t>
            </a:r>
          </a:p>
        </p:txBody>
      </p:sp>
      <p:pic>
        <p:nvPicPr>
          <p:cNvPr id="8194" name="Picture 2" descr="$11.99 / 92 oz"/>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5437" y="2214227"/>
            <a:ext cx="1687649" cy="1338869"/>
          </a:xfrm>
          <a:prstGeom prst="rect">
            <a:avLst/>
          </a:prstGeom>
          <a:noFill/>
          <a:extLst>
            <a:ext uri="{909E8E84-426E-40DD-AFC4-6F175D3DCCD1}">
              <a14:hiddenFill xmlns:a14="http://schemas.microsoft.com/office/drawing/2010/main">
                <a:solidFill>
                  <a:srgbClr val="FFFFFF"/>
                </a:solidFill>
              </a14:hiddenFill>
            </a:ext>
          </a:extLst>
        </p:spPr>
      </p:pic>
      <p:pic>
        <p:nvPicPr>
          <p:cNvPr id="8196" name="Picture 4" descr="[($11.99 ÷ 92) / (92 oz ÷ 92)] = ($0.1303 / 1 o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9885" y="2214227"/>
            <a:ext cx="5427840" cy="13388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2475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196"/>
                                        </p:tgtEl>
                                        <p:attrNameLst>
                                          <p:attrName>style.visibility</p:attrName>
                                        </p:attrNameLst>
                                      </p:cBhvr>
                                      <p:to>
                                        <p:strVal val="visible"/>
                                      </p:to>
                                    </p:set>
                                    <p:animEffect transition="in" filter="fade">
                                      <p:cBhvr>
                                        <p:cTn id="12" dur="500"/>
                                        <p:tgtEl>
                                          <p:spTgt spid="819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194"/>
                                        </p:tgtEl>
                                        <p:attrNameLst>
                                          <p:attrName>style.visibility</p:attrName>
                                        </p:attrNameLst>
                                      </p:cBhvr>
                                      <p:to>
                                        <p:strVal val="visible"/>
                                      </p:to>
                                    </p:set>
                                    <p:animEffect transition="in" filter="fade">
                                      <p:cBhvr>
                                        <p:cTn id="17" dur="500"/>
                                        <p:tgtEl>
                                          <p:spTgt spid="819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charRg st="61" end="37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9600" dirty="0" smtClean="0"/>
              <a:t>Proportions</a:t>
            </a:r>
            <a:endParaRPr lang="en-US" sz="9600" dirty="0"/>
          </a:p>
        </p:txBody>
      </p:sp>
      <p:sp>
        <p:nvSpPr>
          <p:cNvPr id="3" name="Subtitle 2"/>
          <p:cNvSpPr>
            <a:spLocks noGrp="1"/>
          </p:cNvSpPr>
          <p:nvPr>
            <p:ph type="subTitle" idx="1"/>
          </p:nvPr>
        </p:nvSpPr>
        <p:spPr/>
        <p:txBody>
          <a:bodyPr>
            <a:normAutofit/>
          </a:bodyPr>
          <a:lstStyle/>
          <a:p>
            <a:r>
              <a:rPr lang="en-US" sz="4400" dirty="0" smtClean="0"/>
              <a:t>Section 7.03</a:t>
            </a:r>
            <a:endParaRPr lang="en-US" sz="4400" dirty="0"/>
          </a:p>
        </p:txBody>
      </p:sp>
    </p:spTree>
    <p:extLst>
      <p:ext uri="{BB962C8B-B14F-4D97-AF65-F5344CB8AC3E}">
        <p14:creationId xmlns:p14="http://schemas.microsoft.com/office/powerpoint/2010/main" val="33880240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298605"/>
            <a:ext cx="7958331" cy="1077229"/>
          </a:xfrm>
        </p:spPr>
        <p:txBody>
          <a:bodyPr>
            <a:normAutofit/>
          </a:bodyPr>
          <a:lstStyle/>
          <a:p>
            <a:pPr algn="l"/>
            <a:r>
              <a:rPr lang="en-US" sz="6600" dirty="0" smtClean="0"/>
              <a:t>proportions</a:t>
            </a:r>
            <a:endParaRPr lang="en-US" sz="6600" dirty="0"/>
          </a:p>
        </p:txBody>
      </p:sp>
      <p:sp>
        <p:nvSpPr>
          <p:cNvPr id="3" name="Content Placeholder 2"/>
          <p:cNvSpPr>
            <a:spLocks noGrp="1"/>
          </p:cNvSpPr>
          <p:nvPr>
            <p:ph idx="1"/>
          </p:nvPr>
        </p:nvSpPr>
        <p:spPr>
          <a:xfrm>
            <a:off x="913794" y="1375833"/>
            <a:ext cx="10881965" cy="5077217"/>
          </a:xfrm>
        </p:spPr>
        <p:txBody>
          <a:bodyPr>
            <a:normAutofit/>
          </a:bodyPr>
          <a:lstStyle/>
          <a:p>
            <a:pPr marL="0" indent="0">
              <a:buNone/>
            </a:pPr>
            <a:r>
              <a:rPr lang="en-US" sz="2800" dirty="0">
                <a:effectLst/>
              </a:rPr>
              <a:t>A </a:t>
            </a:r>
            <a:r>
              <a:rPr lang="en-US" sz="2800" b="1" dirty="0">
                <a:solidFill>
                  <a:srgbClr val="FFFF00"/>
                </a:solidFill>
                <a:effectLst/>
              </a:rPr>
              <a:t>proportion</a:t>
            </a:r>
            <a:r>
              <a:rPr lang="en-US" sz="2800" dirty="0">
                <a:effectLst/>
              </a:rPr>
              <a:t> is an equation that states that two ratios are equal.</a:t>
            </a:r>
          </a:p>
          <a:p>
            <a:r>
              <a:rPr lang="en-US" sz="2800" dirty="0">
                <a:effectLst/>
              </a:rPr>
              <a:t>For example, the following is read "a is to b as c is to d".</a:t>
            </a:r>
          </a:p>
        </p:txBody>
      </p:sp>
      <p:pic>
        <p:nvPicPr>
          <p:cNvPr id="9218" name="Picture 2" descr="(a / b) = (c / 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01002" y="2773362"/>
            <a:ext cx="2111239" cy="15504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2138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218"/>
                                        </p:tgtEl>
                                        <p:attrNameLst>
                                          <p:attrName>style.visibility</p:attrName>
                                        </p:attrNameLst>
                                      </p:cBhvr>
                                      <p:to>
                                        <p:strVal val="visible"/>
                                      </p:to>
                                    </p:set>
                                    <p:animEffect transition="in" filter="fade">
                                      <p:cBhvr>
                                        <p:cTn id="17" dur="500"/>
                                        <p:tgtEl>
                                          <p:spTgt spid="92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298605"/>
            <a:ext cx="7958331" cy="1077229"/>
          </a:xfrm>
        </p:spPr>
        <p:txBody>
          <a:bodyPr>
            <a:normAutofit/>
          </a:bodyPr>
          <a:lstStyle/>
          <a:p>
            <a:pPr algn="l"/>
            <a:r>
              <a:rPr lang="en-US" sz="6600" dirty="0" smtClean="0"/>
              <a:t>proportions</a:t>
            </a:r>
            <a:endParaRPr lang="en-US" sz="6600" dirty="0"/>
          </a:p>
        </p:txBody>
      </p:sp>
      <p:sp>
        <p:nvSpPr>
          <p:cNvPr id="3" name="Content Placeholder 2"/>
          <p:cNvSpPr>
            <a:spLocks noGrp="1"/>
          </p:cNvSpPr>
          <p:nvPr>
            <p:ph idx="1"/>
          </p:nvPr>
        </p:nvSpPr>
        <p:spPr>
          <a:xfrm>
            <a:off x="913794" y="1375833"/>
            <a:ext cx="10881965" cy="5077217"/>
          </a:xfrm>
        </p:spPr>
        <p:txBody>
          <a:bodyPr>
            <a:normAutofit/>
          </a:bodyPr>
          <a:lstStyle/>
          <a:p>
            <a:pPr marL="0" indent="0">
              <a:buNone/>
            </a:pPr>
            <a:r>
              <a:rPr lang="en-US" sz="2800" b="1" dirty="0">
                <a:effectLst/>
              </a:rPr>
              <a:t>Example Problem #</a:t>
            </a:r>
            <a:r>
              <a:rPr lang="en-US" sz="2800" b="1" dirty="0" smtClean="0">
                <a:effectLst/>
              </a:rPr>
              <a:t>1</a:t>
            </a:r>
          </a:p>
          <a:p>
            <a:pPr marL="0" indent="0">
              <a:buNone/>
            </a:pPr>
            <a:endParaRPr lang="en-US" sz="2800" b="1" dirty="0">
              <a:effectLst/>
            </a:endParaRPr>
          </a:p>
          <a:p>
            <a:pPr marL="0" indent="0">
              <a:buNone/>
            </a:pPr>
            <a:endParaRPr lang="en-US" sz="2800" b="1" dirty="0" smtClean="0">
              <a:effectLst/>
            </a:endParaRPr>
          </a:p>
          <a:p>
            <a:pPr marL="0" indent="0">
              <a:buNone/>
            </a:pPr>
            <a:r>
              <a:rPr lang="en-US" sz="2800" dirty="0">
                <a:effectLst/>
              </a:rPr>
              <a:t>Undo the division by multiplying</a:t>
            </a:r>
            <a:r>
              <a:rPr lang="en-US" sz="2800" dirty="0" smtClean="0">
                <a:effectLst/>
              </a:rPr>
              <a:t>.</a:t>
            </a:r>
          </a:p>
          <a:p>
            <a:pPr marL="0" indent="0">
              <a:buNone/>
            </a:pPr>
            <a:endParaRPr lang="en-US" sz="2800" dirty="0">
              <a:effectLst/>
            </a:endParaRPr>
          </a:p>
          <a:p>
            <a:pPr marL="0" indent="0">
              <a:buNone/>
            </a:pPr>
            <a:r>
              <a:rPr lang="en-US" sz="2800" dirty="0" smtClean="0">
                <a:effectLst/>
              </a:rPr>
              <a:t>2 </a:t>
            </a:r>
            <a:r>
              <a:rPr lang="en-US" sz="2800" dirty="0">
                <a:effectLst/>
              </a:rPr>
              <a:t>= </a:t>
            </a:r>
            <a:r>
              <a:rPr lang="en-US" sz="2800" i="1" dirty="0">
                <a:effectLst/>
              </a:rPr>
              <a:t>x</a:t>
            </a:r>
            <a:endParaRPr lang="en-US" sz="2800" dirty="0">
              <a:effectLst/>
            </a:endParaRPr>
          </a:p>
          <a:p>
            <a:pPr marL="0" indent="0">
              <a:buNone/>
            </a:pPr>
            <a:r>
              <a:rPr lang="en-US" sz="2800" b="1" dirty="0">
                <a:effectLst/>
              </a:rPr>
              <a:t>Cross-Products</a:t>
            </a:r>
          </a:p>
          <a:p>
            <a:r>
              <a:rPr lang="en-US" sz="2800" dirty="0">
                <a:effectLst/>
              </a:rPr>
              <a:t>You can also solve a proportion by using </a:t>
            </a:r>
            <a:r>
              <a:rPr lang="en-US" sz="2800" b="1" dirty="0">
                <a:solidFill>
                  <a:srgbClr val="FFFF00"/>
                </a:solidFill>
                <a:effectLst/>
              </a:rPr>
              <a:t>cross-products</a:t>
            </a:r>
            <a:r>
              <a:rPr lang="en-US" sz="2800" dirty="0">
                <a:solidFill>
                  <a:srgbClr val="FFFF00"/>
                </a:solidFill>
                <a:effectLst/>
              </a:rPr>
              <a:t>.</a:t>
            </a:r>
          </a:p>
          <a:p>
            <a:pPr marL="0" indent="0">
              <a:buNone/>
            </a:pPr>
            <a:endParaRPr lang="en-US" sz="2800" dirty="0">
              <a:effectLst/>
            </a:endParaRPr>
          </a:p>
        </p:txBody>
      </p:sp>
      <p:pic>
        <p:nvPicPr>
          <p:cNvPr id="10242" name="Picture 2" descr="(12 / 60) = (x /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98282" y="1571580"/>
            <a:ext cx="2161435" cy="1354501"/>
          </a:xfrm>
          <a:prstGeom prst="rect">
            <a:avLst/>
          </a:prstGeom>
          <a:noFill/>
          <a:extLst>
            <a:ext uri="{909E8E84-426E-40DD-AFC4-6F175D3DCCD1}">
              <a14:hiddenFill xmlns:a14="http://schemas.microsoft.com/office/drawing/2010/main">
                <a:solidFill>
                  <a:srgbClr val="FFFFFF"/>
                </a:solidFill>
              </a14:hiddenFill>
            </a:ext>
          </a:extLst>
        </p:spPr>
      </p:pic>
      <p:pic>
        <p:nvPicPr>
          <p:cNvPr id="10244" name="Picture 4" descr="[(10 / 1) × (12 / 60)] = [(x / 10) × (10 /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2678" y="3522480"/>
            <a:ext cx="3693302" cy="11670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756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244"/>
                                        </p:tgtEl>
                                        <p:attrNameLst>
                                          <p:attrName>style.visibility</p:attrName>
                                        </p:attrNameLst>
                                      </p:cBhvr>
                                      <p:to>
                                        <p:strVal val="visible"/>
                                      </p:to>
                                    </p:set>
                                    <p:animEffect transition="in" filter="fade">
                                      <p:cBhvr>
                                        <p:cTn id="12" dur="500"/>
                                        <p:tgtEl>
                                          <p:spTgt spid="1024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242"/>
                                        </p:tgtEl>
                                        <p:attrNameLst>
                                          <p:attrName>style.visibility</p:attrName>
                                        </p:attrNameLst>
                                      </p:cBhvr>
                                      <p:to>
                                        <p:strVal val="visible"/>
                                      </p:to>
                                    </p:set>
                                    <p:animEffect transition="in" filter="fade">
                                      <p:cBhvr>
                                        <p:cTn id="17" dur="500"/>
                                        <p:tgtEl>
                                          <p:spTgt spid="1024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298605"/>
            <a:ext cx="7958331" cy="1077229"/>
          </a:xfrm>
        </p:spPr>
        <p:txBody>
          <a:bodyPr>
            <a:normAutofit/>
          </a:bodyPr>
          <a:lstStyle/>
          <a:p>
            <a:pPr algn="l"/>
            <a:r>
              <a:rPr lang="en-US" sz="6600" dirty="0" smtClean="0"/>
              <a:t>proportions</a:t>
            </a:r>
            <a:endParaRPr lang="en-US" sz="6600" dirty="0"/>
          </a:p>
        </p:txBody>
      </p:sp>
      <p:sp>
        <p:nvSpPr>
          <p:cNvPr id="3" name="Content Placeholder 2"/>
          <p:cNvSpPr>
            <a:spLocks noGrp="1"/>
          </p:cNvSpPr>
          <p:nvPr>
            <p:ph idx="1"/>
          </p:nvPr>
        </p:nvSpPr>
        <p:spPr>
          <a:xfrm>
            <a:off x="913794" y="1375833"/>
            <a:ext cx="10881965" cy="5077217"/>
          </a:xfrm>
        </p:spPr>
        <p:txBody>
          <a:bodyPr>
            <a:normAutofit fontScale="92500" lnSpcReduction="10000"/>
          </a:bodyPr>
          <a:lstStyle/>
          <a:p>
            <a:pPr marL="0" indent="0">
              <a:buNone/>
            </a:pPr>
            <a:r>
              <a:rPr lang="en-US" sz="2800" b="1" dirty="0">
                <a:effectLst/>
              </a:rPr>
              <a:t>Example Problem #</a:t>
            </a:r>
            <a:r>
              <a:rPr lang="en-US" sz="2800" b="1" dirty="0" smtClean="0">
                <a:effectLst/>
              </a:rPr>
              <a:t>2</a:t>
            </a:r>
          </a:p>
          <a:p>
            <a:pPr marL="0" indent="0">
              <a:buNone/>
            </a:pPr>
            <a:endParaRPr lang="en-US" sz="2800" b="1" dirty="0">
              <a:solidFill>
                <a:srgbClr val="FFFF00"/>
              </a:solidFill>
              <a:effectLst/>
            </a:endParaRPr>
          </a:p>
          <a:p>
            <a:pPr marL="0" indent="0">
              <a:buNone/>
            </a:pPr>
            <a:r>
              <a:rPr lang="en-US" sz="2800" dirty="0">
                <a:effectLst/>
              </a:rPr>
              <a:t>You can also solve a proportion by using cross-products. Multiply each numerator by the opposite denominator.</a:t>
            </a:r>
            <a:endParaRPr lang="en-US" sz="2800" dirty="0">
              <a:solidFill>
                <a:srgbClr val="FFFF00"/>
              </a:solidFill>
              <a:effectLst/>
            </a:endParaRPr>
          </a:p>
          <a:p>
            <a:pPr marL="0" indent="0">
              <a:buNone/>
            </a:pPr>
            <a:r>
              <a:rPr lang="en-US" sz="2800" dirty="0">
                <a:effectLst/>
              </a:rPr>
              <a:t>5 (8) = 20 (</a:t>
            </a:r>
            <a:r>
              <a:rPr lang="en-US" sz="2800" i="1" dirty="0">
                <a:effectLst/>
              </a:rPr>
              <a:t>x</a:t>
            </a:r>
            <a:r>
              <a:rPr lang="en-US" sz="2800" dirty="0">
                <a:effectLst/>
              </a:rPr>
              <a:t>)</a:t>
            </a:r>
          </a:p>
          <a:p>
            <a:pPr marL="0" indent="0">
              <a:buNone/>
            </a:pPr>
            <a:r>
              <a:rPr lang="en-US" sz="2800" dirty="0">
                <a:effectLst/>
              </a:rPr>
              <a:t>40 = 20</a:t>
            </a:r>
            <a:r>
              <a:rPr lang="en-US" sz="2800" i="1" dirty="0">
                <a:effectLst/>
              </a:rPr>
              <a:t>x</a:t>
            </a:r>
            <a:endParaRPr lang="en-US" sz="2800" dirty="0">
              <a:effectLst/>
            </a:endParaRPr>
          </a:p>
          <a:p>
            <a:pPr marL="0" indent="0">
              <a:buNone/>
            </a:pPr>
            <a:r>
              <a:rPr lang="en-US" sz="2800" dirty="0">
                <a:effectLst/>
              </a:rPr>
              <a:t>Divide each side by the coefficient of </a:t>
            </a:r>
            <a:r>
              <a:rPr lang="en-US" sz="2800" i="1" dirty="0">
                <a:effectLst/>
              </a:rPr>
              <a:t>x</a:t>
            </a:r>
            <a:r>
              <a:rPr lang="en-US" sz="2800" dirty="0">
                <a:effectLst/>
              </a:rPr>
              <a:t>, which is 40 in this problem.</a:t>
            </a:r>
          </a:p>
          <a:p>
            <a:pPr marL="0" indent="0">
              <a:buNone/>
            </a:pPr>
            <a:r>
              <a:rPr lang="en-US" sz="2800" dirty="0">
                <a:effectLst/>
              </a:rPr>
              <a:t>40 ÷ 20 = 20</a:t>
            </a:r>
            <a:r>
              <a:rPr lang="en-US" sz="2800" i="1" dirty="0">
                <a:effectLst/>
              </a:rPr>
              <a:t>x</a:t>
            </a:r>
            <a:r>
              <a:rPr lang="en-US" sz="2800" dirty="0">
                <a:effectLst/>
              </a:rPr>
              <a:t> ÷ 20</a:t>
            </a:r>
          </a:p>
          <a:p>
            <a:pPr marL="0" indent="0">
              <a:buNone/>
            </a:pPr>
            <a:r>
              <a:rPr lang="en-US" sz="2800" dirty="0">
                <a:effectLst/>
              </a:rPr>
              <a:t>2 = </a:t>
            </a:r>
            <a:r>
              <a:rPr lang="en-US" sz="2800" i="1" dirty="0">
                <a:effectLst/>
              </a:rPr>
              <a:t>x</a:t>
            </a:r>
            <a:endParaRPr lang="en-US" sz="2800" dirty="0">
              <a:effectLst/>
            </a:endParaRPr>
          </a:p>
          <a:p>
            <a:pPr marL="0" indent="0">
              <a:buNone/>
            </a:pPr>
            <a:endParaRPr lang="en-US" sz="2800" dirty="0">
              <a:effectLst/>
            </a:endParaRPr>
          </a:p>
        </p:txBody>
      </p:sp>
      <p:pic>
        <p:nvPicPr>
          <p:cNvPr id="11266" name="Picture 2" descr="(5 / x) = (20 /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3651" y="1375832"/>
            <a:ext cx="1381125" cy="990601"/>
          </a:xfrm>
          <a:prstGeom prst="rect">
            <a:avLst/>
          </a:prstGeom>
          <a:noFill/>
          <a:extLst>
            <a:ext uri="{909E8E84-426E-40DD-AFC4-6F175D3DCCD1}">
              <a14:hiddenFill xmlns:a14="http://schemas.microsoft.com/office/drawing/2010/main">
                <a:solidFill>
                  <a:srgbClr val="FFFFFF"/>
                </a:solidFill>
              </a14:hiddenFill>
            </a:ext>
          </a:extLst>
        </p:spPr>
      </p:pic>
      <p:pic>
        <p:nvPicPr>
          <p:cNvPr id="11268" name="Picture 4" descr="(5 / x) = (20 / 8) with arrows showing you want to cross multiply. An arrow from 5 to 8 and an arrow from 20 to x"/>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43376" y="3463701"/>
            <a:ext cx="1428750" cy="923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8682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266"/>
                                        </p:tgtEl>
                                        <p:attrNameLst>
                                          <p:attrName>style.visibility</p:attrName>
                                        </p:attrNameLst>
                                      </p:cBhvr>
                                      <p:to>
                                        <p:strVal val="visible"/>
                                      </p:to>
                                    </p:set>
                                    <p:animEffect transition="in" filter="fade">
                                      <p:cBhvr>
                                        <p:cTn id="12" dur="500"/>
                                        <p:tgtEl>
                                          <p:spTgt spid="1126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1268"/>
                                        </p:tgtEl>
                                        <p:attrNameLst>
                                          <p:attrName>style.visibility</p:attrName>
                                        </p:attrNameLst>
                                      </p:cBhvr>
                                      <p:to>
                                        <p:strVal val="visible"/>
                                      </p:to>
                                    </p:set>
                                    <p:animEffect transition="in" filter="fade">
                                      <p:cBhvr>
                                        <p:cTn id="47" dur="500"/>
                                        <p:tgtEl>
                                          <p:spTgt spid="112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283028"/>
            <a:ext cx="10353761" cy="1326321"/>
          </a:xfrm>
        </p:spPr>
        <p:txBody>
          <a:bodyPr>
            <a:noAutofit/>
          </a:bodyPr>
          <a:lstStyle/>
          <a:p>
            <a:pPr algn="l"/>
            <a:r>
              <a:rPr lang="en-US" sz="5400" dirty="0" smtClean="0"/>
              <a:t>Real world problems</a:t>
            </a:r>
            <a:endParaRPr lang="en-US" sz="5400" dirty="0"/>
          </a:p>
        </p:txBody>
      </p:sp>
      <p:sp>
        <p:nvSpPr>
          <p:cNvPr id="3" name="Content Placeholder 2"/>
          <p:cNvSpPr>
            <a:spLocks noGrp="1"/>
          </p:cNvSpPr>
          <p:nvPr>
            <p:ph idx="1"/>
          </p:nvPr>
        </p:nvSpPr>
        <p:spPr>
          <a:xfrm>
            <a:off x="913795" y="1476103"/>
            <a:ext cx="10353762" cy="4315097"/>
          </a:xfrm>
        </p:spPr>
        <p:txBody>
          <a:bodyPr>
            <a:normAutofit/>
          </a:bodyPr>
          <a:lstStyle/>
          <a:p>
            <a:pPr marL="0" indent="0">
              <a:buNone/>
            </a:pPr>
            <a:r>
              <a:rPr lang="en-US" sz="2400" dirty="0">
                <a:effectLst/>
              </a:rPr>
              <a:t>You can use proportions to predict outcomes to real-world problems.</a:t>
            </a:r>
          </a:p>
          <a:p>
            <a:pPr marL="0" indent="0">
              <a:buNone/>
            </a:pPr>
            <a:r>
              <a:rPr lang="en-US" sz="2400" b="1" dirty="0">
                <a:effectLst/>
              </a:rPr>
              <a:t>Example Problem #3</a:t>
            </a:r>
            <a:endParaRPr lang="en-US" sz="2400" dirty="0">
              <a:effectLst/>
            </a:endParaRPr>
          </a:p>
          <a:p>
            <a:r>
              <a:rPr lang="en-US" sz="2400" dirty="0">
                <a:effectLst/>
              </a:rPr>
              <a:t>Your teacher gave you 100 questions to do in class. You completed 21 of them the first day. You have 5 days to complete them all. Will you be able to finish in 5 days?</a:t>
            </a:r>
          </a:p>
          <a:p>
            <a:endParaRPr lang="en-US" sz="2400" dirty="0"/>
          </a:p>
        </p:txBody>
      </p:sp>
      <p:pic>
        <p:nvPicPr>
          <p:cNvPr id="12293" name="Picture 5" descr="(21 questions / 1 day) = (x questions / 5 day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5894" y="4250735"/>
            <a:ext cx="6385895" cy="13793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6013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29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9600" dirty="0" smtClean="0"/>
              <a:t>Time conversions</a:t>
            </a:r>
            <a:endParaRPr lang="en-US" sz="9600" dirty="0"/>
          </a:p>
        </p:txBody>
      </p:sp>
      <p:sp>
        <p:nvSpPr>
          <p:cNvPr id="3" name="Subtitle 2"/>
          <p:cNvSpPr>
            <a:spLocks noGrp="1"/>
          </p:cNvSpPr>
          <p:nvPr>
            <p:ph type="subTitle" idx="1"/>
          </p:nvPr>
        </p:nvSpPr>
        <p:spPr/>
        <p:txBody>
          <a:bodyPr>
            <a:normAutofit/>
          </a:bodyPr>
          <a:lstStyle/>
          <a:p>
            <a:r>
              <a:rPr lang="en-US" sz="4400" dirty="0" smtClean="0"/>
              <a:t>Section 7.04</a:t>
            </a:r>
            <a:endParaRPr lang="en-US" sz="4400" dirty="0"/>
          </a:p>
        </p:txBody>
      </p:sp>
    </p:spTree>
    <p:extLst>
      <p:ext uri="{BB962C8B-B14F-4D97-AF65-F5344CB8AC3E}">
        <p14:creationId xmlns:p14="http://schemas.microsoft.com/office/powerpoint/2010/main" val="19939598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9600" dirty="0" smtClean="0"/>
              <a:t>Ratios</a:t>
            </a:r>
            <a:endParaRPr lang="en-US" sz="9600" dirty="0"/>
          </a:p>
        </p:txBody>
      </p:sp>
      <p:sp>
        <p:nvSpPr>
          <p:cNvPr id="3" name="Subtitle 2"/>
          <p:cNvSpPr>
            <a:spLocks noGrp="1"/>
          </p:cNvSpPr>
          <p:nvPr>
            <p:ph type="subTitle" idx="1"/>
          </p:nvPr>
        </p:nvSpPr>
        <p:spPr/>
        <p:txBody>
          <a:bodyPr>
            <a:normAutofit/>
          </a:bodyPr>
          <a:lstStyle/>
          <a:p>
            <a:r>
              <a:rPr lang="en-US" sz="4400" dirty="0" smtClean="0"/>
              <a:t>Section 7.01</a:t>
            </a:r>
            <a:endParaRPr lang="en-US" sz="4400" dirty="0"/>
          </a:p>
        </p:txBody>
      </p:sp>
    </p:spTree>
    <p:extLst>
      <p:ext uri="{BB962C8B-B14F-4D97-AF65-F5344CB8AC3E}">
        <p14:creationId xmlns:p14="http://schemas.microsoft.com/office/powerpoint/2010/main" val="5505625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298605"/>
            <a:ext cx="9170731" cy="1077229"/>
          </a:xfrm>
        </p:spPr>
        <p:txBody>
          <a:bodyPr>
            <a:normAutofit fontScale="90000"/>
          </a:bodyPr>
          <a:lstStyle/>
          <a:p>
            <a:pPr algn="l"/>
            <a:r>
              <a:rPr lang="en-US" sz="6600" dirty="0" smtClean="0"/>
              <a:t>Conversion factor</a:t>
            </a:r>
            <a:endParaRPr lang="en-US" sz="6600" dirty="0"/>
          </a:p>
        </p:txBody>
      </p:sp>
      <p:sp>
        <p:nvSpPr>
          <p:cNvPr id="3" name="Content Placeholder 2"/>
          <p:cNvSpPr>
            <a:spLocks noGrp="1"/>
          </p:cNvSpPr>
          <p:nvPr>
            <p:ph idx="1"/>
          </p:nvPr>
        </p:nvSpPr>
        <p:spPr>
          <a:xfrm>
            <a:off x="913794" y="1375833"/>
            <a:ext cx="10881965" cy="5077217"/>
          </a:xfrm>
        </p:spPr>
        <p:txBody>
          <a:bodyPr>
            <a:normAutofit/>
          </a:bodyPr>
          <a:lstStyle/>
          <a:p>
            <a:r>
              <a:rPr lang="en-US" sz="2800" dirty="0">
                <a:effectLst/>
              </a:rPr>
              <a:t>In this lesson we will be converting from one unit of time to another. In order to do this, we will be multiplying the original measurement by a conversion factor. A </a:t>
            </a:r>
            <a:r>
              <a:rPr lang="en-US" sz="2800" b="1" dirty="0">
                <a:solidFill>
                  <a:srgbClr val="FFFF00"/>
                </a:solidFill>
                <a:effectLst/>
              </a:rPr>
              <a:t>conversion factor</a:t>
            </a:r>
            <a:r>
              <a:rPr lang="en-US" sz="2800" dirty="0">
                <a:effectLst/>
              </a:rPr>
              <a:t> is a ratio of two equivalent measures. One of these measures will the be units we have to start with and the other will be the units we want to end with. The conversion factor is always equal to 1.</a:t>
            </a:r>
          </a:p>
          <a:p>
            <a:r>
              <a:rPr lang="en-US" sz="2800" dirty="0">
                <a:effectLst/>
              </a:rPr>
              <a:t>If you remember the identity property of multiplication, you will remember that we do not change the actual value of anything if we multiply it by 1.</a:t>
            </a:r>
          </a:p>
        </p:txBody>
      </p:sp>
    </p:spTree>
    <p:extLst>
      <p:ext uri="{BB962C8B-B14F-4D97-AF65-F5344CB8AC3E}">
        <p14:creationId xmlns:p14="http://schemas.microsoft.com/office/powerpoint/2010/main" val="2880123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212" y="72302"/>
            <a:ext cx="9170731" cy="1077229"/>
          </a:xfrm>
        </p:spPr>
        <p:txBody>
          <a:bodyPr>
            <a:normAutofit fontScale="90000"/>
          </a:bodyPr>
          <a:lstStyle/>
          <a:p>
            <a:pPr algn="l"/>
            <a:r>
              <a:rPr lang="en-US" sz="6600" dirty="0" smtClean="0"/>
              <a:t>Conversion factor</a:t>
            </a:r>
            <a:endParaRPr lang="en-US" sz="6600" dirty="0"/>
          </a:p>
        </p:txBody>
      </p:sp>
      <p:sp>
        <p:nvSpPr>
          <p:cNvPr id="3" name="Content Placeholder 2"/>
          <p:cNvSpPr>
            <a:spLocks noGrp="1"/>
          </p:cNvSpPr>
          <p:nvPr>
            <p:ph idx="1"/>
          </p:nvPr>
        </p:nvSpPr>
        <p:spPr>
          <a:xfrm>
            <a:off x="287384" y="914401"/>
            <a:ext cx="11743508" cy="5538650"/>
          </a:xfrm>
        </p:spPr>
        <p:txBody>
          <a:bodyPr>
            <a:noAutofit/>
          </a:bodyPr>
          <a:lstStyle/>
          <a:p>
            <a:pPr marL="0" indent="0">
              <a:buNone/>
            </a:pPr>
            <a:r>
              <a:rPr lang="en-US" sz="2400" b="1" dirty="0">
                <a:effectLst/>
              </a:rPr>
              <a:t>Example #1</a:t>
            </a:r>
          </a:p>
          <a:p>
            <a:r>
              <a:rPr lang="en-US" sz="2400" dirty="0">
                <a:effectLst/>
              </a:rPr>
              <a:t>If we want to change 3 minutes to seconds, what will be the units in our conversion factor?</a:t>
            </a:r>
          </a:p>
          <a:p>
            <a:pPr marL="0" indent="0">
              <a:buNone/>
            </a:pPr>
            <a:r>
              <a:rPr lang="en-US" sz="2400" b="1" dirty="0">
                <a:effectLst/>
              </a:rPr>
              <a:t>Answer: </a:t>
            </a:r>
            <a:r>
              <a:rPr lang="en-US" sz="2400" dirty="0">
                <a:effectLst/>
              </a:rPr>
              <a:t>minutes and seconds</a:t>
            </a:r>
          </a:p>
          <a:p>
            <a:r>
              <a:rPr lang="en-US" sz="2400" dirty="0">
                <a:effectLst/>
              </a:rPr>
              <a:t>The unit you have to start with will go in the denominator. Which unit will be in the denominator?</a:t>
            </a:r>
          </a:p>
          <a:p>
            <a:pPr marL="0" indent="0">
              <a:buNone/>
            </a:pPr>
            <a:r>
              <a:rPr lang="en-US" sz="2400" b="1" dirty="0">
                <a:effectLst/>
              </a:rPr>
              <a:t>Answer: </a:t>
            </a:r>
            <a:r>
              <a:rPr lang="en-US" sz="2400" dirty="0">
                <a:effectLst/>
              </a:rPr>
              <a:t>minutes</a:t>
            </a:r>
          </a:p>
          <a:p>
            <a:r>
              <a:rPr lang="en-US" sz="2400" dirty="0">
                <a:effectLst/>
              </a:rPr>
              <a:t>You will want to enter '1' for the larger unit and the number of smaller units it takes to make one where the smaller unit goes. Write your conversion factor for this problem.</a:t>
            </a:r>
          </a:p>
          <a:p>
            <a:pPr marL="0" indent="0">
              <a:buNone/>
            </a:pPr>
            <a:r>
              <a:rPr lang="en-US" sz="2400" b="1" dirty="0">
                <a:effectLst/>
              </a:rPr>
              <a:t>Answer: </a:t>
            </a:r>
            <a:r>
              <a:rPr lang="en-US" sz="2400" dirty="0">
                <a:effectLst/>
              </a:rPr>
              <a:t>60 seconds ÷ 1 minute</a:t>
            </a:r>
          </a:p>
        </p:txBody>
      </p:sp>
    </p:spTree>
    <p:extLst>
      <p:ext uri="{BB962C8B-B14F-4D97-AF65-F5344CB8AC3E}">
        <p14:creationId xmlns:p14="http://schemas.microsoft.com/office/powerpoint/2010/main" val="4009885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8223" y="124553"/>
            <a:ext cx="9170731" cy="1077229"/>
          </a:xfrm>
        </p:spPr>
        <p:txBody>
          <a:bodyPr>
            <a:normAutofit fontScale="90000"/>
          </a:bodyPr>
          <a:lstStyle/>
          <a:p>
            <a:pPr algn="l"/>
            <a:r>
              <a:rPr lang="en-US" sz="6600" dirty="0" smtClean="0"/>
              <a:t>Conversion factor</a:t>
            </a:r>
            <a:endParaRPr lang="en-US" sz="6600" dirty="0"/>
          </a:p>
        </p:txBody>
      </p:sp>
      <p:sp>
        <p:nvSpPr>
          <p:cNvPr id="3" name="Content Placeholder 2"/>
          <p:cNvSpPr>
            <a:spLocks noGrp="1"/>
          </p:cNvSpPr>
          <p:nvPr>
            <p:ph idx="1"/>
          </p:nvPr>
        </p:nvSpPr>
        <p:spPr>
          <a:xfrm>
            <a:off x="1098223" y="1201782"/>
            <a:ext cx="10763795" cy="5251269"/>
          </a:xfrm>
        </p:spPr>
        <p:txBody>
          <a:bodyPr>
            <a:noAutofit/>
          </a:bodyPr>
          <a:lstStyle/>
          <a:p>
            <a:pPr marL="0" indent="0">
              <a:buNone/>
            </a:pPr>
            <a:r>
              <a:rPr lang="en-US" sz="2800" dirty="0">
                <a:effectLst/>
              </a:rPr>
              <a:t>Now, let's write out the conversion and solve. If we want to change 3 minutes to seconds</a:t>
            </a:r>
            <a:r>
              <a:rPr lang="en-US" sz="2800" dirty="0" smtClean="0">
                <a:effectLst/>
              </a:rPr>
              <a:t>:</a:t>
            </a:r>
          </a:p>
          <a:p>
            <a:pPr marL="0" indent="0">
              <a:buNone/>
            </a:pPr>
            <a:endParaRPr lang="en-US" sz="2800" dirty="0">
              <a:effectLst/>
            </a:endParaRPr>
          </a:p>
          <a:p>
            <a:pPr marL="0" indent="0">
              <a:buNone/>
            </a:pPr>
            <a:endParaRPr lang="en-US" sz="2800" dirty="0" smtClean="0">
              <a:effectLst/>
            </a:endParaRPr>
          </a:p>
          <a:p>
            <a:pPr marL="0" indent="0">
              <a:buNone/>
            </a:pPr>
            <a:endParaRPr lang="en-US" sz="2800" dirty="0">
              <a:effectLst/>
            </a:endParaRPr>
          </a:p>
          <a:p>
            <a:pPr marL="0" indent="0">
              <a:buNone/>
            </a:pPr>
            <a:r>
              <a:rPr lang="en-US" sz="2800" dirty="0">
                <a:effectLst/>
              </a:rPr>
              <a:t>Notice that the minutes cancel out and the only unit you have in your answer is seconds.</a:t>
            </a:r>
          </a:p>
        </p:txBody>
      </p:sp>
      <p:pic>
        <p:nvPicPr>
          <p:cNvPr id="13314" name="Picture 2" descr="3 minutes × (60 seconds ÷ 1 minute) = 180 second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998" y="2632708"/>
            <a:ext cx="8362956" cy="11947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7969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314"/>
                                        </p:tgtEl>
                                        <p:attrNameLst>
                                          <p:attrName>style.visibility</p:attrName>
                                        </p:attrNameLst>
                                      </p:cBhvr>
                                      <p:to>
                                        <p:strVal val="visible"/>
                                      </p:to>
                                    </p:set>
                                    <p:animEffect transition="in" filter="fade">
                                      <p:cBhvr>
                                        <p:cTn id="17" dur="500"/>
                                        <p:tgtEl>
                                          <p:spTgt spid="133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8223" y="124553"/>
            <a:ext cx="9170731" cy="1077229"/>
          </a:xfrm>
        </p:spPr>
        <p:txBody>
          <a:bodyPr>
            <a:normAutofit fontScale="90000"/>
          </a:bodyPr>
          <a:lstStyle/>
          <a:p>
            <a:pPr algn="l"/>
            <a:r>
              <a:rPr lang="en-US" sz="6600" dirty="0" smtClean="0"/>
              <a:t>Conversion factor</a:t>
            </a:r>
            <a:endParaRPr lang="en-US" sz="6600" dirty="0"/>
          </a:p>
        </p:txBody>
      </p:sp>
      <p:sp>
        <p:nvSpPr>
          <p:cNvPr id="3" name="Content Placeholder 2"/>
          <p:cNvSpPr>
            <a:spLocks noGrp="1"/>
          </p:cNvSpPr>
          <p:nvPr>
            <p:ph idx="1"/>
          </p:nvPr>
        </p:nvSpPr>
        <p:spPr>
          <a:xfrm>
            <a:off x="1098223" y="1201782"/>
            <a:ext cx="10763795" cy="5251269"/>
          </a:xfrm>
        </p:spPr>
        <p:txBody>
          <a:bodyPr>
            <a:noAutofit/>
          </a:bodyPr>
          <a:lstStyle/>
          <a:p>
            <a:pPr marL="0" indent="0">
              <a:buNone/>
            </a:pPr>
            <a:r>
              <a:rPr lang="en-US" sz="2800" b="1" dirty="0">
                <a:effectLst/>
              </a:rPr>
              <a:t>Example #2</a:t>
            </a:r>
          </a:p>
          <a:p>
            <a:r>
              <a:rPr lang="en-US" sz="2800" dirty="0">
                <a:effectLst/>
              </a:rPr>
              <a:t>If you want to change 3 ½ hours to minutes, the process is the same. The conversion factor will have hours and minutes in it with the hours in the denominator because we are starting out with hours.</a:t>
            </a:r>
          </a:p>
          <a:p>
            <a:pPr marL="0" indent="0">
              <a:buNone/>
            </a:pPr>
            <a:endParaRPr lang="en-US" sz="2800" dirty="0">
              <a:effectLst/>
            </a:endParaRPr>
          </a:p>
          <a:p>
            <a:pPr marL="0" indent="0">
              <a:buNone/>
            </a:pPr>
            <a:endParaRPr lang="en-US" sz="2800" dirty="0" smtClean="0">
              <a:effectLst/>
            </a:endParaRPr>
          </a:p>
          <a:p>
            <a:pPr marL="0" indent="0">
              <a:buNone/>
            </a:pPr>
            <a:endParaRPr lang="en-US" sz="2800" dirty="0">
              <a:effectLst/>
            </a:endParaRPr>
          </a:p>
        </p:txBody>
      </p:sp>
      <p:pic>
        <p:nvPicPr>
          <p:cNvPr id="16386" name="Picture 2" descr="3 ½ hours × (60 minutes ÷ 1 hour) = 210 minut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28957" y="4591594"/>
            <a:ext cx="7933766" cy="11560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5888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386"/>
                                        </p:tgtEl>
                                        <p:attrNameLst>
                                          <p:attrName>style.visibility</p:attrName>
                                        </p:attrNameLst>
                                      </p:cBhvr>
                                      <p:to>
                                        <p:strVal val="visible"/>
                                      </p:to>
                                    </p:set>
                                    <p:animEffect transition="in" filter="fade">
                                      <p:cBhvr>
                                        <p:cTn id="17" dur="500"/>
                                        <p:tgtEl>
                                          <p:spTgt spid="16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9600" dirty="0" smtClean="0"/>
              <a:t>MORE conversions</a:t>
            </a:r>
            <a:endParaRPr lang="en-US" sz="9600" dirty="0"/>
          </a:p>
        </p:txBody>
      </p:sp>
      <p:sp>
        <p:nvSpPr>
          <p:cNvPr id="3" name="Subtitle 2"/>
          <p:cNvSpPr>
            <a:spLocks noGrp="1"/>
          </p:cNvSpPr>
          <p:nvPr>
            <p:ph type="subTitle" idx="1"/>
          </p:nvPr>
        </p:nvSpPr>
        <p:spPr/>
        <p:txBody>
          <a:bodyPr>
            <a:normAutofit/>
          </a:bodyPr>
          <a:lstStyle/>
          <a:p>
            <a:r>
              <a:rPr lang="en-US" sz="4400" dirty="0" smtClean="0"/>
              <a:t>Section 7.05</a:t>
            </a:r>
            <a:endParaRPr lang="en-US" sz="4400" dirty="0"/>
          </a:p>
        </p:txBody>
      </p:sp>
    </p:spTree>
    <p:extLst>
      <p:ext uri="{BB962C8B-B14F-4D97-AF65-F5344CB8AC3E}">
        <p14:creationId xmlns:p14="http://schemas.microsoft.com/office/powerpoint/2010/main" val="34578956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INTRODUCTION</a:t>
            </a:r>
            <a:endParaRPr lang="en-US" sz="5400" dirty="0"/>
          </a:p>
        </p:txBody>
      </p:sp>
      <p:sp>
        <p:nvSpPr>
          <p:cNvPr id="3" name="Content Placeholder 2"/>
          <p:cNvSpPr>
            <a:spLocks noGrp="1"/>
          </p:cNvSpPr>
          <p:nvPr>
            <p:ph idx="1"/>
          </p:nvPr>
        </p:nvSpPr>
        <p:spPr/>
        <p:txBody>
          <a:bodyPr>
            <a:normAutofit/>
          </a:bodyPr>
          <a:lstStyle/>
          <a:p>
            <a:pPr marL="0" indent="0">
              <a:buNone/>
            </a:pPr>
            <a:r>
              <a:rPr lang="en-US" sz="3200" dirty="0">
                <a:effectLst/>
              </a:rPr>
              <a:t>Have you ever dreamed of traveling to foreign countries? </a:t>
            </a:r>
            <a:endParaRPr lang="en-US" sz="3200" dirty="0" smtClean="0">
              <a:effectLst/>
            </a:endParaRPr>
          </a:p>
          <a:p>
            <a:pPr marL="0" indent="0">
              <a:buNone/>
            </a:pPr>
            <a:r>
              <a:rPr lang="en-US" sz="3200" dirty="0" smtClean="0">
                <a:effectLst/>
              </a:rPr>
              <a:t>If </a:t>
            </a:r>
            <a:r>
              <a:rPr lang="en-US" sz="3200" dirty="0">
                <a:effectLst/>
              </a:rPr>
              <a:t>you ever do, you will want to be able to convert your American money into their currency.</a:t>
            </a:r>
            <a:endParaRPr lang="en-US" sz="3200" dirty="0"/>
          </a:p>
        </p:txBody>
      </p:sp>
    </p:spTree>
    <p:extLst>
      <p:ext uri="{BB962C8B-B14F-4D97-AF65-F5344CB8AC3E}">
        <p14:creationId xmlns:p14="http://schemas.microsoft.com/office/powerpoint/2010/main" val="1225810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283028"/>
            <a:ext cx="10353761" cy="1326321"/>
          </a:xfrm>
        </p:spPr>
        <p:txBody>
          <a:bodyPr>
            <a:noAutofit/>
          </a:bodyPr>
          <a:lstStyle/>
          <a:p>
            <a:pPr algn="l"/>
            <a:r>
              <a:rPr lang="en-US" sz="5400" dirty="0" smtClean="0"/>
              <a:t>More conversions</a:t>
            </a:r>
            <a:endParaRPr lang="en-US" sz="5400" dirty="0"/>
          </a:p>
        </p:txBody>
      </p:sp>
      <p:sp>
        <p:nvSpPr>
          <p:cNvPr id="3" name="Content Placeholder 2"/>
          <p:cNvSpPr>
            <a:spLocks noGrp="1"/>
          </p:cNvSpPr>
          <p:nvPr>
            <p:ph idx="1"/>
          </p:nvPr>
        </p:nvSpPr>
        <p:spPr>
          <a:xfrm>
            <a:off x="913795" y="1476103"/>
            <a:ext cx="10353762" cy="4315097"/>
          </a:xfrm>
        </p:spPr>
        <p:txBody>
          <a:bodyPr>
            <a:normAutofit lnSpcReduction="10000"/>
          </a:bodyPr>
          <a:lstStyle/>
          <a:p>
            <a:pPr marL="0" indent="0">
              <a:buNone/>
            </a:pPr>
            <a:r>
              <a:rPr lang="en-US" sz="2800" b="1" dirty="0">
                <a:effectLst/>
              </a:rPr>
              <a:t>Decimals to </a:t>
            </a:r>
            <a:r>
              <a:rPr lang="en-US" sz="2800" b="1" dirty="0" err="1">
                <a:effectLst/>
              </a:rPr>
              <a:t>Percents</a:t>
            </a:r>
            <a:endParaRPr lang="en-US" sz="2800" b="1" dirty="0">
              <a:effectLst/>
            </a:endParaRPr>
          </a:p>
          <a:p>
            <a:r>
              <a:rPr lang="en-US" sz="2800" dirty="0">
                <a:effectLst/>
              </a:rPr>
              <a:t>To convert decimals to </a:t>
            </a:r>
            <a:r>
              <a:rPr lang="en-US" sz="2800" dirty="0" err="1">
                <a:effectLst/>
              </a:rPr>
              <a:t>percents</a:t>
            </a:r>
            <a:r>
              <a:rPr lang="en-US" sz="2800" dirty="0">
                <a:effectLst/>
              </a:rPr>
              <a:t>, you multiply the decimal number by 100 and add the percent sign. This can also be accomplished by moving the decimal place two places to the right. You may need to add zeros as place holders if you use the latter method.</a:t>
            </a:r>
          </a:p>
          <a:p>
            <a:pPr marL="0" indent="0">
              <a:buNone/>
            </a:pPr>
            <a:r>
              <a:rPr lang="en-US" sz="2800" b="1" dirty="0">
                <a:effectLst/>
              </a:rPr>
              <a:t>Example #1</a:t>
            </a:r>
          </a:p>
          <a:p>
            <a:r>
              <a:rPr lang="en-US" sz="2800" dirty="0">
                <a:effectLst/>
              </a:rPr>
              <a:t>7.5 = 750%</a:t>
            </a:r>
          </a:p>
          <a:p>
            <a:endParaRPr lang="en-US" sz="2400" dirty="0"/>
          </a:p>
        </p:txBody>
      </p:sp>
    </p:spTree>
    <p:extLst>
      <p:ext uri="{BB962C8B-B14F-4D97-AF65-F5344CB8AC3E}">
        <p14:creationId xmlns:p14="http://schemas.microsoft.com/office/powerpoint/2010/main" val="2131985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283028"/>
            <a:ext cx="10353761" cy="1326321"/>
          </a:xfrm>
        </p:spPr>
        <p:txBody>
          <a:bodyPr>
            <a:noAutofit/>
          </a:bodyPr>
          <a:lstStyle/>
          <a:p>
            <a:pPr algn="l"/>
            <a:r>
              <a:rPr lang="en-US" sz="5400" dirty="0" smtClean="0"/>
              <a:t>More conversions</a:t>
            </a:r>
            <a:endParaRPr lang="en-US" sz="5400" dirty="0"/>
          </a:p>
        </p:txBody>
      </p:sp>
      <p:sp>
        <p:nvSpPr>
          <p:cNvPr id="3" name="Content Placeholder 2"/>
          <p:cNvSpPr>
            <a:spLocks noGrp="1"/>
          </p:cNvSpPr>
          <p:nvPr>
            <p:ph idx="1"/>
          </p:nvPr>
        </p:nvSpPr>
        <p:spPr>
          <a:xfrm>
            <a:off x="913795" y="1476103"/>
            <a:ext cx="10353762" cy="4315097"/>
          </a:xfrm>
        </p:spPr>
        <p:txBody>
          <a:bodyPr>
            <a:normAutofit/>
          </a:bodyPr>
          <a:lstStyle/>
          <a:p>
            <a:pPr marL="0" indent="0">
              <a:buNone/>
            </a:pPr>
            <a:r>
              <a:rPr lang="en-US" sz="2800" b="1" dirty="0" err="1">
                <a:effectLst/>
              </a:rPr>
              <a:t>Percents</a:t>
            </a:r>
            <a:r>
              <a:rPr lang="en-US" sz="2800" b="1" dirty="0">
                <a:effectLst/>
              </a:rPr>
              <a:t> to Decimals</a:t>
            </a:r>
          </a:p>
          <a:p>
            <a:r>
              <a:rPr lang="en-US" sz="2800" dirty="0">
                <a:effectLst/>
              </a:rPr>
              <a:t>To convert </a:t>
            </a:r>
            <a:r>
              <a:rPr lang="en-US" sz="2800" dirty="0" err="1">
                <a:effectLst/>
              </a:rPr>
              <a:t>percents</a:t>
            </a:r>
            <a:r>
              <a:rPr lang="en-US" sz="2800" dirty="0">
                <a:effectLst/>
              </a:rPr>
              <a:t> to decimals, you divide by 100 and drop the percent sign. This can also be accomplished by moving the decimal two places to the left. You may need to put zeros in as place holders if you do the latter method.</a:t>
            </a:r>
          </a:p>
          <a:p>
            <a:pPr marL="0" indent="0">
              <a:buNone/>
            </a:pPr>
            <a:r>
              <a:rPr lang="en-US" sz="2800" b="1" dirty="0">
                <a:effectLst/>
              </a:rPr>
              <a:t>Example #2</a:t>
            </a:r>
          </a:p>
          <a:p>
            <a:r>
              <a:rPr lang="en-US" sz="2800" dirty="0">
                <a:effectLst/>
              </a:rPr>
              <a:t>3% = 0.03</a:t>
            </a:r>
          </a:p>
          <a:p>
            <a:endParaRPr lang="en-US" sz="2400" dirty="0"/>
          </a:p>
        </p:txBody>
      </p:sp>
    </p:spTree>
    <p:extLst>
      <p:ext uri="{BB962C8B-B14F-4D97-AF65-F5344CB8AC3E}">
        <p14:creationId xmlns:p14="http://schemas.microsoft.com/office/powerpoint/2010/main" val="1335175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283028"/>
            <a:ext cx="10353761" cy="1326321"/>
          </a:xfrm>
        </p:spPr>
        <p:txBody>
          <a:bodyPr>
            <a:noAutofit/>
          </a:bodyPr>
          <a:lstStyle/>
          <a:p>
            <a:pPr algn="l"/>
            <a:r>
              <a:rPr lang="en-US" sz="5400" dirty="0" smtClean="0"/>
              <a:t>More conversions</a:t>
            </a:r>
            <a:endParaRPr lang="en-US" sz="5400" dirty="0"/>
          </a:p>
        </p:txBody>
      </p:sp>
      <p:sp>
        <p:nvSpPr>
          <p:cNvPr id="3" name="Content Placeholder 2"/>
          <p:cNvSpPr>
            <a:spLocks noGrp="1"/>
          </p:cNvSpPr>
          <p:nvPr>
            <p:ph idx="1"/>
          </p:nvPr>
        </p:nvSpPr>
        <p:spPr>
          <a:xfrm>
            <a:off x="913795" y="1476103"/>
            <a:ext cx="10353762" cy="4315097"/>
          </a:xfrm>
        </p:spPr>
        <p:txBody>
          <a:bodyPr>
            <a:normAutofit/>
          </a:bodyPr>
          <a:lstStyle/>
          <a:p>
            <a:pPr marL="0" indent="0">
              <a:buNone/>
            </a:pPr>
            <a:r>
              <a:rPr lang="en-US" sz="2800" b="1" dirty="0" smtClean="0">
                <a:effectLst/>
              </a:rPr>
              <a:t>Fractions </a:t>
            </a:r>
            <a:r>
              <a:rPr lang="en-US" sz="2800" b="1" dirty="0">
                <a:effectLst/>
              </a:rPr>
              <a:t>to Decimals</a:t>
            </a:r>
          </a:p>
          <a:p>
            <a:r>
              <a:rPr lang="en-US" sz="2800" dirty="0">
                <a:effectLst/>
              </a:rPr>
              <a:t>To convert from fractions to decimals you divide the numerator by the denominator.</a:t>
            </a:r>
          </a:p>
          <a:p>
            <a:pPr marL="0" indent="0">
              <a:buNone/>
            </a:pPr>
            <a:r>
              <a:rPr lang="en-US" sz="2800" b="1" dirty="0">
                <a:effectLst/>
              </a:rPr>
              <a:t>Example #3</a:t>
            </a:r>
          </a:p>
          <a:p>
            <a:r>
              <a:rPr lang="en-US" sz="2800" dirty="0">
                <a:effectLst/>
              </a:rPr>
              <a:t>½ = 1 ÷ 2</a:t>
            </a:r>
          </a:p>
          <a:p>
            <a:r>
              <a:rPr lang="en-US" sz="2800" dirty="0">
                <a:effectLst/>
              </a:rPr>
              <a:t>1 ÷ 2 = 0.5</a:t>
            </a:r>
          </a:p>
          <a:p>
            <a:endParaRPr lang="en-US" sz="2800" dirty="0">
              <a:effectLst/>
            </a:endParaRPr>
          </a:p>
          <a:p>
            <a:endParaRPr lang="en-US" sz="2400" dirty="0"/>
          </a:p>
        </p:txBody>
      </p:sp>
    </p:spTree>
    <p:extLst>
      <p:ext uri="{BB962C8B-B14F-4D97-AF65-F5344CB8AC3E}">
        <p14:creationId xmlns:p14="http://schemas.microsoft.com/office/powerpoint/2010/main" val="3384554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283028"/>
            <a:ext cx="10353761" cy="1326321"/>
          </a:xfrm>
        </p:spPr>
        <p:txBody>
          <a:bodyPr>
            <a:noAutofit/>
          </a:bodyPr>
          <a:lstStyle/>
          <a:p>
            <a:pPr algn="l"/>
            <a:r>
              <a:rPr lang="en-US" sz="5400" dirty="0" smtClean="0"/>
              <a:t>More conversions</a:t>
            </a:r>
            <a:endParaRPr lang="en-US" sz="5400" dirty="0"/>
          </a:p>
        </p:txBody>
      </p:sp>
      <p:sp>
        <p:nvSpPr>
          <p:cNvPr id="3" name="Content Placeholder 2"/>
          <p:cNvSpPr>
            <a:spLocks noGrp="1"/>
          </p:cNvSpPr>
          <p:nvPr>
            <p:ph idx="1"/>
          </p:nvPr>
        </p:nvSpPr>
        <p:spPr>
          <a:xfrm>
            <a:off x="913795" y="1476103"/>
            <a:ext cx="10353762" cy="4315097"/>
          </a:xfrm>
        </p:spPr>
        <p:txBody>
          <a:bodyPr>
            <a:normAutofit/>
          </a:bodyPr>
          <a:lstStyle/>
          <a:p>
            <a:pPr marL="0" indent="0">
              <a:buNone/>
            </a:pPr>
            <a:r>
              <a:rPr lang="en-US" sz="2800" b="1" dirty="0">
                <a:effectLst/>
              </a:rPr>
              <a:t>Decimals to Fractions</a:t>
            </a:r>
          </a:p>
          <a:p>
            <a:r>
              <a:rPr lang="en-US" sz="2800" dirty="0">
                <a:effectLst/>
              </a:rPr>
              <a:t>Look at the following example of how to convert a decimal to a fraction.</a:t>
            </a:r>
          </a:p>
          <a:p>
            <a:pPr marL="0" indent="0">
              <a:buNone/>
            </a:pPr>
            <a:r>
              <a:rPr lang="en-US" sz="2800" b="1" dirty="0">
                <a:effectLst/>
              </a:rPr>
              <a:t>Example #4</a:t>
            </a:r>
          </a:p>
          <a:p>
            <a:r>
              <a:rPr lang="en-US" sz="2800" dirty="0">
                <a:effectLst/>
              </a:rPr>
              <a:t>Convert 1.1 to a fraction.</a:t>
            </a:r>
          </a:p>
          <a:p>
            <a:r>
              <a:rPr lang="en-US" sz="2800" b="1" dirty="0">
                <a:effectLst/>
              </a:rPr>
              <a:t>Step 1:</a:t>
            </a:r>
            <a:r>
              <a:rPr lang="en-US" sz="2800" dirty="0">
                <a:effectLst/>
              </a:rPr>
              <a:t> Write the decimal over 1 as a fraction</a:t>
            </a:r>
            <a:r>
              <a:rPr lang="en-US" sz="2800" dirty="0" smtClean="0">
                <a:effectLst/>
              </a:rPr>
              <a:t>.</a:t>
            </a:r>
            <a:r>
              <a:rPr lang="en-US" sz="2800" dirty="0"/>
              <a:t/>
            </a:r>
            <a:br>
              <a:rPr lang="en-US" sz="2800" dirty="0"/>
            </a:br>
            <a:endParaRPr lang="en-US" sz="2800" dirty="0">
              <a:effectLst/>
            </a:endParaRPr>
          </a:p>
          <a:p>
            <a:endParaRPr lang="en-US" sz="2400" dirty="0"/>
          </a:p>
        </p:txBody>
      </p:sp>
      <p:pic>
        <p:nvPicPr>
          <p:cNvPr id="17410" name="Picture 2" descr="1.1 /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44446" y="4681946"/>
            <a:ext cx="989693" cy="14771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2603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7410"/>
                                        </p:tgtEl>
                                        <p:attrNameLst>
                                          <p:attrName>style.visibility</p:attrName>
                                        </p:attrNameLst>
                                      </p:cBhvr>
                                      <p:to>
                                        <p:strVal val="visible"/>
                                      </p:to>
                                    </p:set>
                                    <p:animEffect transition="in" filter="fade">
                                      <p:cBhvr>
                                        <p:cTn id="32" dur="500"/>
                                        <p:tgtEl>
                                          <p:spTgt spid="174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298605"/>
            <a:ext cx="7958331" cy="1077229"/>
          </a:xfrm>
        </p:spPr>
        <p:txBody>
          <a:bodyPr>
            <a:normAutofit/>
          </a:bodyPr>
          <a:lstStyle/>
          <a:p>
            <a:pPr algn="l"/>
            <a:r>
              <a:rPr lang="en-US" sz="6600" dirty="0" smtClean="0"/>
              <a:t>Ratios</a:t>
            </a:r>
            <a:endParaRPr lang="en-US" sz="6600" dirty="0"/>
          </a:p>
        </p:txBody>
      </p:sp>
      <p:sp>
        <p:nvSpPr>
          <p:cNvPr id="3" name="Content Placeholder 2"/>
          <p:cNvSpPr>
            <a:spLocks noGrp="1"/>
          </p:cNvSpPr>
          <p:nvPr>
            <p:ph idx="1"/>
          </p:nvPr>
        </p:nvSpPr>
        <p:spPr>
          <a:xfrm>
            <a:off x="913794" y="1375833"/>
            <a:ext cx="10881965" cy="5077217"/>
          </a:xfrm>
        </p:spPr>
        <p:txBody>
          <a:bodyPr>
            <a:normAutofit fontScale="92500"/>
          </a:bodyPr>
          <a:lstStyle/>
          <a:p>
            <a:r>
              <a:rPr lang="en-US" sz="2800" dirty="0">
                <a:effectLst/>
              </a:rPr>
              <a:t>A </a:t>
            </a:r>
            <a:r>
              <a:rPr lang="en-US" sz="2800" b="1" dirty="0">
                <a:solidFill>
                  <a:srgbClr val="FFFF00"/>
                </a:solidFill>
                <a:effectLst/>
              </a:rPr>
              <a:t>ratio</a:t>
            </a:r>
            <a:r>
              <a:rPr lang="en-US" sz="2800" dirty="0">
                <a:solidFill>
                  <a:srgbClr val="FFFF00"/>
                </a:solidFill>
                <a:effectLst/>
              </a:rPr>
              <a:t> </a:t>
            </a:r>
            <a:r>
              <a:rPr lang="en-US" sz="2800" dirty="0">
                <a:effectLst/>
              </a:rPr>
              <a:t>is a relationship of two numbers. For example, you have 3 cats and 4 dogs. You can express the relationship in three ways:</a:t>
            </a:r>
          </a:p>
          <a:p>
            <a:pPr lvl="1"/>
            <a:r>
              <a:rPr lang="en-US" sz="2800" dirty="0">
                <a:effectLst/>
              </a:rPr>
              <a:t>3 to 4</a:t>
            </a:r>
          </a:p>
          <a:p>
            <a:pPr lvl="1"/>
            <a:r>
              <a:rPr lang="en-US" sz="2800" dirty="0">
                <a:effectLst/>
              </a:rPr>
              <a:t>3:4</a:t>
            </a:r>
          </a:p>
          <a:p>
            <a:pPr lvl="1"/>
            <a:r>
              <a:rPr lang="en-US" sz="2800" dirty="0">
                <a:effectLst/>
              </a:rPr>
              <a:t>3/4</a:t>
            </a:r>
          </a:p>
          <a:p>
            <a:r>
              <a:rPr lang="en-US" sz="2800" dirty="0">
                <a:effectLst/>
              </a:rPr>
              <a:t>All of these are correct!</a:t>
            </a:r>
          </a:p>
          <a:p>
            <a:r>
              <a:rPr lang="en-US" sz="2800" dirty="0">
                <a:effectLst/>
              </a:rPr>
              <a:t>When asked to express a relationship, you will be expected to express it in simplest form. This means you will reduce it just like you would reduce any other fraction.</a:t>
            </a:r>
          </a:p>
          <a:p>
            <a:endParaRPr lang="en-US" dirty="0"/>
          </a:p>
        </p:txBody>
      </p:sp>
    </p:spTree>
    <p:extLst>
      <p:ext uri="{BB962C8B-B14F-4D97-AF65-F5344CB8AC3E}">
        <p14:creationId xmlns:p14="http://schemas.microsoft.com/office/powerpoint/2010/main" val="1595111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283028"/>
            <a:ext cx="10353761" cy="1326321"/>
          </a:xfrm>
        </p:spPr>
        <p:txBody>
          <a:bodyPr>
            <a:noAutofit/>
          </a:bodyPr>
          <a:lstStyle/>
          <a:p>
            <a:pPr algn="l"/>
            <a:r>
              <a:rPr lang="en-US" sz="5400" dirty="0" smtClean="0"/>
              <a:t>More conversions</a:t>
            </a:r>
            <a:endParaRPr lang="en-US" sz="5400" dirty="0"/>
          </a:p>
        </p:txBody>
      </p:sp>
      <p:sp>
        <p:nvSpPr>
          <p:cNvPr id="3" name="Content Placeholder 2"/>
          <p:cNvSpPr>
            <a:spLocks noGrp="1"/>
          </p:cNvSpPr>
          <p:nvPr>
            <p:ph idx="1"/>
          </p:nvPr>
        </p:nvSpPr>
        <p:spPr>
          <a:xfrm>
            <a:off x="913795" y="1476103"/>
            <a:ext cx="10353762" cy="4315097"/>
          </a:xfrm>
        </p:spPr>
        <p:txBody>
          <a:bodyPr>
            <a:normAutofit/>
          </a:bodyPr>
          <a:lstStyle/>
          <a:p>
            <a:pPr marL="0" indent="0">
              <a:buNone/>
            </a:pPr>
            <a:r>
              <a:rPr lang="en-US" sz="2800" b="1" dirty="0">
                <a:effectLst/>
              </a:rPr>
              <a:t>Step 2:</a:t>
            </a:r>
            <a:r>
              <a:rPr lang="en-US" sz="2800" dirty="0">
                <a:effectLst/>
              </a:rPr>
              <a:t> Get rid of the decimal point in the numerator by multiplying numerator and denominator by 10 for every number after the decimal point.</a:t>
            </a:r>
            <a:endParaRPr lang="en-US" sz="2800" dirty="0"/>
          </a:p>
        </p:txBody>
      </p:sp>
      <p:pic>
        <p:nvPicPr>
          <p:cNvPr id="21506" name="Picture 2" descr="(1.1 × 10) ÷ (1 ×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61925" y="3425281"/>
            <a:ext cx="2295024" cy="14994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8561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1506"/>
                                        </p:tgtEl>
                                        <p:attrNameLst>
                                          <p:attrName>style.visibility</p:attrName>
                                        </p:attrNameLst>
                                      </p:cBhvr>
                                      <p:to>
                                        <p:strVal val="visible"/>
                                      </p:to>
                                    </p:set>
                                    <p:animEffect transition="in" filter="fade">
                                      <p:cBhvr>
                                        <p:cTn id="12" dur="500"/>
                                        <p:tgtEl>
                                          <p:spTgt spid="215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283028"/>
            <a:ext cx="10353761" cy="1326321"/>
          </a:xfrm>
        </p:spPr>
        <p:txBody>
          <a:bodyPr>
            <a:noAutofit/>
          </a:bodyPr>
          <a:lstStyle/>
          <a:p>
            <a:pPr algn="l"/>
            <a:r>
              <a:rPr lang="en-US" sz="5400" dirty="0" smtClean="0"/>
              <a:t>More conversions</a:t>
            </a:r>
            <a:endParaRPr lang="en-US" sz="5400" dirty="0"/>
          </a:p>
        </p:txBody>
      </p:sp>
      <p:sp>
        <p:nvSpPr>
          <p:cNvPr id="3" name="Content Placeholder 2"/>
          <p:cNvSpPr>
            <a:spLocks noGrp="1"/>
          </p:cNvSpPr>
          <p:nvPr>
            <p:ph idx="1"/>
          </p:nvPr>
        </p:nvSpPr>
        <p:spPr>
          <a:xfrm>
            <a:off x="913795" y="1476103"/>
            <a:ext cx="10353762" cy="4315097"/>
          </a:xfrm>
        </p:spPr>
        <p:txBody>
          <a:bodyPr>
            <a:normAutofit/>
          </a:bodyPr>
          <a:lstStyle/>
          <a:p>
            <a:pPr marL="0" indent="0">
              <a:buNone/>
            </a:pPr>
            <a:r>
              <a:rPr lang="en-US" sz="2800" b="1" dirty="0">
                <a:effectLst/>
              </a:rPr>
              <a:t>Step 3:</a:t>
            </a:r>
            <a:r>
              <a:rPr lang="en-US" sz="2800" dirty="0">
                <a:effectLst/>
              </a:rPr>
              <a:t> Simplify the fraction if you can.</a:t>
            </a:r>
            <a:endParaRPr lang="en-US" sz="2800" dirty="0"/>
          </a:p>
        </p:txBody>
      </p:sp>
      <p:pic>
        <p:nvPicPr>
          <p:cNvPr id="22530" name="Picture 2" descr="11 /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58204" y="2471548"/>
            <a:ext cx="1255213" cy="21589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6825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2530"/>
                                        </p:tgtEl>
                                        <p:attrNameLst>
                                          <p:attrName>style.visibility</p:attrName>
                                        </p:attrNameLst>
                                      </p:cBhvr>
                                      <p:to>
                                        <p:strVal val="visible"/>
                                      </p:to>
                                    </p:set>
                                    <p:animEffect transition="in" filter="fade">
                                      <p:cBhvr>
                                        <p:cTn id="12" dur="500"/>
                                        <p:tgtEl>
                                          <p:spTgt spid="225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283028"/>
            <a:ext cx="10353761" cy="1326321"/>
          </a:xfrm>
        </p:spPr>
        <p:txBody>
          <a:bodyPr>
            <a:noAutofit/>
          </a:bodyPr>
          <a:lstStyle/>
          <a:p>
            <a:pPr algn="l"/>
            <a:r>
              <a:rPr lang="en-US" sz="5400" dirty="0" smtClean="0"/>
              <a:t>Money conversions</a:t>
            </a:r>
            <a:endParaRPr lang="en-US" sz="5400" dirty="0"/>
          </a:p>
        </p:txBody>
      </p:sp>
      <p:sp>
        <p:nvSpPr>
          <p:cNvPr id="3" name="Content Placeholder 2"/>
          <p:cNvSpPr>
            <a:spLocks noGrp="1"/>
          </p:cNvSpPr>
          <p:nvPr>
            <p:ph idx="1"/>
          </p:nvPr>
        </p:nvSpPr>
        <p:spPr>
          <a:xfrm>
            <a:off x="913795" y="1476103"/>
            <a:ext cx="10986468" cy="4315097"/>
          </a:xfrm>
        </p:spPr>
        <p:txBody>
          <a:bodyPr>
            <a:normAutofit/>
          </a:bodyPr>
          <a:lstStyle/>
          <a:p>
            <a:pPr marL="0" indent="0">
              <a:buNone/>
            </a:pPr>
            <a:r>
              <a:rPr lang="en-US" sz="2800" dirty="0">
                <a:effectLst/>
              </a:rPr>
              <a:t>To convert from one unit of money to another you simply set up a proportion. You will want to remember to be consistent with your placement of like units. Notice that I have Canadian Dollars over Japanese Yen in both fractions.</a:t>
            </a:r>
          </a:p>
          <a:p>
            <a:pPr marL="0" indent="0">
              <a:buNone/>
            </a:pPr>
            <a:r>
              <a:rPr lang="en-US" sz="2800" b="1" dirty="0">
                <a:effectLst/>
              </a:rPr>
              <a:t>Example #5</a:t>
            </a:r>
          </a:p>
          <a:p>
            <a:r>
              <a:rPr lang="en-US" sz="2800" dirty="0">
                <a:effectLst/>
              </a:rPr>
              <a:t>If one Canadian dollar is equal to 94.4231 Japanese yen, how many Canadian dollars are 300 Japanese yens equal to?</a:t>
            </a:r>
          </a:p>
        </p:txBody>
      </p:sp>
    </p:spTree>
    <p:extLst>
      <p:ext uri="{BB962C8B-B14F-4D97-AF65-F5344CB8AC3E}">
        <p14:creationId xmlns:p14="http://schemas.microsoft.com/office/powerpoint/2010/main" val="3945742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283028"/>
            <a:ext cx="10353761" cy="1326321"/>
          </a:xfrm>
        </p:spPr>
        <p:txBody>
          <a:bodyPr>
            <a:noAutofit/>
          </a:bodyPr>
          <a:lstStyle/>
          <a:p>
            <a:pPr algn="l"/>
            <a:r>
              <a:rPr lang="en-US" sz="5400" dirty="0" smtClean="0"/>
              <a:t>Money conversions</a:t>
            </a:r>
            <a:endParaRPr lang="en-US" sz="5400" dirty="0"/>
          </a:p>
        </p:txBody>
      </p:sp>
      <p:sp>
        <p:nvSpPr>
          <p:cNvPr id="3" name="Content Placeholder 2"/>
          <p:cNvSpPr>
            <a:spLocks noGrp="1"/>
          </p:cNvSpPr>
          <p:nvPr>
            <p:ph idx="1"/>
          </p:nvPr>
        </p:nvSpPr>
        <p:spPr>
          <a:xfrm>
            <a:off x="913795" y="1463041"/>
            <a:ext cx="10986468" cy="4315097"/>
          </a:xfrm>
        </p:spPr>
        <p:txBody>
          <a:bodyPr>
            <a:normAutofit fontScale="92500" lnSpcReduction="10000"/>
          </a:bodyPr>
          <a:lstStyle/>
          <a:p>
            <a:pPr marL="0" indent="0">
              <a:buNone/>
            </a:pPr>
            <a:endParaRPr lang="en-US" dirty="0" smtClean="0">
              <a:effectLst/>
            </a:endParaRPr>
          </a:p>
          <a:p>
            <a:pPr marL="0" indent="0">
              <a:buNone/>
            </a:pPr>
            <a:endParaRPr lang="en-US" dirty="0" smtClean="0">
              <a:effectLst/>
            </a:endParaRPr>
          </a:p>
          <a:p>
            <a:pPr marL="0" indent="0">
              <a:buNone/>
            </a:pPr>
            <a:endParaRPr lang="en-US" dirty="0" smtClean="0">
              <a:effectLst/>
            </a:endParaRPr>
          </a:p>
          <a:p>
            <a:pPr marL="0" indent="0">
              <a:buNone/>
            </a:pPr>
            <a:r>
              <a:rPr lang="en-US" sz="2800" dirty="0" smtClean="0">
                <a:effectLst/>
              </a:rPr>
              <a:t>300 </a:t>
            </a:r>
            <a:r>
              <a:rPr lang="en-US" sz="2800" dirty="0">
                <a:effectLst/>
              </a:rPr>
              <a:t>= </a:t>
            </a:r>
            <a:r>
              <a:rPr lang="en-US" sz="2800" dirty="0" smtClean="0">
                <a:effectLst/>
              </a:rPr>
              <a:t>94.4231</a:t>
            </a:r>
            <a:r>
              <a:rPr lang="en-US" sz="2800" i="1" dirty="0" smtClean="0">
                <a:effectLst/>
              </a:rPr>
              <a:t>x</a:t>
            </a:r>
          </a:p>
          <a:p>
            <a:pPr marL="0" indent="0">
              <a:buNone/>
            </a:pPr>
            <a:endParaRPr lang="en-US" sz="2800" i="1" dirty="0">
              <a:effectLst/>
            </a:endParaRPr>
          </a:p>
          <a:p>
            <a:pPr marL="0" indent="0">
              <a:buNone/>
            </a:pPr>
            <a:endParaRPr lang="en-US" sz="2800" i="1" dirty="0" smtClean="0">
              <a:effectLst/>
            </a:endParaRPr>
          </a:p>
          <a:p>
            <a:pPr marL="0" indent="0">
              <a:buNone/>
            </a:pPr>
            <a:endParaRPr lang="en-US" sz="2800" i="1" dirty="0">
              <a:effectLst/>
            </a:endParaRPr>
          </a:p>
          <a:p>
            <a:pPr marL="0" indent="0">
              <a:buNone/>
            </a:pPr>
            <a:r>
              <a:rPr lang="en-US" sz="2800" dirty="0">
                <a:effectLst/>
              </a:rPr>
              <a:t>3.1772 Canadian dollars = </a:t>
            </a:r>
            <a:r>
              <a:rPr lang="en-US" sz="2800" i="1" dirty="0">
                <a:effectLst/>
              </a:rPr>
              <a:t>x</a:t>
            </a:r>
            <a:endParaRPr lang="en-US" sz="2800" dirty="0">
              <a:effectLst/>
            </a:endParaRPr>
          </a:p>
        </p:txBody>
      </p:sp>
      <p:pic>
        <p:nvPicPr>
          <p:cNvPr id="23554" name="Picture 2" descr="(1 Canadian dollar ÷ 94.4231 Japanese yen) = (x Canadian dollar ÷ 94.4231 Japanese y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3795" y="1870606"/>
            <a:ext cx="5923741" cy="809580"/>
          </a:xfrm>
          <a:prstGeom prst="rect">
            <a:avLst/>
          </a:prstGeom>
          <a:noFill/>
          <a:extLst>
            <a:ext uri="{909E8E84-426E-40DD-AFC4-6F175D3DCCD1}">
              <a14:hiddenFill xmlns:a14="http://schemas.microsoft.com/office/drawing/2010/main">
                <a:solidFill>
                  <a:srgbClr val="FFFFFF"/>
                </a:solidFill>
              </a14:hiddenFill>
            </a:ext>
          </a:extLst>
        </p:spPr>
      </p:pic>
      <p:pic>
        <p:nvPicPr>
          <p:cNvPr id="23556" name="Picture 4" descr="(300 ÷ 94.4231) = (94.4231x ÷ 94.423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3795" y="3596702"/>
            <a:ext cx="4865067" cy="12649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2960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fade">
                                      <p:cBhvr>
                                        <p:cTn id="7" dur="500"/>
                                        <p:tgtEl>
                                          <p:spTgt spid="2355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fade">
                                      <p:cBhvr>
                                        <p:cTn id="17" dur="500"/>
                                        <p:tgtEl>
                                          <p:spTgt spid="3">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3556"/>
                                        </p:tgtEl>
                                        <p:attrNameLst>
                                          <p:attrName>style.visibility</p:attrName>
                                        </p:attrNameLst>
                                      </p:cBhvr>
                                      <p:to>
                                        <p:strVal val="visible"/>
                                      </p:to>
                                    </p:set>
                                    <p:animEffect transition="in" filter="fade">
                                      <p:cBhvr>
                                        <p:cTn id="22" dur="500"/>
                                        <p:tgtEl>
                                          <p:spTgt spid="235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298605"/>
            <a:ext cx="7958331" cy="1077229"/>
          </a:xfrm>
        </p:spPr>
        <p:txBody>
          <a:bodyPr>
            <a:normAutofit/>
          </a:bodyPr>
          <a:lstStyle/>
          <a:p>
            <a:pPr algn="l"/>
            <a:r>
              <a:rPr lang="en-US" sz="6600" dirty="0" smtClean="0"/>
              <a:t>Ratios</a:t>
            </a:r>
            <a:endParaRPr lang="en-US" sz="6600" dirty="0"/>
          </a:p>
        </p:txBody>
      </p:sp>
      <p:sp>
        <p:nvSpPr>
          <p:cNvPr id="3" name="Content Placeholder 2"/>
          <p:cNvSpPr>
            <a:spLocks noGrp="1"/>
          </p:cNvSpPr>
          <p:nvPr>
            <p:ph idx="1"/>
          </p:nvPr>
        </p:nvSpPr>
        <p:spPr>
          <a:xfrm>
            <a:off x="913794" y="1375833"/>
            <a:ext cx="10881965" cy="5077217"/>
          </a:xfrm>
        </p:spPr>
        <p:txBody>
          <a:bodyPr>
            <a:normAutofit/>
          </a:bodyPr>
          <a:lstStyle/>
          <a:p>
            <a:pPr marL="0" indent="0">
              <a:buNone/>
            </a:pPr>
            <a:r>
              <a:rPr lang="en-US" sz="3200" b="1" dirty="0">
                <a:effectLst/>
              </a:rPr>
              <a:t>Example #1</a:t>
            </a:r>
          </a:p>
          <a:p>
            <a:r>
              <a:rPr lang="en-US" sz="3200" dirty="0">
                <a:effectLst/>
              </a:rPr>
              <a:t>In my classroom, there are 16 boys and 12 girls. Express this as a ratio of boys to girls.</a:t>
            </a:r>
          </a:p>
          <a:p>
            <a:endParaRPr lang="en-US" dirty="0"/>
          </a:p>
        </p:txBody>
      </p:sp>
      <p:pic>
        <p:nvPicPr>
          <p:cNvPr id="1028" name="Picture 4" descr="(16 boys / 12 girls) = [(16 boys ÷ 4) / (12 girls ÷ 4)] = (4 boys / 3 girl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54638" y="3783812"/>
            <a:ext cx="6538500" cy="10625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3987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28"/>
                                        </p:tgtEl>
                                        <p:attrNameLst>
                                          <p:attrName>style.visibility</p:attrName>
                                        </p:attrNameLst>
                                      </p:cBhvr>
                                      <p:to>
                                        <p:strVal val="visible"/>
                                      </p:to>
                                    </p:set>
                                    <p:animEffect transition="in" filter="fade">
                                      <p:cBhvr>
                                        <p:cTn id="17" dur="5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298605"/>
            <a:ext cx="7958331" cy="1077229"/>
          </a:xfrm>
        </p:spPr>
        <p:txBody>
          <a:bodyPr>
            <a:normAutofit/>
          </a:bodyPr>
          <a:lstStyle/>
          <a:p>
            <a:pPr algn="l"/>
            <a:r>
              <a:rPr lang="en-US" sz="6600" dirty="0" smtClean="0"/>
              <a:t>Ratios</a:t>
            </a:r>
            <a:endParaRPr lang="en-US" sz="6600" dirty="0"/>
          </a:p>
        </p:txBody>
      </p:sp>
      <p:sp>
        <p:nvSpPr>
          <p:cNvPr id="3" name="Content Placeholder 2"/>
          <p:cNvSpPr>
            <a:spLocks noGrp="1"/>
          </p:cNvSpPr>
          <p:nvPr>
            <p:ph idx="1"/>
          </p:nvPr>
        </p:nvSpPr>
        <p:spPr>
          <a:xfrm>
            <a:off x="913794" y="1375833"/>
            <a:ext cx="10881965" cy="5077217"/>
          </a:xfrm>
        </p:spPr>
        <p:txBody>
          <a:bodyPr>
            <a:normAutofit/>
          </a:bodyPr>
          <a:lstStyle/>
          <a:p>
            <a:pPr marL="0" indent="0">
              <a:buNone/>
            </a:pPr>
            <a:r>
              <a:rPr lang="en-US" sz="2800" b="1" dirty="0">
                <a:effectLst/>
              </a:rPr>
              <a:t>Example #2</a:t>
            </a:r>
          </a:p>
          <a:p>
            <a:r>
              <a:rPr lang="en-US" sz="2800" dirty="0">
                <a:effectLst/>
              </a:rPr>
              <a:t>For example, you just took a history test. Each question was worth 5 points. You are pretty sure that you got at least 12 questions correct. What do you think your score is? You can figure it out with ratios</a:t>
            </a:r>
            <a:r>
              <a:rPr lang="en-US" sz="2800" dirty="0" smtClean="0">
                <a:effectLst/>
              </a:rPr>
              <a:t>!</a:t>
            </a:r>
            <a:r>
              <a:rPr lang="en-US" sz="2800" dirty="0"/>
              <a:t/>
            </a:r>
            <a:br>
              <a:rPr lang="en-US" sz="2800" dirty="0"/>
            </a:br>
            <a:endParaRPr lang="en-US" dirty="0"/>
          </a:p>
        </p:txBody>
      </p:sp>
      <p:pic>
        <p:nvPicPr>
          <p:cNvPr id="2050" name="Picture 2" descr="(5 points / 1 question) = [(5 points × 12) / (1 question × 12)] = (60 points / 12 questio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9111" y="4532130"/>
            <a:ext cx="8771329" cy="12806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2741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50"/>
                                        </p:tgtEl>
                                        <p:attrNameLst>
                                          <p:attrName>style.visibility</p:attrName>
                                        </p:attrNameLst>
                                      </p:cBhvr>
                                      <p:to>
                                        <p:strVal val="visible"/>
                                      </p:to>
                                    </p:set>
                                    <p:animEffect transition="in" filter="fade">
                                      <p:cBhvr>
                                        <p:cTn id="17"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298605"/>
            <a:ext cx="7958331" cy="1077229"/>
          </a:xfrm>
        </p:spPr>
        <p:txBody>
          <a:bodyPr>
            <a:normAutofit/>
          </a:bodyPr>
          <a:lstStyle/>
          <a:p>
            <a:pPr algn="l"/>
            <a:r>
              <a:rPr lang="en-US" sz="6600" dirty="0" smtClean="0"/>
              <a:t>Ratios</a:t>
            </a:r>
            <a:endParaRPr lang="en-US" sz="6600" dirty="0"/>
          </a:p>
        </p:txBody>
      </p:sp>
      <p:sp>
        <p:nvSpPr>
          <p:cNvPr id="3" name="Content Placeholder 2"/>
          <p:cNvSpPr>
            <a:spLocks noGrp="1"/>
          </p:cNvSpPr>
          <p:nvPr>
            <p:ph idx="1"/>
          </p:nvPr>
        </p:nvSpPr>
        <p:spPr>
          <a:xfrm>
            <a:off x="913794" y="1375833"/>
            <a:ext cx="10881965" cy="5077217"/>
          </a:xfrm>
        </p:spPr>
        <p:txBody>
          <a:bodyPr>
            <a:normAutofit/>
          </a:bodyPr>
          <a:lstStyle/>
          <a:p>
            <a:pPr marL="0" indent="0">
              <a:buNone/>
            </a:pPr>
            <a:r>
              <a:rPr lang="en-US" sz="2800" b="1" dirty="0">
                <a:effectLst/>
              </a:rPr>
              <a:t>Example #3</a:t>
            </a:r>
          </a:p>
          <a:p>
            <a:r>
              <a:rPr lang="en-US" sz="2800" dirty="0">
                <a:effectLst/>
              </a:rPr>
              <a:t>There are 3 red and 6 yellow crayons on the table. What is the ratio of red crayons to total crayons on the table?</a:t>
            </a:r>
          </a:p>
        </p:txBody>
      </p:sp>
      <p:pic>
        <p:nvPicPr>
          <p:cNvPr id="3074" name="Picture 2" descr="(3 red crayons / 9 total crayons) = [(3 red crayons ÷ 3) / (9 total crayons ÷ 3)] = (1 red crayon / 3 total crayo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6235" y="3770749"/>
            <a:ext cx="9942791" cy="11931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9815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4"/>
                                        </p:tgtEl>
                                        <p:attrNameLst>
                                          <p:attrName>style.visibility</p:attrName>
                                        </p:attrNameLst>
                                      </p:cBhvr>
                                      <p:to>
                                        <p:strVal val="visible"/>
                                      </p:to>
                                    </p:set>
                                    <p:animEffect transition="in" filter="fade">
                                      <p:cBhvr>
                                        <p:cTn id="1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298605"/>
            <a:ext cx="7958331" cy="1077229"/>
          </a:xfrm>
        </p:spPr>
        <p:txBody>
          <a:bodyPr>
            <a:normAutofit/>
          </a:bodyPr>
          <a:lstStyle/>
          <a:p>
            <a:pPr algn="l"/>
            <a:r>
              <a:rPr lang="en-US" sz="6600" dirty="0" smtClean="0"/>
              <a:t>Units</a:t>
            </a:r>
            <a:endParaRPr lang="en-US" sz="6600" dirty="0"/>
          </a:p>
        </p:txBody>
      </p:sp>
      <p:sp>
        <p:nvSpPr>
          <p:cNvPr id="3" name="Content Placeholder 2"/>
          <p:cNvSpPr>
            <a:spLocks noGrp="1"/>
          </p:cNvSpPr>
          <p:nvPr>
            <p:ph idx="1"/>
          </p:nvPr>
        </p:nvSpPr>
        <p:spPr>
          <a:xfrm>
            <a:off x="913794" y="1375833"/>
            <a:ext cx="10881965" cy="5077217"/>
          </a:xfrm>
        </p:spPr>
        <p:txBody>
          <a:bodyPr>
            <a:normAutofit/>
          </a:bodyPr>
          <a:lstStyle/>
          <a:p>
            <a:r>
              <a:rPr lang="en-US" sz="2800" dirty="0">
                <a:effectLst/>
              </a:rPr>
              <a:t>It is a good idea to always put in the units when writing ratios. It is generally understood that the first item mentioned will go in the numerator and the second item will go in the denominator. However, it is actually acceptable to put them either place as long as the units are with the correct number.</a:t>
            </a:r>
          </a:p>
          <a:p>
            <a:r>
              <a:rPr lang="en-US" sz="2800" dirty="0">
                <a:effectLst/>
              </a:rPr>
              <a:t>With this said, I urge you to stick with placing them based on the order given (first in numerator and second in denominator) for this lesson.</a:t>
            </a:r>
          </a:p>
        </p:txBody>
      </p:sp>
    </p:spTree>
    <p:extLst>
      <p:ext uri="{BB962C8B-B14F-4D97-AF65-F5344CB8AC3E}">
        <p14:creationId xmlns:p14="http://schemas.microsoft.com/office/powerpoint/2010/main" val="2962979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9600" dirty="0" smtClean="0"/>
              <a:t>Rates</a:t>
            </a:r>
            <a:endParaRPr lang="en-US" sz="9600" dirty="0"/>
          </a:p>
        </p:txBody>
      </p:sp>
      <p:sp>
        <p:nvSpPr>
          <p:cNvPr id="3" name="Subtitle 2"/>
          <p:cNvSpPr>
            <a:spLocks noGrp="1"/>
          </p:cNvSpPr>
          <p:nvPr>
            <p:ph type="subTitle" idx="1"/>
          </p:nvPr>
        </p:nvSpPr>
        <p:spPr/>
        <p:txBody>
          <a:bodyPr>
            <a:normAutofit/>
          </a:bodyPr>
          <a:lstStyle/>
          <a:p>
            <a:r>
              <a:rPr lang="en-US" sz="4400" dirty="0" smtClean="0"/>
              <a:t>Section 7.02</a:t>
            </a:r>
            <a:endParaRPr lang="en-US" sz="4400" dirty="0"/>
          </a:p>
        </p:txBody>
      </p:sp>
    </p:spTree>
    <p:extLst>
      <p:ext uri="{BB962C8B-B14F-4D97-AF65-F5344CB8AC3E}">
        <p14:creationId xmlns:p14="http://schemas.microsoft.com/office/powerpoint/2010/main" val="30064940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298605"/>
            <a:ext cx="7958331" cy="1077229"/>
          </a:xfrm>
        </p:spPr>
        <p:txBody>
          <a:bodyPr>
            <a:normAutofit/>
          </a:bodyPr>
          <a:lstStyle/>
          <a:p>
            <a:pPr algn="l"/>
            <a:r>
              <a:rPr lang="en-US" sz="6600" dirty="0" smtClean="0"/>
              <a:t>Rates</a:t>
            </a:r>
            <a:endParaRPr lang="en-US" sz="6600" dirty="0"/>
          </a:p>
        </p:txBody>
      </p:sp>
      <p:sp>
        <p:nvSpPr>
          <p:cNvPr id="3" name="Content Placeholder 2"/>
          <p:cNvSpPr>
            <a:spLocks noGrp="1"/>
          </p:cNvSpPr>
          <p:nvPr>
            <p:ph idx="1"/>
          </p:nvPr>
        </p:nvSpPr>
        <p:spPr>
          <a:xfrm>
            <a:off x="913794" y="1375833"/>
            <a:ext cx="10881965" cy="5077217"/>
          </a:xfrm>
        </p:spPr>
        <p:txBody>
          <a:bodyPr>
            <a:normAutofit/>
          </a:bodyPr>
          <a:lstStyle/>
          <a:p>
            <a:pPr marL="0" indent="0">
              <a:buNone/>
            </a:pPr>
            <a:r>
              <a:rPr lang="en-US" sz="2800" dirty="0">
                <a:effectLst/>
              </a:rPr>
              <a:t>A </a:t>
            </a:r>
            <a:r>
              <a:rPr lang="en-US" sz="2800" b="1" dirty="0">
                <a:solidFill>
                  <a:srgbClr val="FFFF00"/>
                </a:solidFill>
                <a:effectLst/>
              </a:rPr>
              <a:t>rate</a:t>
            </a:r>
            <a:r>
              <a:rPr lang="en-US" sz="2800" dirty="0">
                <a:effectLst/>
              </a:rPr>
              <a:t> is a special ratio. It is a comparison of measurements that have different units.</a:t>
            </a:r>
          </a:p>
          <a:p>
            <a:r>
              <a:rPr lang="en-US" sz="2800" dirty="0">
                <a:effectLst/>
              </a:rPr>
              <a:t>An example of this:</a:t>
            </a:r>
          </a:p>
        </p:txBody>
      </p:sp>
      <p:pic>
        <p:nvPicPr>
          <p:cNvPr id="4098" name="Picture 2" descr="3 cats / 9 pound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3985" y="3413442"/>
            <a:ext cx="3453823" cy="21643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8682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098"/>
                                        </p:tgtEl>
                                        <p:attrNameLst>
                                          <p:attrName>style.visibility</p:attrName>
                                        </p:attrNameLst>
                                      </p:cBhvr>
                                      <p:to>
                                        <p:strVal val="visible"/>
                                      </p:to>
                                    </p:set>
                                    <p:animEffect transition="in" filter="fade">
                                      <p:cBhvr>
                                        <p:cTn id="17"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TM04033921[[fn=Damask]]</Template>
  <TotalTime>47</TotalTime>
  <Words>933</Words>
  <Application>Microsoft Office PowerPoint</Application>
  <PresentationFormat>Widescreen</PresentationFormat>
  <Paragraphs>146</Paragraphs>
  <Slides>33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Bookman Old Style</vt:lpstr>
      <vt:lpstr>Rockwell</vt:lpstr>
      <vt:lpstr>Damask</vt:lpstr>
      <vt:lpstr>Unit 7</vt:lpstr>
      <vt:lpstr>Ratios</vt:lpstr>
      <vt:lpstr>Ratios</vt:lpstr>
      <vt:lpstr>Ratios</vt:lpstr>
      <vt:lpstr>Ratios</vt:lpstr>
      <vt:lpstr>Ratios</vt:lpstr>
      <vt:lpstr>Units</vt:lpstr>
      <vt:lpstr>Rates</vt:lpstr>
      <vt:lpstr>Rates</vt:lpstr>
      <vt:lpstr>UNIT Rates</vt:lpstr>
      <vt:lpstr>UNIT Rates</vt:lpstr>
      <vt:lpstr>UNIT Rates</vt:lpstr>
      <vt:lpstr>UNIT Rates</vt:lpstr>
      <vt:lpstr>Proportions</vt:lpstr>
      <vt:lpstr>proportions</vt:lpstr>
      <vt:lpstr>proportions</vt:lpstr>
      <vt:lpstr>proportions</vt:lpstr>
      <vt:lpstr>Real world problems</vt:lpstr>
      <vt:lpstr>Time conversions</vt:lpstr>
      <vt:lpstr>Conversion factor</vt:lpstr>
      <vt:lpstr>Conversion factor</vt:lpstr>
      <vt:lpstr>Conversion factor</vt:lpstr>
      <vt:lpstr>Conversion factor</vt:lpstr>
      <vt:lpstr>MORE conversions</vt:lpstr>
      <vt:lpstr>INTRODUCTION</vt:lpstr>
      <vt:lpstr>More conversions</vt:lpstr>
      <vt:lpstr>More conversions</vt:lpstr>
      <vt:lpstr>More conversions</vt:lpstr>
      <vt:lpstr>More conversions</vt:lpstr>
      <vt:lpstr>More conversions</vt:lpstr>
      <vt:lpstr>More conversions</vt:lpstr>
      <vt:lpstr>Money conversions</vt:lpstr>
      <vt:lpstr>Money conversions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7</dc:title>
  <dc:creator>Shannon Smith</dc:creator>
  <cp:lastModifiedBy>Shannon Smith</cp:lastModifiedBy>
  <cp:revision>10</cp:revision>
  <dcterms:created xsi:type="dcterms:W3CDTF">2020-10-19T18:38:34Z</dcterms:created>
  <dcterms:modified xsi:type="dcterms:W3CDTF">2020-10-19T19:26:15Z</dcterms:modified>
</cp:coreProperties>
</file>