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4"/>
  </p:sldMasterIdLst>
  <p:sldIdLst>
    <p:sldId id="343" r:id="rId5"/>
    <p:sldId id="351" r:id="rId6"/>
    <p:sldId id="354" r:id="rId7"/>
    <p:sldId id="353" r:id="rId8"/>
    <p:sldId id="355" r:id="rId9"/>
    <p:sldId id="356" r:id="rId10"/>
    <p:sldId id="357" r:id="rId11"/>
    <p:sldId id="359" r:id="rId12"/>
    <p:sldId id="358" r:id="rId13"/>
    <p:sldId id="361" r:id="rId14"/>
    <p:sldId id="360" r:id="rId15"/>
    <p:sldId id="362" r:id="rId16"/>
    <p:sldId id="363" r:id="rId17"/>
    <p:sldId id="364" r:id="rId18"/>
    <p:sldId id="365" r:id="rId19"/>
    <p:sldId id="366" r:id="rId20"/>
    <p:sldId id="367" r:id="rId21"/>
    <p:sldId id="368" r:id="rId22"/>
    <p:sldId id="369" r:id="rId23"/>
    <p:sldId id="370" r:id="rId24"/>
    <p:sldId id="372" r:id="rId25"/>
    <p:sldId id="371" r:id="rId26"/>
    <p:sldId id="373" r:id="rId27"/>
    <p:sldId id="374" r:id="rId28"/>
    <p:sldId id="375" r:id="rId29"/>
    <p:sldId id="376" r:id="rId30"/>
    <p:sldId id="377" r:id="rId31"/>
    <p:sldId id="378" r:id="rId32"/>
    <p:sldId id="379" r:id="rId33"/>
    <p:sldId id="380" r:id="rId34"/>
    <p:sldId id="381" r:id="rId35"/>
    <p:sldId id="382" r:id="rId36"/>
    <p:sldId id="383" r:id="rId37"/>
    <p:sldId id="384" r:id="rId38"/>
    <p:sldId id="385" r:id="rId39"/>
    <p:sldId id="386"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34" autoAdjust="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12/1/2020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12/1/2020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12/1/2020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35001" y="603250"/>
            <a:ext cx="10921998" cy="3294019"/>
          </a:xfrm>
          <a:solidFill>
            <a:schemeClr val="bg1"/>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chemeClr val="tx1"/>
                </a:solidFill>
              </a:defRPr>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12/1/2020</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12/1/2020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12/1/2020</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12/1/2020</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12/1/2020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12/1/2020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12/1/2020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12/1/2020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anchor="ctr"/>
          <a:lstStyle>
            <a:lvl1pPr algn="ctr">
              <a:defRPr>
                <a:solidFill>
                  <a:schemeClr val="bg1"/>
                </a:solidFill>
              </a:defRPr>
            </a:lvl1pPr>
          </a:lstStyle>
          <a:p>
            <a:r>
              <a:rPr lang="en-US" noProof="0" smtClean="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12/1/2020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noProof="0" smtClean="0"/>
              <a:t>12/1/2020</a:t>
            </a:fld>
            <a:endParaRPr lang="en-US" noProof="0"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p:txBody>
          <a:bodyPr/>
          <a:lstStyle/>
          <a:p>
            <a:r>
              <a:rPr lang="en-US" dirty="0" smtClean="0"/>
              <a:t>Unit 10</a:t>
            </a:r>
            <a:endParaRPr lang="en-US"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p:txBody>
          <a:bodyPr/>
          <a:lstStyle/>
          <a:p>
            <a:r>
              <a:rPr lang="en-US" dirty="0" smtClean="0"/>
              <a:t>Employment and income taxes</a:t>
            </a:r>
            <a:endParaRPr lang="en-US" dirty="0"/>
          </a:p>
        </p:txBody>
      </p:sp>
    </p:spTree>
    <p:extLst>
      <p:ext uri="{BB962C8B-B14F-4D97-AF65-F5344CB8AC3E}">
        <p14:creationId xmlns:p14="http://schemas.microsoft.com/office/powerpoint/2010/main" val="1833365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b="1" dirty="0" smtClean="0"/>
              <a:t>Research:</a:t>
            </a:r>
          </a:p>
          <a:p>
            <a:r>
              <a:rPr lang="en-US" sz="2400" dirty="0"/>
              <a:t>You need to choose five states, within the United States.  You need to find out what is the cost of their property tax and sales tax.  </a:t>
            </a:r>
            <a:endParaRPr lang="en-US" sz="2400" dirty="0" smtClean="0"/>
          </a:p>
          <a:p>
            <a:pPr lvl="1"/>
            <a:r>
              <a:rPr lang="en-US" sz="2400" dirty="0" smtClean="0"/>
              <a:t>Many </a:t>
            </a:r>
            <a:r>
              <a:rPr lang="en-US" sz="2400" dirty="0"/>
              <a:t>counties are different within states, so you can choose a particular county in the states and locate the cost of the property and sales tax</a:t>
            </a:r>
            <a:r>
              <a:rPr lang="en-US" sz="2400" dirty="0" smtClean="0"/>
              <a:t>.</a:t>
            </a:r>
          </a:p>
          <a:p>
            <a:r>
              <a:rPr lang="en-US" sz="2400" dirty="0" smtClean="0"/>
              <a:t>Research to see if countries outside the United States have property, sales and social security taxes.  If found, list the property, sales, and social security taxes for two countries.</a:t>
            </a:r>
          </a:p>
          <a:p>
            <a:pPr lvl="1"/>
            <a:endParaRPr lang="en-US" dirty="0"/>
          </a:p>
        </p:txBody>
      </p:sp>
      <p:sp>
        <p:nvSpPr>
          <p:cNvPr id="3" name="Title 2"/>
          <p:cNvSpPr>
            <a:spLocks noGrp="1"/>
          </p:cNvSpPr>
          <p:nvPr>
            <p:ph type="title"/>
          </p:nvPr>
        </p:nvSpPr>
        <p:spPr/>
        <p:txBody>
          <a:bodyPr>
            <a:noAutofit/>
          </a:bodyPr>
          <a:lstStyle/>
          <a:p>
            <a:r>
              <a:rPr lang="en-US" sz="4000" b="1" dirty="0" smtClean="0"/>
              <a:t>ASSIGNMENT</a:t>
            </a:r>
            <a:endParaRPr lang="en-US" sz="4000" b="1" dirty="0"/>
          </a:p>
        </p:txBody>
      </p:sp>
    </p:spTree>
    <p:extLst>
      <p:ext uri="{BB962C8B-B14F-4D97-AF65-F5344CB8AC3E}">
        <p14:creationId xmlns:p14="http://schemas.microsoft.com/office/powerpoint/2010/main" val="746041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Section 10.02</a:t>
            </a:r>
            <a:endParaRPr lang="en-US" dirty="0"/>
          </a:p>
        </p:txBody>
      </p:sp>
      <p:sp>
        <p:nvSpPr>
          <p:cNvPr id="3" name="Subtitle 2"/>
          <p:cNvSpPr>
            <a:spLocks noGrp="1"/>
          </p:cNvSpPr>
          <p:nvPr>
            <p:ph type="subTitle" idx="1"/>
          </p:nvPr>
        </p:nvSpPr>
        <p:spPr/>
        <p:txBody>
          <a:bodyPr/>
          <a:lstStyle/>
          <a:p>
            <a:r>
              <a:rPr lang="en-US" dirty="0" smtClean="0"/>
              <a:t>Retirement and disability</a:t>
            </a:r>
            <a:endParaRPr lang="en-US" dirty="0"/>
          </a:p>
        </p:txBody>
      </p:sp>
    </p:spTree>
    <p:extLst>
      <p:ext uri="{BB962C8B-B14F-4D97-AF65-F5344CB8AC3E}">
        <p14:creationId xmlns:p14="http://schemas.microsoft.com/office/powerpoint/2010/main" val="1272072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1" dirty="0" smtClean="0"/>
              <a:t>Retirement and Disability</a:t>
            </a:r>
            <a:endParaRPr lang="en-US" sz="4000" b="1" dirty="0"/>
          </a:p>
        </p:txBody>
      </p:sp>
      <p:sp>
        <p:nvSpPr>
          <p:cNvPr id="4" name="Content Placeholder 3"/>
          <p:cNvSpPr>
            <a:spLocks noGrp="1"/>
          </p:cNvSpPr>
          <p:nvPr>
            <p:ph sz="half" idx="2"/>
          </p:nvPr>
        </p:nvSpPr>
        <p:spPr/>
        <p:txBody>
          <a:bodyPr>
            <a:noAutofit/>
          </a:bodyPr>
          <a:lstStyle/>
          <a:p>
            <a:r>
              <a:rPr lang="en-US" sz="3600" dirty="0"/>
              <a:t>Can every business afford to offer retirement and disability benefits?</a:t>
            </a:r>
          </a:p>
          <a:p>
            <a:r>
              <a:rPr lang="en-US" sz="3600" dirty="0"/>
              <a:t/>
            </a:r>
            <a:br>
              <a:rPr lang="en-US" sz="3600" dirty="0"/>
            </a:br>
            <a:endParaRPr lang="en-US" sz="3600" dirty="0"/>
          </a:p>
        </p:txBody>
      </p:sp>
      <p:pic>
        <p:nvPicPr>
          <p:cNvPr id="1026" name="Picture 2" descr="man running through finish line labeled retirement"/>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t="366" b="36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808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a:bodyPr>
          <a:lstStyle/>
          <a:p>
            <a:r>
              <a:rPr lang="en-US" sz="3200" b="1" dirty="0" smtClean="0">
                <a:solidFill>
                  <a:srgbClr val="FF0000"/>
                </a:solidFill>
              </a:rPr>
              <a:t>Retirement</a:t>
            </a:r>
            <a:r>
              <a:rPr lang="en-US" sz="3200" dirty="0"/>
              <a:t> earned from your place of employment is called a </a:t>
            </a:r>
            <a:r>
              <a:rPr lang="en-US" sz="3200" b="1" dirty="0">
                <a:solidFill>
                  <a:srgbClr val="FF0000"/>
                </a:solidFill>
              </a:rPr>
              <a:t>Corporate Pension Plan</a:t>
            </a:r>
            <a:r>
              <a:rPr lang="en-US" sz="3200" dirty="0"/>
              <a:t>. This is a formal arrangement between a company and its employees (or the employees' union) that provides funding for the employees' retirement. It can be funded entirely by the employer or the employee or both employer and employee can make contributions.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retirement</a:t>
            </a:r>
            <a:endParaRPr lang="en-US" sz="4800" b="1" dirty="0"/>
          </a:p>
        </p:txBody>
      </p:sp>
    </p:spTree>
    <p:extLst>
      <p:ext uri="{BB962C8B-B14F-4D97-AF65-F5344CB8AC3E}">
        <p14:creationId xmlns:p14="http://schemas.microsoft.com/office/powerpoint/2010/main" val="231239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fontScale="92500" lnSpcReduction="20000"/>
          </a:bodyPr>
          <a:lstStyle/>
          <a:p>
            <a:r>
              <a:rPr lang="en-US" sz="2800" dirty="0" smtClean="0"/>
              <a:t>Many </a:t>
            </a:r>
            <a:r>
              <a:rPr lang="en-US" sz="2800" dirty="0"/>
              <a:t>corporate pension plans promise to make payments to the employee until they die. This can put a strain on the corporation. Most companies are now using a </a:t>
            </a:r>
            <a:r>
              <a:rPr lang="en-US" sz="2800" b="1" dirty="0">
                <a:solidFill>
                  <a:srgbClr val="FF0000"/>
                </a:solidFill>
              </a:rPr>
              <a:t>defined contribution plan</a:t>
            </a:r>
            <a:r>
              <a:rPr lang="en-US" sz="2800" dirty="0"/>
              <a:t> which offers no guarantee as to the amount the employee will receive. The payout for this plan is based completely on the success of the investments made with the plan.</a:t>
            </a:r>
          </a:p>
          <a:p>
            <a:r>
              <a:rPr lang="en-US" sz="2800" dirty="0"/>
              <a:t>The cost of the retirement plan to the company is normally a percentage of the employees' income or the matching of a certain percent invested by the employee. It is not mandatory that all companies provide retirement benefits to their employees.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retirement</a:t>
            </a:r>
            <a:endParaRPr lang="en-US" sz="4800" b="1" dirty="0"/>
          </a:p>
        </p:txBody>
      </p:sp>
    </p:spTree>
    <p:extLst>
      <p:ext uri="{BB962C8B-B14F-4D97-AF65-F5344CB8AC3E}">
        <p14:creationId xmlns:p14="http://schemas.microsoft.com/office/powerpoint/2010/main" val="61027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698171"/>
            <a:ext cx="10241280" cy="4441371"/>
          </a:xfrm>
        </p:spPr>
        <p:txBody>
          <a:bodyPr>
            <a:noAutofit/>
          </a:bodyPr>
          <a:lstStyle/>
          <a:p>
            <a:r>
              <a:rPr lang="en-US" sz="2800" b="1" dirty="0">
                <a:solidFill>
                  <a:srgbClr val="FF0000"/>
                </a:solidFill>
              </a:rPr>
              <a:t>Disability</a:t>
            </a:r>
            <a:r>
              <a:rPr lang="en-US" sz="2800" dirty="0"/>
              <a:t> benefits are employee benefits that guarantee income if an employee cannot work due to illness or an accident. Disability benefits can be optional or mandated by law.</a:t>
            </a:r>
          </a:p>
          <a:p>
            <a:r>
              <a:rPr lang="en-US" sz="2800" dirty="0"/>
              <a:t>An employer may choose to offer certain disability benefits to their employees. These may be </a:t>
            </a:r>
            <a:r>
              <a:rPr lang="en-US" sz="2800" b="1" dirty="0">
                <a:solidFill>
                  <a:srgbClr val="FF0000"/>
                </a:solidFill>
              </a:rPr>
              <a:t>short-term</a:t>
            </a:r>
            <a:r>
              <a:rPr lang="en-US" sz="2800" dirty="0">
                <a:solidFill>
                  <a:srgbClr val="FF0000"/>
                </a:solidFill>
              </a:rPr>
              <a:t> </a:t>
            </a:r>
            <a:r>
              <a:rPr lang="en-US" sz="2800" dirty="0"/>
              <a:t>(up to 26 weeks) or </a:t>
            </a:r>
            <a:r>
              <a:rPr lang="en-US" sz="2800" b="1" dirty="0">
                <a:solidFill>
                  <a:srgbClr val="FF0000"/>
                </a:solidFill>
              </a:rPr>
              <a:t>long-term</a:t>
            </a:r>
            <a:r>
              <a:rPr lang="en-US" sz="2800" dirty="0"/>
              <a:t> (generally six months or longer). These are offered as a benefit and are not required by law. The cost will vary by type and where they are purchased</a:t>
            </a:r>
            <a:r>
              <a:rPr lang="en-US" sz="2800" dirty="0" smtClean="0"/>
              <a:t>.</a:t>
            </a:r>
            <a:endParaRPr lang="en-US" sz="2800"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disability</a:t>
            </a:r>
            <a:endParaRPr lang="en-US" sz="4800" b="1" dirty="0"/>
          </a:p>
        </p:txBody>
      </p:sp>
    </p:spTree>
    <p:extLst>
      <p:ext uri="{BB962C8B-B14F-4D97-AF65-F5344CB8AC3E}">
        <p14:creationId xmlns:p14="http://schemas.microsoft.com/office/powerpoint/2010/main" val="334836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41863"/>
            <a:ext cx="10241280" cy="4297679"/>
          </a:xfrm>
        </p:spPr>
        <p:txBody>
          <a:bodyPr>
            <a:normAutofit/>
          </a:bodyPr>
          <a:lstStyle/>
          <a:p>
            <a:r>
              <a:rPr lang="en-US" sz="2400" dirty="0" smtClean="0"/>
              <a:t>Disability </a:t>
            </a:r>
            <a:r>
              <a:rPr lang="en-US" sz="2400" dirty="0"/>
              <a:t>benefits are also provided through government programs managed by the Social Security Administration. </a:t>
            </a:r>
            <a:r>
              <a:rPr lang="en-US" sz="2400" b="1" dirty="0">
                <a:solidFill>
                  <a:srgbClr val="FF0000"/>
                </a:solidFill>
              </a:rPr>
              <a:t>Social Security Disability Insurance (SSDI)</a:t>
            </a:r>
            <a:r>
              <a:rPr lang="en-US" sz="2400" dirty="0"/>
              <a:t> is funded by </a:t>
            </a:r>
            <a:r>
              <a:rPr lang="en-US" sz="2400" b="1" dirty="0">
                <a:solidFill>
                  <a:srgbClr val="FF0000"/>
                </a:solidFill>
              </a:rPr>
              <a:t>Social Security taxes</a:t>
            </a:r>
            <a:r>
              <a:rPr lang="en-US" sz="2400" dirty="0"/>
              <a:t> collected as payroll taxes which we discussed in the previous lesson. Individuals qualifying for Social Security Disability Benefits must accumulate a certain number of work credits and will be eligible for Medicare after two years.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disability</a:t>
            </a:r>
            <a:endParaRPr lang="en-US" sz="4800" b="1" dirty="0"/>
          </a:p>
        </p:txBody>
      </p:sp>
    </p:spTree>
    <p:extLst>
      <p:ext uri="{BB962C8B-B14F-4D97-AF65-F5344CB8AC3E}">
        <p14:creationId xmlns:p14="http://schemas.microsoft.com/office/powerpoint/2010/main" val="391077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lnSpcReduction="10000"/>
          </a:bodyPr>
          <a:lstStyle/>
          <a:p>
            <a:r>
              <a:rPr lang="en-US" sz="2800" b="1" dirty="0" smtClean="0">
                <a:solidFill>
                  <a:srgbClr val="FF0000"/>
                </a:solidFill>
              </a:rPr>
              <a:t>Supplemental </a:t>
            </a:r>
            <a:r>
              <a:rPr lang="en-US" sz="2800" b="1" dirty="0">
                <a:solidFill>
                  <a:srgbClr val="FF0000"/>
                </a:solidFill>
              </a:rPr>
              <a:t>Security Income (SSI)</a:t>
            </a:r>
            <a:r>
              <a:rPr lang="en-US" sz="2800" dirty="0"/>
              <a:t> is available to low-income individuals that do not qualify for SSDI. It is </a:t>
            </a:r>
            <a:r>
              <a:rPr lang="en-US" sz="2800" b="1" dirty="0">
                <a:solidFill>
                  <a:srgbClr val="FF0000"/>
                </a:solidFill>
              </a:rPr>
              <a:t>needs-based</a:t>
            </a:r>
            <a:r>
              <a:rPr lang="en-US" sz="2800" dirty="0"/>
              <a:t> with no requirement of a work history. Individuals qualifying for this benefit will receive Medicaid immediately and probably receive food stamps. It is funded through the general fund. Eligibility for Social Security Disability Insurance and Supplemental Security Income is determined using the same criteria. The main difference in which one you will receive (SSI or SSDI) is how many accumulated work credits you have earned.</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disability</a:t>
            </a:r>
            <a:endParaRPr lang="en-US" sz="4800" b="1" dirty="0"/>
          </a:p>
        </p:txBody>
      </p:sp>
    </p:spTree>
    <p:extLst>
      <p:ext uri="{BB962C8B-B14F-4D97-AF65-F5344CB8AC3E}">
        <p14:creationId xmlns:p14="http://schemas.microsoft.com/office/powerpoint/2010/main" val="350045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658983"/>
            <a:ext cx="10241280" cy="4480559"/>
          </a:xfrm>
        </p:spPr>
        <p:txBody>
          <a:bodyPr>
            <a:normAutofit lnSpcReduction="10000"/>
          </a:bodyPr>
          <a:lstStyle/>
          <a:p>
            <a:r>
              <a:rPr lang="en-US" sz="2400" b="1" dirty="0" smtClean="0">
                <a:solidFill>
                  <a:srgbClr val="FF0000"/>
                </a:solidFill>
              </a:rPr>
              <a:t>Workers</a:t>
            </a:r>
            <a:r>
              <a:rPr lang="en-US" sz="2400" b="1" dirty="0">
                <a:solidFill>
                  <a:srgbClr val="FF0000"/>
                </a:solidFill>
              </a:rPr>
              <a:t>' Compensation</a:t>
            </a:r>
            <a:r>
              <a:rPr lang="en-US" sz="2400" dirty="0"/>
              <a:t> is a disability insurance that is required by law of most businesses in the state of Alabama. It is an insurance that guarantees a certain amount of income to the employee in the event that they are injured on the job or contract an occupational disease. The employer pays for this insurance and has limited liability in the event that their employee is injured on the job or contracts an occupational disease.</a:t>
            </a:r>
          </a:p>
          <a:p>
            <a:r>
              <a:rPr lang="en-US" sz="2400" dirty="0"/>
              <a:t>The cost for workers' compensation insurance varies based on where it is purchased and the type of business.</a:t>
            </a:r>
          </a:p>
          <a:p>
            <a:r>
              <a:rPr lang="en-US" sz="2400" dirty="0"/>
              <a:t>The extra costs for these benefits will also have to be taken into consideration when deciding how much to charge for goods and services.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disability</a:t>
            </a:r>
            <a:endParaRPr lang="en-US" sz="4800" b="1" dirty="0"/>
          </a:p>
        </p:txBody>
      </p:sp>
    </p:spTree>
    <p:extLst>
      <p:ext uri="{BB962C8B-B14F-4D97-AF65-F5344CB8AC3E}">
        <p14:creationId xmlns:p14="http://schemas.microsoft.com/office/powerpoint/2010/main" val="201184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Section 10.03</a:t>
            </a:r>
            <a:endParaRPr lang="en-US" dirty="0"/>
          </a:p>
        </p:txBody>
      </p:sp>
      <p:sp>
        <p:nvSpPr>
          <p:cNvPr id="3" name="Subtitle 2"/>
          <p:cNvSpPr>
            <a:spLocks noGrp="1"/>
          </p:cNvSpPr>
          <p:nvPr>
            <p:ph type="subTitle" idx="1"/>
          </p:nvPr>
        </p:nvSpPr>
        <p:spPr/>
        <p:txBody>
          <a:bodyPr/>
          <a:lstStyle/>
          <a:p>
            <a:r>
              <a:rPr lang="en-US" dirty="0" smtClean="0"/>
              <a:t>Salary deductions</a:t>
            </a:r>
            <a:endParaRPr lang="en-US" dirty="0"/>
          </a:p>
        </p:txBody>
      </p:sp>
    </p:spTree>
    <p:extLst>
      <p:ext uri="{BB962C8B-B14F-4D97-AF65-F5344CB8AC3E}">
        <p14:creationId xmlns:p14="http://schemas.microsoft.com/office/powerpoint/2010/main" val="4273420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Section 10.01</a:t>
            </a:r>
            <a:endParaRPr lang="en-US" dirty="0"/>
          </a:p>
        </p:txBody>
      </p:sp>
      <p:sp>
        <p:nvSpPr>
          <p:cNvPr id="3" name="Subtitle 2"/>
          <p:cNvSpPr>
            <a:spLocks noGrp="1"/>
          </p:cNvSpPr>
          <p:nvPr>
            <p:ph type="subTitle" idx="1"/>
          </p:nvPr>
        </p:nvSpPr>
        <p:spPr/>
        <p:txBody>
          <a:bodyPr/>
          <a:lstStyle/>
          <a:p>
            <a:r>
              <a:rPr lang="en-US" dirty="0" smtClean="0"/>
              <a:t>Property Tax, sales tax, social security</a:t>
            </a:r>
            <a:endParaRPr lang="en-US" dirty="0"/>
          </a:p>
        </p:txBody>
      </p:sp>
    </p:spTree>
    <p:extLst>
      <p:ext uri="{BB962C8B-B14F-4D97-AF65-F5344CB8AC3E}">
        <p14:creationId xmlns:p14="http://schemas.microsoft.com/office/powerpoint/2010/main" val="3445165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1" dirty="0" smtClean="0"/>
              <a:t>Salary deductions</a:t>
            </a:r>
            <a:endParaRPr lang="en-US" sz="4000" b="1" dirty="0"/>
          </a:p>
        </p:txBody>
      </p:sp>
      <p:sp>
        <p:nvSpPr>
          <p:cNvPr id="4" name="Content Placeholder 3"/>
          <p:cNvSpPr>
            <a:spLocks noGrp="1"/>
          </p:cNvSpPr>
          <p:nvPr>
            <p:ph sz="half" idx="2"/>
          </p:nvPr>
        </p:nvSpPr>
        <p:spPr/>
        <p:txBody>
          <a:bodyPr>
            <a:noAutofit/>
          </a:bodyPr>
          <a:lstStyle/>
          <a:p>
            <a:r>
              <a:rPr lang="en-US" sz="4000" dirty="0"/>
              <a:t>What happened to all of my money?</a:t>
            </a:r>
            <a:br>
              <a:rPr lang="en-US" sz="4000" dirty="0"/>
            </a:br>
            <a:endParaRPr lang="en-US" sz="4000" dirty="0"/>
          </a:p>
        </p:txBody>
      </p:sp>
      <p:pic>
        <p:nvPicPr>
          <p:cNvPr id="2052" name="Picture 4" descr="Scales with people and small amount of money on one side. The other side has a goverment official and large amount of money. "/>
          <p:cNvPicPr>
            <a:picLocks noGrp="1" noChangeAspect="1" noChangeArrowheads="1"/>
          </p:cNvPicPr>
          <p:nvPr>
            <p:ph type="pic" sz="quarter" idx="13"/>
          </p:nvPr>
        </p:nvPicPr>
        <p:blipFill>
          <a:blip r:embed="rId2">
            <a:extLst>
              <a:ext uri="{28A0092B-C50C-407E-A947-70E740481C1C}">
                <a14:useLocalDpi xmlns:a14="http://schemas.microsoft.com/office/drawing/2010/main" val="0"/>
              </a:ext>
            </a:extLst>
          </a:blip>
          <a:srcRect l="3869" r="386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329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a:bodyPr>
          <a:lstStyle/>
          <a:p>
            <a:r>
              <a:rPr lang="en-US" sz="2400" dirty="0"/>
              <a:t>Many people are very upset when they receive their first paycheck and find that it is not as much as they thought that it would be.</a:t>
            </a:r>
          </a:p>
          <a:p>
            <a:r>
              <a:rPr lang="en-US" sz="2400" b="1" dirty="0">
                <a:solidFill>
                  <a:srgbClr val="FF0000"/>
                </a:solidFill>
              </a:rPr>
              <a:t>Gross pay</a:t>
            </a:r>
            <a:r>
              <a:rPr lang="en-US" sz="2400" dirty="0"/>
              <a:t> is the term used to describe all of the money you earned while working at your job. This is not likely the amount that your check will be made out for.</a:t>
            </a:r>
          </a:p>
          <a:p>
            <a:r>
              <a:rPr lang="en-US" sz="2400" b="1" dirty="0">
                <a:solidFill>
                  <a:srgbClr val="FF0000"/>
                </a:solidFill>
              </a:rPr>
              <a:t>Net pay</a:t>
            </a:r>
            <a:r>
              <a:rPr lang="en-US" sz="2400" dirty="0"/>
              <a:t> is the amount you will receive after taxes and other deductions have been withheld from your paycheck.</a:t>
            </a:r>
          </a:p>
          <a:p>
            <a:r>
              <a:rPr lang="en-US" sz="2400" b="1" dirty="0">
                <a:solidFill>
                  <a:srgbClr val="FF0000"/>
                </a:solidFill>
              </a:rPr>
              <a:t>Payroll deductions</a:t>
            </a:r>
            <a:r>
              <a:rPr lang="en-US" sz="2400" dirty="0"/>
              <a:t> are deductions that are subtracted from you gross pay. </a:t>
            </a:r>
            <a:endParaRPr lang="en-US" sz="2400" dirty="0" smtClean="0"/>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Salary deductions</a:t>
            </a:r>
            <a:endParaRPr lang="en-US" sz="4800" b="1" dirty="0"/>
          </a:p>
        </p:txBody>
      </p:sp>
    </p:spTree>
    <p:extLst>
      <p:ext uri="{BB962C8B-B14F-4D97-AF65-F5344CB8AC3E}">
        <p14:creationId xmlns:p14="http://schemas.microsoft.com/office/powerpoint/2010/main" val="40480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933303"/>
            <a:ext cx="10241280" cy="4206240"/>
          </a:xfrm>
        </p:spPr>
        <p:txBody>
          <a:bodyPr>
            <a:normAutofit fontScale="92500" lnSpcReduction="20000"/>
          </a:bodyPr>
          <a:lstStyle/>
          <a:p>
            <a:r>
              <a:rPr lang="en-US" sz="2800" b="1" dirty="0" smtClean="0"/>
              <a:t>The </a:t>
            </a:r>
            <a:r>
              <a:rPr lang="en-US" sz="2800" b="1" dirty="0"/>
              <a:t>deductions include:</a:t>
            </a:r>
          </a:p>
          <a:p>
            <a:r>
              <a:rPr lang="en-US" sz="2800" dirty="0"/>
              <a:t>Federal taxes</a:t>
            </a:r>
          </a:p>
          <a:p>
            <a:r>
              <a:rPr lang="en-US" sz="2800" dirty="0"/>
              <a:t>Insurance premiums</a:t>
            </a:r>
          </a:p>
          <a:p>
            <a:r>
              <a:rPr lang="en-US" sz="2800" dirty="0"/>
              <a:t>Medicare</a:t>
            </a:r>
          </a:p>
          <a:p>
            <a:r>
              <a:rPr lang="en-US" sz="2800" dirty="0"/>
              <a:t>Retirement contributions</a:t>
            </a:r>
          </a:p>
          <a:p>
            <a:r>
              <a:rPr lang="en-US" sz="2800" dirty="0"/>
              <a:t>Savings Social Security</a:t>
            </a:r>
          </a:p>
          <a:p>
            <a:r>
              <a:rPr lang="en-US" sz="2800" dirty="0"/>
              <a:t>State taxes</a:t>
            </a:r>
          </a:p>
          <a:p>
            <a:r>
              <a:rPr lang="en-US" sz="2800" dirty="0"/>
              <a:t>Union dues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Salary deductions</a:t>
            </a:r>
            <a:endParaRPr lang="en-US" sz="4800" b="1" dirty="0"/>
          </a:p>
        </p:txBody>
      </p:sp>
    </p:spTree>
    <p:extLst>
      <p:ext uri="{BB962C8B-B14F-4D97-AF65-F5344CB8AC3E}">
        <p14:creationId xmlns:p14="http://schemas.microsoft.com/office/powerpoint/2010/main" val="411965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933303"/>
            <a:ext cx="10241280" cy="4206240"/>
          </a:xfrm>
        </p:spPr>
        <p:txBody>
          <a:bodyPr>
            <a:normAutofit lnSpcReduction="10000"/>
          </a:bodyPr>
          <a:lstStyle/>
          <a:p>
            <a:r>
              <a:rPr lang="en-US" sz="2400" b="1" dirty="0"/>
              <a:t>Example #1</a:t>
            </a:r>
          </a:p>
          <a:p>
            <a:r>
              <a:rPr lang="en-US" sz="2400" dirty="0"/>
              <a:t>You worked 20 hours at a rate of $10 per hour. This would give you a gross pay of $200. Your net pay was $160. How much was deducted from your gross pay?</a:t>
            </a:r>
          </a:p>
          <a:p>
            <a:r>
              <a:rPr lang="en-US" sz="2400" dirty="0"/>
              <a:t>Subtract the net pay from your gross pay.</a:t>
            </a:r>
          </a:p>
          <a:p>
            <a:r>
              <a:rPr lang="en-US" sz="2400" dirty="0"/>
              <a:t>$200 − $160 = $40</a:t>
            </a:r>
          </a:p>
          <a:p>
            <a:r>
              <a:rPr lang="en-US" sz="2400" dirty="0"/>
              <a:t>You had deductions of $40</a:t>
            </a:r>
          </a:p>
          <a:p>
            <a:r>
              <a:rPr lang="en-US" sz="2400" dirty="0"/>
              <a:t>The two largest deductions are usually for Federal Withholding taxes and for Social Security tax (FICA).</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Salary deductions</a:t>
            </a:r>
            <a:endParaRPr lang="en-US" sz="4800" b="1" dirty="0"/>
          </a:p>
        </p:txBody>
      </p:sp>
    </p:spTree>
    <p:extLst>
      <p:ext uri="{BB962C8B-B14F-4D97-AF65-F5344CB8AC3E}">
        <p14:creationId xmlns:p14="http://schemas.microsoft.com/office/powerpoint/2010/main" val="322671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933303"/>
            <a:ext cx="10241280" cy="4206240"/>
          </a:xfrm>
        </p:spPr>
        <p:txBody>
          <a:bodyPr>
            <a:normAutofit/>
          </a:bodyPr>
          <a:lstStyle/>
          <a:p>
            <a:r>
              <a:rPr lang="en-US" sz="2400" b="1" dirty="0"/>
              <a:t>Example #2</a:t>
            </a:r>
          </a:p>
          <a:p>
            <a:r>
              <a:rPr lang="en-US" sz="2400" dirty="0"/>
              <a:t>If you have $55.80 deducted weekly for federal taxes and $29.21 for FICA, what will be the total amount you will pay for each of these for a year? (52 weekly paychecks)</a:t>
            </a:r>
          </a:p>
          <a:p>
            <a:r>
              <a:rPr lang="en-US" sz="2400" dirty="0"/>
              <a:t>$55.80 × 52 weeks = $2,901.60</a:t>
            </a:r>
          </a:p>
          <a:p>
            <a:r>
              <a:rPr lang="en-US" sz="2400" dirty="0"/>
              <a:t>$29.21 × 52 weeks = $1,518.92</a:t>
            </a:r>
          </a:p>
          <a:p>
            <a:r>
              <a:rPr lang="en-US" sz="2400" dirty="0"/>
              <a:t>In a year, you will pay $2,901.60 in federal taxes and $1,518.92 for FICA.</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Salary deductions</a:t>
            </a:r>
            <a:endParaRPr lang="en-US" sz="4800" b="1" dirty="0"/>
          </a:p>
        </p:txBody>
      </p:sp>
    </p:spTree>
    <p:extLst>
      <p:ext uri="{BB962C8B-B14F-4D97-AF65-F5344CB8AC3E}">
        <p14:creationId xmlns:p14="http://schemas.microsoft.com/office/powerpoint/2010/main" val="168503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685109"/>
            <a:ext cx="10241280" cy="4454434"/>
          </a:xfrm>
        </p:spPr>
        <p:txBody>
          <a:bodyPr>
            <a:normAutofit fontScale="92500" lnSpcReduction="10000"/>
          </a:bodyPr>
          <a:lstStyle/>
          <a:p>
            <a:r>
              <a:rPr lang="en-US" sz="2400" b="1" dirty="0"/>
              <a:t>Example #3</a:t>
            </a:r>
          </a:p>
          <a:p>
            <a:r>
              <a:rPr lang="en-US" sz="2400" dirty="0"/>
              <a:t>Many people like to have an idea of how much they are going to take home on any given week. One way to do this is to know what percentage of your gross pay is your net pay.</a:t>
            </a:r>
          </a:p>
          <a:p>
            <a:r>
              <a:rPr lang="en-US" sz="2400" dirty="0"/>
              <a:t>Your gross pay is $376.00 and your net pay is $252.92. You will divide net pay by gross pay</a:t>
            </a:r>
          </a:p>
          <a:p>
            <a:r>
              <a:rPr lang="en-US" sz="2400" dirty="0"/>
              <a:t>252.92 ÷ 376 = 0.67265957</a:t>
            </a:r>
          </a:p>
          <a:p>
            <a:r>
              <a:rPr lang="en-US" sz="2400" dirty="0"/>
              <a:t>You will then rename the decimal as a percent.</a:t>
            </a:r>
          </a:p>
          <a:p>
            <a:r>
              <a:rPr lang="en-US" sz="2400" dirty="0"/>
              <a:t>0.67265957 = 67%</a:t>
            </a:r>
          </a:p>
          <a:p>
            <a:r>
              <a:rPr lang="en-US" sz="2400" dirty="0"/>
              <a:t>Your net pay is 67% of your gross pay.</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Salary deductions</a:t>
            </a:r>
            <a:endParaRPr lang="en-US" sz="4800" b="1" dirty="0"/>
          </a:p>
        </p:txBody>
      </p:sp>
    </p:spTree>
    <p:extLst>
      <p:ext uri="{BB962C8B-B14F-4D97-AF65-F5344CB8AC3E}">
        <p14:creationId xmlns:p14="http://schemas.microsoft.com/office/powerpoint/2010/main" val="426712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Section </a:t>
            </a:r>
            <a:r>
              <a:rPr lang="en-US" dirty="0" smtClean="0"/>
              <a:t>10.04</a:t>
            </a:r>
            <a:endParaRPr lang="en-US" dirty="0"/>
          </a:p>
        </p:txBody>
      </p:sp>
      <p:sp>
        <p:nvSpPr>
          <p:cNvPr id="3" name="Subtitle 2"/>
          <p:cNvSpPr>
            <a:spLocks noGrp="1"/>
          </p:cNvSpPr>
          <p:nvPr>
            <p:ph type="subTitle" idx="1"/>
          </p:nvPr>
        </p:nvSpPr>
        <p:spPr/>
        <p:txBody>
          <a:bodyPr/>
          <a:lstStyle/>
          <a:p>
            <a:r>
              <a:rPr lang="en-US" dirty="0" smtClean="0"/>
              <a:t>Types of insurance</a:t>
            </a:r>
            <a:endParaRPr lang="en-US" dirty="0"/>
          </a:p>
        </p:txBody>
      </p:sp>
    </p:spTree>
    <p:extLst>
      <p:ext uri="{BB962C8B-B14F-4D97-AF65-F5344CB8AC3E}">
        <p14:creationId xmlns:p14="http://schemas.microsoft.com/office/powerpoint/2010/main" val="3858050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000" b="1" dirty="0" smtClean="0"/>
              <a:t>Types of insurance</a:t>
            </a:r>
            <a:endParaRPr lang="en-US" sz="4000" b="1" dirty="0"/>
          </a:p>
        </p:txBody>
      </p:sp>
      <p:sp>
        <p:nvSpPr>
          <p:cNvPr id="4" name="Content Placeholder 3"/>
          <p:cNvSpPr>
            <a:spLocks noGrp="1"/>
          </p:cNvSpPr>
          <p:nvPr>
            <p:ph sz="half" idx="2"/>
          </p:nvPr>
        </p:nvSpPr>
        <p:spPr/>
        <p:txBody>
          <a:bodyPr>
            <a:noAutofit/>
          </a:bodyPr>
          <a:lstStyle/>
          <a:p>
            <a:r>
              <a:rPr lang="en-US" sz="4000" dirty="0"/>
              <a:t>What types of insurance do you think a company may need?</a:t>
            </a:r>
            <a:r>
              <a:rPr lang="en-US" sz="4000" dirty="0"/>
              <a:t/>
            </a:r>
            <a:br>
              <a:rPr lang="en-US" sz="4000" dirty="0"/>
            </a:br>
            <a:endParaRPr lang="en-US" sz="4000" dirty="0"/>
          </a:p>
        </p:txBody>
      </p:sp>
      <p:pic>
        <p:nvPicPr>
          <p:cNvPr id="1028" name="Picture 4" descr="quality assurance ic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9645" y="942870"/>
            <a:ext cx="6610350" cy="479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08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a:bodyPr>
          <a:lstStyle/>
          <a:p>
            <a:r>
              <a:rPr lang="en-US" sz="2800" dirty="0"/>
              <a:t>If you own your building or have business personal property, including office equipment, computers, inventory or tools you should consider purchasing a policy that will protect you if you have a fire, vandalism, theft, smoke damage etc.</a:t>
            </a:r>
          </a:p>
          <a:p>
            <a:r>
              <a:rPr lang="en-US" sz="2800" dirty="0"/>
              <a:t>There are several types of </a:t>
            </a:r>
            <a:r>
              <a:rPr lang="en-US" sz="2800" b="1" dirty="0">
                <a:solidFill>
                  <a:srgbClr val="FF0000"/>
                </a:solidFill>
              </a:rPr>
              <a:t>property insurance</a:t>
            </a:r>
            <a:r>
              <a:rPr lang="en-US" sz="2800" dirty="0"/>
              <a:t> that you will want to consider for your business. The type/types you need may vary greatly from what others need.</a:t>
            </a:r>
          </a:p>
          <a:p>
            <a:endParaRPr lang="en-US" sz="2800"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Property insurance</a:t>
            </a:r>
            <a:endParaRPr lang="en-US" sz="4800" b="1" dirty="0"/>
          </a:p>
        </p:txBody>
      </p:sp>
    </p:spTree>
    <p:extLst>
      <p:ext uri="{BB962C8B-B14F-4D97-AF65-F5344CB8AC3E}">
        <p14:creationId xmlns:p14="http://schemas.microsoft.com/office/powerpoint/2010/main" val="428536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b="1" dirty="0">
                <a:solidFill>
                  <a:srgbClr val="FF0000"/>
                </a:solidFill>
              </a:rPr>
              <a:t>Homeowner's Insurance</a:t>
            </a:r>
            <a:r>
              <a:rPr lang="en-US" sz="2400" dirty="0"/>
              <a:t>: Many people begin their businesses in their home. This type of insurance can protect against damage to the home and against damage to items inside the home. Additionally, this type of insurance may protect you from accidents that happen at home or may have occurred due to actions of your own. You should make your insurance provider aware of the fact that you are conducting business from home and make sure that the amount of insurance you have on contents is adequate to cover the items and or equipment you have there for your business</a:t>
            </a:r>
            <a:r>
              <a:rPr lang="en-US" sz="2400" dirty="0" smtClean="0"/>
              <a:t>.</a:t>
            </a:r>
            <a:endParaRPr lang="en-US" sz="2400"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Property insurance</a:t>
            </a:r>
            <a:endParaRPr lang="en-US" sz="4800" b="1" dirty="0"/>
          </a:p>
        </p:txBody>
      </p:sp>
    </p:spTree>
    <p:extLst>
      <p:ext uri="{BB962C8B-B14F-4D97-AF65-F5344CB8AC3E}">
        <p14:creationId xmlns:p14="http://schemas.microsoft.com/office/powerpoint/2010/main" val="44101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rmAutofit/>
          </a:bodyPr>
          <a:lstStyle/>
          <a:p>
            <a:r>
              <a:rPr lang="en-US" sz="2800" dirty="0"/>
              <a:t>Taxes have a large impact on businesses. Businesses not only have to pay taxes, but also spend a great deal of time and money to prepare tax returns correctly.</a:t>
            </a:r>
          </a:p>
          <a:p>
            <a:r>
              <a:rPr lang="en-US" sz="2800" b="1" dirty="0">
                <a:solidFill>
                  <a:srgbClr val="FF0000"/>
                </a:solidFill>
              </a:rPr>
              <a:t>Property tax</a:t>
            </a:r>
            <a:r>
              <a:rPr lang="en-US" sz="2800" dirty="0"/>
              <a:t> is a tax assessed on real estate by the local government. The tax is usually based on the value of the land and the dwellings found on the land.</a:t>
            </a:r>
          </a:p>
          <a:p>
            <a:r>
              <a:rPr lang="en-US" sz="2800" dirty="0"/>
              <a:t>If a property is used as a business, it will likely have a higher value. This will then increase the taxes.</a:t>
            </a:r>
          </a:p>
          <a:p>
            <a:endParaRPr lang="en-US" dirty="0"/>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Property tax</a:t>
            </a:r>
            <a:endParaRPr lang="en-US" sz="4800" b="1" dirty="0"/>
          </a:p>
        </p:txBody>
      </p:sp>
    </p:spTree>
    <p:extLst>
      <p:ext uri="{BB962C8B-B14F-4D97-AF65-F5344CB8AC3E}">
        <p14:creationId xmlns:p14="http://schemas.microsoft.com/office/powerpoint/2010/main" val="55360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b="1" dirty="0">
                <a:solidFill>
                  <a:srgbClr val="FF0000"/>
                </a:solidFill>
              </a:rPr>
              <a:t>Renter's Insurance</a:t>
            </a:r>
            <a:r>
              <a:rPr lang="en-US" sz="2400" dirty="0"/>
              <a:t>: Renter's insurance is a sub-set of homeowner's insurance which applies only to those who rent their home. The coverage protects against damage to the physical property, contents of the property, and personal injury within the property. </a:t>
            </a:r>
            <a:endParaRPr lang="en-US" sz="2400" dirty="0" smtClean="0"/>
          </a:p>
          <a:p>
            <a:r>
              <a:rPr lang="en-US" sz="2400" b="1" dirty="0" smtClean="0">
                <a:solidFill>
                  <a:srgbClr val="FF0000"/>
                </a:solidFill>
              </a:rPr>
              <a:t>Commercial </a:t>
            </a:r>
            <a:r>
              <a:rPr lang="en-US" sz="2400" b="1" dirty="0">
                <a:solidFill>
                  <a:srgbClr val="FF0000"/>
                </a:solidFill>
              </a:rPr>
              <a:t>Auto Insurance</a:t>
            </a:r>
            <a:r>
              <a:rPr lang="en-US" sz="2400" dirty="0"/>
              <a:t>: Commercial auto insurance is a type of property insurance that protects a company's vehicles. You can protect vehicles that carry employees, products or equipment. With commercial auto insurance you can insure your work cars, SUVs, vans and trucks from damage and collisions. </a:t>
            </a:r>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Property insurance</a:t>
            </a:r>
            <a:endParaRPr lang="en-US" sz="4800" b="1" dirty="0"/>
          </a:p>
        </p:txBody>
      </p:sp>
    </p:spTree>
    <p:extLst>
      <p:ext uri="{BB962C8B-B14F-4D97-AF65-F5344CB8AC3E}">
        <p14:creationId xmlns:p14="http://schemas.microsoft.com/office/powerpoint/2010/main" val="548183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b="1" dirty="0">
                <a:solidFill>
                  <a:srgbClr val="FF0000"/>
                </a:solidFill>
              </a:rPr>
              <a:t>Liability insurance</a:t>
            </a:r>
            <a:r>
              <a:rPr lang="en-US" sz="2400" dirty="0"/>
              <a:t> is any insurance policy that protects an individual or business from the risk that they may be sued and held legally liable for something such as malpractice, injury or negligence.</a:t>
            </a:r>
          </a:p>
          <a:p>
            <a:r>
              <a:rPr lang="en-US" sz="2400" dirty="0"/>
              <a:t>Intentional damage and contractual liabilities are typically not covered in these types of policies.</a:t>
            </a:r>
          </a:p>
          <a:p>
            <a:r>
              <a:rPr lang="en-US" sz="2400" dirty="0"/>
              <a:t>Every business, even if home-based, needs to have liability insurance. The policy provides both defense and damages if you, your employees or your products or services cause or are alleged to have caused Bodily Injury or Property Damage to a third party.</a:t>
            </a:r>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General liability insurance</a:t>
            </a:r>
            <a:endParaRPr lang="en-US" sz="4800" b="1" dirty="0"/>
          </a:p>
        </p:txBody>
      </p:sp>
    </p:spTree>
    <p:extLst>
      <p:ext uri="{BB962C8B-B14F-4D97-AF65-F5344CB8AC3E}">
        <p14:creationId xmlns:p14="http://schemas.microsoft.com/office/powerpoint/2010/main" val="267327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b="1" dirty="0">
                <a:solidFill>
                  <a:srgbClr val="FF0000"/>
                </a:solidFill>
              </a:rPr>
              <a:t>Worker's Compensation</a:t>
            </a:r>
            <a:r>
              <a:rPr lang="en-US" sz="2400" dirty="0"/>
              <a:t> provides insurance to employees who are injured on the job. This type of insurance provides wage replacement and medical benefits to those who are injured while working. In exchange for these benefits, the employee gives up his rights to sue his employer for the incident. As a business owner, it is very important to have worker's compensation insurance because it protects yourself and your company from legal complications.</a:t>
            </a:r>
          </a:p>
        </p:txBody>
      </p:sp>
      <p:sp>
        <p:nvSpPr>
          <p:cNvPr id="3" name="Title 2"/>
          <p:cNvSpPr>
            <a:spLocks noGrp="1"/>
          </p:cNvSpPr>
          <p:nvPr>
            <p:ph type="title"/>
          </p:nvPr>
        </p:nvSpPr>
        <p:spPr>
          <a:xfrm>
            <a:off x="1188720" y="942871"/>
            <a:ext cx="9966960" cy="587584"/>
          </a:xfrm>
        </p:spPr>
        <p:txBody>
          <a:bodyPr>
            <a:noAutofit/>
          </a:bodyPr>
          <a:lstStyle/>
          <a:p>
            <a:r>
              <a:rPr lang="en-US" sz="4800" b="1" dirty="0" smtClean="0"/>
              <a:t>Worker’s compensation</a:t>
            </a:r>
            <a:endParaRPr lang="en-US" sz="4800" b="1" dirty="0"/>
          </a:p>
        </p:txBody>
      </p:sp>
    </p:spTree>
    <p:extLst>
      <p:ext uri="{BB962C8B-B14F-4D97-AF65-F5344CB8AC3E}">
        <p14:creationId xmlns:p14="http://schemas.microsoft.com/office/powerpoint/2010/main" val="103917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800" b="1" dirty="0">
                <a:solidFill>
                  <a:srgbClr val="FF0000"/>
                </a:solidFill>
              </a:rPr>
              <a:t>Directors and Officers Insurance</a:t>
            </a:r>
            <a:r>
              <a:rPr lang="en-US" sz="2800" dirty="0"/>
              <a:t> protects the directors and officers of a company against their actions that affect the profitability or operations of the company. If a director or officer of your company, as a direct result of their actions on the job, finds him or herself in a legal situation, this type of insurance can cover costs or damages lost as a result of a lawsuit.</a:t>
            </a:r>
          </a:p>
        </p:txBody>
      </p:sp>
      <p:sp>
        <p:nvSpPr>
          <p:cNvPr id="3" name="Title 2"/>
          <p:cNvSpPr>
            <a:spLocks noGrp="1"/>
          </p:cNvSpPr>
          <p:nvPr>
            <p:ph type="title"/>
          </p:nvPr>
        </p:nvSpPr>
        <p:spPr>
          <a:xfrm>
            <a:off x="1188720" y="942871"/>
            <a:ext cx="9966960" cy="587584"/>
          </a:xfrm>
        </p:spPr>
        <p:txBody>
          <a:bodyPr>
            <a:noAutofit/>
          </a:bodyPr>
          <a:lstStyle/>
          <a:p>
            <a:r>
              <a:rPr lang="en-US" sz="4000" b="1" dirty="0" smtClean="0"/>
              <a:t>Directors and officers insurance</a:t>
            </a:r>
            <a:endParaRPr lang="en-US" sz="4000" b="1" dirty="0"/>
          </a:p>
        </p:txBody>
      </p:sp>
    </p:spTree>
    <p:extLst>
      <p:ext uri="{BB962C8B-B14F-4D97-AF65-F5344CB8AC3E}">
        <p14:creationId xmlns:p14="http://schemas.microsoft.com/office/powerpoint/2010/main" val="371216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dirty="0" smtClean="0"/>
              <a:t>If </a:t>
            </a:r>
            <a:r>
              <a:rPr lang="en-US" sz="2400" dirty="0"/>
              <a:t>the business stores sensitive or non-public information about employees or clients on their computers, servers or in paper files they are responsible for protecting that information. If a </a:t>
            </a:r>
            <a:r>
              <a:rPr lang="en-US" sz="2400" b="1" dirty="0">
                <a:solidFill>
                  <a:srgbClr val="FF0000"/>
                </a:solidFill>
              </a:rPr>
              <a:t>data breach</a:t>
            </a:r>
            <a:r>
              <a:rPr lang="en-US" sz="2400" dirty="0"/>
              <a:t> occurs either electronically or from a paper file, a Data Breach policy will provide protection against the loss.</a:t>
            </a:r>
          </a:p>
          <a:p>
            <a:r>
              <a:rPr lang="en-US" sz="2400" b="1" dirty="0" smtClean="0">
                <a:solidFill>
                  <a:srgbClr val="FF0000"/>
                </a:solidFill>
              </a:rPr>
              <a:t>Life </a:t>
            </a:r>
            <a:r>
              <a:rPr lang="en-US" sz="2400" b="1" dirty="0">
                <a:solidFill>
                  <a:srgbClr val="FF0000"/>
                </a:solidFill>
              </a:rPr>
              <a:t>insurance</a:t>
            </a:r>
            <a:r>
              <a:rPr lang="en-US" sz="2400" dirty="0"/>
              <a:t> protects an individual's beneficiaries against financial strains of death. If you have life insurance, the insurer pays a certain amount of money to a beneficiary upon your death. You pay a premium in exchange for the payment of benefits to the beneficiary. </a:t>
            </a:r>
          </a:p>
        </p:txBody>
      </p:sp>
      <p:sp>
        <p:nvSpPr>
          <p:cNvPr id="3" name="Title 2"/>
          <p:cNvSpPr>
            <a:spLocks noGrp="1"/>
          </p:cNvSpPr>
          <p:nvPr>
            <p:ph type="title"/>
          </p:nvPr>
        </p:nvSpPr>
        <p:spPr>
          <a:xfrm>
            <a:off x="1188720" y="942871"/>
            <a:ext cx="9966960" cy="587584"/>
          </a:xfrm>
        </p:spPr>
        <p:txBody>
          <a:bodyPr>
            <a:noAutofit/>
          </a:bodyPr>
          <a:lstStyle/>
          <a:p>
            <a:r>
              <a:rPr lang="en-US" sz="4000" b="1" dirty="0" smtClean="0"/>
              <a:t>Data breach and life insurance</a:t>
            </a:r>
            <a:endParaRPr lang="en-US" sz="4000" b="1" dirty="0"/>
          </a:p>
        </p:txBody>
      </p:sp>
    </p:spTree>
    <p:extLst>
      <p:ext uri="{BB962C8B-B14F-4D97-AF65-F5344CB8AC3E}">
        <p14:creationId xmlns:p14="http://schemas.microsoft.com/office/powerpoint/2010/main" val="412311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400" dirty="0"/>
              <a:t>A </a:t>
            </a:r>
            <a:r>
              <a:rPr lang="en-US" sz="2400" b="1" dirty="0">
                <a:solidFill>
                  <a:srgbClr val="FF0000"/>
                </a:solidFill>
              </a:rPr>
              <a:t>business owner policy</a:t>
            </a:r>
            <a:r>
              <a:rPr lang="en-US" sz="2400" dirty="0"/>
              <a:t> packages all required coverage a business owner would need. Often, BOP's will include business interruption insurance, property insurance, vehicle coverage, liability insurance, and crime insurance . Based on your company's specific needs, you can alter what is included in a BOP. Typically, a business owner will save money by choosing a BOP because the bundle of services often costs less than the total cost of all the individual coverage's.</a:t>
            </a:r>
          </a:p>
        </p:txBody>
      </p:sp>
      <p:sp>
        <p:nvSpPr>
          <p:cNvPr id="3" name="Title 2"/>
          <p:cNvSpPr>
            <a:spLocks noGrp="1"/>
          </p:cNvSpPr>
          <p:nvPr>
            <p:ph type="title"/>
          </p:nvPr>
        </p:nvSpPr>
        <p:spPr>
          <a:xfrm>
            <a:off x="1188720" y="942871"/>
            <a:ext cx="9966960" cy="587584"/>
          </a:xfrm>
        </p:spPr>
        <p:txBody>
          <a:bodyPr>
            <a:noAutofit/>
          </a:bodyPr>
          <a:lstStyle/>
          <a:p>
            <a:r>
              <a:rPr lang="en-US" sz="4000" b="1" dirty="0" smtClean="0"/>
              <a:t>Business owner policy</a:t>
            </a:r>
            <a:endParaRPr lang="en-US" sz="4000" b="1" dirty="0"/>
          </a:p>
        </p:txBody>
      </p:sp>
    </p:spTree>
    <p:extLst>
      <p:ext uri="{BB962C8B-B14F-4D97-AF65-F5344CB8AC3E}">
        <p14:creationId xmlns:p14="http://schemas.microsoft.com/office/powerpoint/2010/main" val="35514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8720" y="1854925"/>
            <a:ext cx="10241280" cy="4284617"/>
          </a:xfrm>
        </p:spPr>
        <p:txBody>
          <a:bodyPr>
            <a:noAutofit/>
          </a:bodyPr>
          <a:lstStyle/>
          <a:p>
            <a:r>
              <a:rPr lang="en-US" sz="2800" dirty="0"/>
              <a:t>You may want some additional coverage, on top of insurance policies you already have. This is where personal umbrella insurance comes into play. This type of insurance is an extension to an already existing insurance policy and covers beyond the regular policy. This insurance can cover different kinds of claims, including homeowner's or auto insurance. Generally, it is sold in increments of $1 million and is used only when liability on other policies has been exhausted.</a:t>
            </a:r>
          </a:p>
        </p:txBody>
      </p:sp>
      <p:sp>
        <p:nvSpPr>
          <p:cNvPr id="3" name="Title 2"/>
          <p:cNvSpPr>
            <a:spLocks noGrp="1"/>
          </p:cNvSpPr>
          <p:nvPr>
            <p:ph type="title"/>
          </p:nvPr>
        </p:nvSpPr>
        <p:spPr>
          <a:xfrm>
            <a:off x="1188720" y="942871"/>
            <a:ext cx="9966960" cy="587584"/>
          </a:xfrm>
        </p:spPr>
        <p:txBody>
          <a:bodyPr>
            <a:noAutofit/>
          </a:bodyPr>
          <a:lstStyle/>
          <a:p>
            <a:r>
              <a:rPr lang="en-US" sz="4000" b="1" dirty="0" smtClean="0"/>
              <a:t>Personal umbrella policy</a:t>
            </a:r>
            <a:endParaRPr lang="en-US" sz="4000" b="1" dirty="0"/>
          </a:p>
        </p:txBody>
      </p:sp>
    </p:spTree>
    <p:extLst>
      <p:ext uri="{BB962C8B-B14F-4D97-AF65-F5344CB8AC3E}">
        <p14:creationId xmlns:p14="http://schemas.microsoft.com/office/powerpoint/2010/main" val="320128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3223" y="1645921"/>
            <a:ext cx="10136777" cy="4493622"/>
          </a:xfrm>
        </p:spPr>
        <p:txBody>
          <a:bodyPr>
            <a:normAutofit fontScale="92500"/>
          </a:bodyPr>
          <a:lstStyle/>
          <a:p>
            <a:r>
              <a:rPr lang="en-US" sz="2800" dirty="0" smtClean="0"/>
              <a:t>In </a:t>
            </a:r>
            <a:r>
              <a:rPr lang="en-US" sz="2800" dirty="0"/>
              <a:t>Alabama, the </a:t>
            </a:r>
            <a:r>
              <a:rPr lang="en-US" sz="2800" b="1" dirty="0">
                <a:solidFill>
                  <a:srgbClr val="FF0000"/>
                </a:solidFill>
              </a:rPr>
              <a:t>Property Tax Division</a:t>
            </a:r>
            <a:r>
              <a:rPr lang="en-US" sz="2800" dirty="0"/>
              <a:t> sets the standards and procedure for equalization of property values in the counties, and ensures property is taxed uniformly throughout the state. Their purpose is </a:t>
            </a:r>
            <a:r>
              <a:rPr lang="en-US" sz="2800" dirty="0" smtClean="0"/>
              <a:t>to:</a:t>
            </a:r>
          </a:p>
          <a:p>
            <a:pPr lvl="1"/>
            <a:r>
              <a:rPr lang="en-US" sz="2600" dirty="0" smtClean="0"/>
              <a:t> supervise and control the valuation, </a:t>
            </a:r>
            <a:r>
              <a:rPr lang="en-US" sz="2600" dirty="0"/>
              <a:t>equalization, assessment of </a:t>
            </a:r>
            <a:r>
              <a:rPr lang="en-US" sz="2600" dirty="0" smtClean="0"/>
              <a:t>property</a:t>
            </a:r>
            <a:r>
              <a:rPr lang="en-US" sz="2600" dirty="0"/>
              <a:t>, and collection of all ad valorem taxes. </a:t>
            </a:r>
            <a:endParaRPr lang="en-US" sz="2600" dirty="0" smtClean="0"/>
          </a:p>
          <a:p>
            <a:pPr lvl="1"/>
            <a:r>
              <a:rPr lang="en-US" sz="2600" dirty="0" smtClean="0"/>
              <a:t>advises </a:t>
            </a:r>
            <a:r>
              <a:rPr lang="en-US" sz="2600" dirty="0"/>
              <a:t>and assists county-elected officials and their personnel, county commissioners, members of the boards of equalization, and other officials charged with mapping and appraisal duties, relating to laws, regulations, standards, and procedures governing property tax administration.</a:t>
            </a:r>
          </a:p>
          <a:p>
            <a:endParaRPr lang="en-US" dirty="0"/>
          </a:p>
        </p:txBody>
      </p:sp>
      <p:sp>
        <p:nvSpPr>
          <p:cNvPr id="3" name="Title 2"/>
          <p:cNvSpPr>
            <a:spLocks noGrp="1"/>
          </p:cNvSpPr>
          <p:nvPr>
            <p:ph type="title"/>
          </p:nvPr>
        </p:nvSpPr>
        <p:spPr>
          <a:xfrm>
            <a:off x="1293223" y="942871"/>
            <a:ext cx="9862457" cy="587584"/>
          </a:xfrm>
        </p:spPr>
        <p:txBody>
          <a:bodyPr>
            <a:noAutofit/>
          </a:bodyPr>
          <a:lstStyle/>
          <a:p>
            <a:r>
              <a:rPr lang="en-US" sz="4800" b="1" dirty="0" smtClean="0"/>
              <a:t>Property tax</a:t>
            </a:r>
            <a:endParaRPr lang="en-US" sz="4800" b="1" dirty="0"/>
          </a:p>
        </p:txBody>
      </p:sp>
    </p:spTree>
    <p:extLst>
      <p:ext uri="{BB962C8B-B14F-4D97-AF65-F5344CB8AC3E}">
        <p14:creationId xmlns:p14="http://schemas.microsoft.com/office/powerpoint/2010/main" val="157660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3223" y="1985553"/>
            <a:ext cx="10136777" cy="4153989"/>
          </a:xfrm>
        </p:spPr>
        <p:txBody>
          <a:bodyPr>
            <a:normAutofit/>
          </a:bodyPr>
          <a:lstStyle/>
          <a:p>
            <a:r>
              <a:rPr lang="en-US" sz="3600" dirty="0" smtClean="0"/>
              <a:t>The </a:t>
            </a:r>
            <a:r>
              <a:rPr lang="en-US" sz="3600" dirty="0"/>
              <a:t>cost of </a:t>
            </a:r>
            <a:r>
              <a:rPr lang="en-US" sz="3600" b="1" dirty="0">
                <a:solidFill>
                  <a:srgbClr val="FF0000"/>
                </a:solidFill>
              </a:rPr>
              <a:t>property taxes</a:t>
            </a:r>
            <a:r>
              <a:rPr lang="en-US" sz="3600" dirty="0"/>
              <a:t> will come from the profit of the business. It needs to be taken into consideration just like any other expense of running the business when determining the cost of the goods and services that will be sold by the business.</a:t>
            </a:r>
          </a:p>
          <a:p>
            <a:endParaRPr lang="en-US" dirty="0"/>
          </a:p>
        </p:txBody>
      </p:sp>
      <p:sp>
        <p:nvSpPr>
          <p:cNvPr id="3" name="Title 2"/>
          <p:cNvSpPr>
            <a:spLocks noGrp="1"/>
          </p:cNvSpPr>
          <p:nvPr>
            <p:ph type="title"/>
          </p:nvPr>
        </p:nvSpPr>
        <p:spPr>
          <a:xfrm>
            <a:off x="1293223" y="942871"/>
            <a:ext cx="9862457" cy="587584"/>
          </a:xfrm>
        </p:spPr>
        <p:txBody>
          <a:bodyPr>
            <a:noAutofit/>
          </a:bodyPr>
          <a:lstStyle/>
          <a:p>
            <a:r>
              <a:rPr lang="en-US" sz="4800" b="1" dirty="0" smtClean="0"/>
              <a:t>Property tax</a:t>
            </a:r>
            <a:endParaRPr lang="en-US" sz="4800" b="1" dirty="0"/>
          </a:p>
        </p:txBody>
      </p:sp>
    </p:spTree>
    <p:extLst>
      <p:ext uri="{BB962C8B-B14F-4D97-AF65-F5344CB8AC3E}">
        <p14:creationId xmlns:p14="http://schemas.microsoft.com/office/powerpoint/2010/main" val="401976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97280" y="1685109"/>
            <a:ext cx="10058400" cy="4183983"/>
          </a:xfrm>
        </p:spPr>
        <p:txBody>
          <a:bodyPr>
            <a:normAutofit/>
          </a:bodyPr>
          <a:lstStyle/>
          <a:p>
            <a:r>
              <a:rPr lang="en-US" sz="3200" dirty="0"/>
              <a:t>A </a:t>
            </a:r>
            <a:r>
              <a:rPr lang="en-US" sz="3200" b="1" dirty="0">
                <a:solidFill>
                  <a:srgbClr val="FF0000"/>
                </a:solidFill>
              </a:rPr>
              <a:t>sales tax</a:t>
            </a:r>
            <a:r>
              <a:rPr lang="en-US" sz="3200" dirty="0"/>
              <a:t> is imposed by the government on the sale of goods and services. A conventional sales tax is levied at the point of sale, collected by the retailer and passed on to the government.</a:t>
            </a:r>
          </a:p>
          <a:p>
            <a:r>
              <a:rPr lang="en-US" sz="3200" b="1" dirty="0">
                <a:solidFill>
                  <a:srgbClr val="FF0000"/>
                </a:solidFill>
              </a:rPr>
              <a:t>Sales tax</a:t>
            </a:r>
            <a:r>
              <a:rPr lang="en-US" sz="3200" dirty="0"/>
              <a:t> charged by the state of Alabama is 4%. With local taxes, the total sales tax rate is between 4% and 11</a:t>
            </a:r>
            <a:r>
              <a:rPr lang="en-US" sz="3200" dirty="0" smtClean="0"/>
              <a:t>%.</a:t>
            </a:r>
            <a:endParaRPr lang="en-US" sz="3200" dirty="0"/>
          </a:p>
        </p:txBody>
      </p:sp>
      <p:sp>
        <p:nvSpPr>
          <p:cNvPr id="3" name="Title 2"/>
          <p:cNvSpPr>
            <a:spLocks noGrp="1"/>
          </p:cNvSpPr>
          <p:nvPr>
            <p:ph type="title"/>
          </p:nvPr>
        </p:nvSpPr>
        <p:spPr/>
        <p:txBody>
          <a:bodyPr>
            <a:noAutofit/>
          </a:bodyPr>
          <a:lstStyle/>
          <a:p>
            <a:r>
              <a:rPr lang="en-US" sz="4000" b="1" dirty="0" smtClean="0"/>
              <a:t>Sales tax</a:t>
            </a:r>
            <a:endParaRPr lang="en-US" sz="4000" b="1" dirty="0"/>
          </a:p>
        </p:txBody>
      </p:sp>
    </p:spTree>
    <p:extLst>
      <p:ext uri="{BB962C8B-B14F-4D97-AF65-F5344CB8AC3E}">
        <p14:creationId xmlns:p14="http://schemas.microsoft.com/office/powerpoint/2010/main" val="313270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97280" y="1685109"/>
            <a:ext cx="10058400" cy="4183983"/>
          </a:xfrm>
        </p:spPr>
        <p:txBody>
          <a:bodyPr>
            <a:normAutofit/>
          </a:bodyPr>
          <a:lstStyle/>
          <a:p>
            <a:r>
              <a:rPr lang="en-US" sz="3200" dirty="0" smtClean="0"/>
              <a:t>The </a:t>
            </a:r>
            <a:r>
              <a:rPr lang="en-US" sz="3200" dirty="0"/>
              <a:t>business is not being charged sales tax, they are merely passing on the sales tax that they have collected. Payments will go to the state and county the business is located in and possibly the city as well. Most businesses will hire an accountant to make sure that the forms are filed correctly and in a timely manner. This is an additional expense for the business.</a:t>
            </a:r>
          </a:p>
          <a:p>
            <a:endParaRPr lang="en-US" dirty="0"/>
          </a:p>
        </p:txBody>
      </p:sp>
      <p:sp>
        <p:nvSpPr>
          <p:cNvPr id="3" name="Title 2"/>
          <p:cNvSpPr>
            <a:spLocks noGrp="1"/>
          </p:cNvSpPr>
          <p:nvPr>
            <p:ph type="title"/>
          </p:nvPr>
        </p:nvSpPr>
        <p:spPr/>
        <p:txBody>
          <a:bodyPr>
            <a:noAutofit/>
          </a:bodyPr>
          <a:lstStyle/>
          <a:p>
            <a:r>
              <a:rPr lang="en-US" sz="4000" b="1" dirty="0" smtClean="0"/>
              <a:t>Sales tax</a:t>
            </a:r>
            <a:endParaRPr lang="en-US" sz="4000" b="1" dirty="0"/>
          </a:p>
        </p:txBody>
      </p:sp>
    </p:spTree>
    <p:extLst>
      <p:ext uri="{BB962C8B-B14F-4D97-AF65-F5344CB8AC3E}">
        <p14:creationId xmlns:p14="http://schemas.microsoft.com/office/powerpoint/2010/main" val="326207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A </a:t>
            </a:r>
            <a:r>
              <a:rPr lang="en-US" sz="2800" b="1" dirty="0">
                <a:solidFill>
                  <a:srgbClr val="FF0000"/>
                </a:solidFill>
              </a:rPr>
              <a:t>social security tax</a:t>
            </a:r>
            <a:r>
              <a:rPr lang="en-US" sz="2800" dirty="0"/>
              <a:t> is the </a:t>
            </a:r>
            <a:r>
              <a:rPr lang="en-US" sz="2800" b="1" dirty="0"/>
              <a:t>tax</a:t>
            </a:r>
            <a:r>
              <a:rPr lang="en-US" sz="2800" dirty="0"/>
              <a:t> levied on both employers and employees used to fund the </a:t>
            </a:r>
            <a:r>
              <a:rPr lang="en-US" sz="2800" b="1" dirty="0">
                <a:solidFill>
                  <a:srgbClr val="FF0000"/>
                </a:solidFill>
              </a:rPr>
              <a:t>Social Security Administration</a:t>
            </a:r>
            <a:r>
              <a:rPr lang="en-US" sz="2800" dirty="0"/>
              <a:t>. Social security tax is usually collected in the form of </a:t>
            </a:r>
            <a:r>
              <a:rPr lang="en-US" sz="2800" b="1" dirty="0">
                <a:solidFill>
                  <a:srgbClr val="FF0000"/>
                </a:solidFill>
              </a:rPr>
              <a:t>payroll tax</a:t>
            </a:r>
            <a:r>
              <a:rPr lang="en-US" sz="2800" dirty="0">
                <a:solidFill>
                  <a:srgbClr val="FF0000"/>
                </a:solidFill>
              </a:rPr>
              <a:t> </a:t>
            </a:r>
            <a:r>
              <a:rPr lang="en-US" sz="2800" dirty="0"/>
              <a:t>or </a:t>
            </a:r>
            <a:r>
              <a:rPr lang="en-US" sz="2800" b="1" dirty="0">
                <a:solidFill>
                  <a:srgbClr val="FF0000"/>
                </a:solidFill>
              </a:rPr>
              <a:t>self-employment tax</a:t>
            </a:r>
            <a:r>
              <a:rPr lang="en-US" sz="2800" dirty="0"/>
              <a:t>.</a:t>
            </a:r>
          </a:p>
          <a:p>
            <a:r>
              <a:rPr lang="en-US" sz="2800" dirty="0"/>
              <a:t>Social security is a program in which the government provides money to people who are unable to work because they are old, disabled, or unemployed</a:t>
            </a:r>
            <a:r>
              <a:rPr lang="en-US" sz="2800" dirty="0" smtClean="0"/>
              <a:t>.</a:t>
            </a:r>
            <a:endParaRPr lang="en-US" sz="2800" dirty="0"/>
          </a:p>
        </p:txBody>
      </p:sp>
      <p:sp>
        <p:nvSpPr>
          <p:cNvPr id="3" name="Title 2"/>
          <p:cNvSpPr>
            <a:spLocks noGrp="1"/>
          </p:cNvSpPr>
          <p:nvPr>
            <p:ph type="title"/>
          </p:nvPr>
        </p:nvSpPr>
        <p:spPr/>
        <p:txBody>
          <a:bodyPr>
            <a:noAutofit/>
          </a:bodyPr>
          <a:lstStyle/>
          <a:p>
            <a:r>
              <a:rPr lang="en-US" sz="4000" b="1" dirty="0" smtClean="0"/>
              <a:t>Social security tax</a:t>
            </a:r>
            <a:endParaRPr lang="en-US" sz="4000" b="1" dirty="0"/>
          </a:p>
        </p:txBody>
      </p:sp>
    </p:spTree>
    <p:extLst>
      <p:ext uri="{BB962C8B-B14F-4D97-AF65-F5344CB8AC3E}">
        <p14:creationId xmlns:p14="http://schemas.microsoft.com/office/powerpoint/2010/main" val="17137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The </a:t>
            </a:r>
            <a:r>
              <a:rPr lang="en-US" sz="2800" dirty="0"/>
              <a:t>cost of Social Security to a business is 6.2% of up to $127,200 (this is the amount for 2017) of each employees earnings. They will also have the cost of an accountant to file the monthly and yearly reports to pay this money to the proper agency.</a:t>
            </a:r>
          </a:p>
          <a:p>
            <a:endParaRPr lang="en-US" dirty="0"/>
          </a:p>
        </p:txBody>
      </p:sp>
      <p:sp>
        <p:nvSpPr>
          <p:cNvPr id="3" name="Title 2"/>
          <p:cNvSpPr>
            <a:spLocks noGrp="1"/>
          </p:cNvSpPr>
          <p:nvPr>
            <p:ph type="title"/>
          </p:nvPr>
        </p:nvSpPr>
        <p:spPr/>
        <p:txBody>
          <a:bodyPr>
            <a:noAutofit/>
          </a:bodyPr>
          <a:lstStyle/>
          <a:p>
            <a:r>
              <a:rPr lang="en-US" sz="4000" b="1" dirty="0" smtClean="0"/>
              <a:t>Social security tax</a:t>
            </a:r>
            <a:endParaRPr lang="en-US" sz="4000" b="1" dirty="0"/>
          </a:p>
        </p:txBody>
      </p:sp>
    </p:spTree>
    <p:extLst>
      <p:ext uri="{BB962C8B-B14F-4D97-AF65-F5344CB8AC3E}">
        <p14:creationId xmlns:p14="http://schemas.microsoft.com/office/powerpoint/2010/main" val="362494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inimalist_Light_Sales Pitch_02_Win32_AS_v3" id="{A204E388-A84B-4CC6-98FC-54ED9900B3CD}" vid="{1AF041A9-EA2C-4539-9272-70AF2168FE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FAF7B5-E40C-46BE-9C83-DA251FCAE61E}">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16c05727-aa75-4e4a-9b5f-8a80a1165891"/>
    <ds:schemaRef ds:uri="71af3243-3dd4-4a8d-8c0d-dd76da1f02a5"/>
    <ds:schemaRef ds:uri="http://www.w3.org/XML/1998/namespace"/>
  </ds:schemaRefs>
</ds:datastoreItem>
</file>

<file path=customXml/itemProps2.xml><?xml version="1.0" encoding="utf-8"?>
<ds:datastoreItem xmlns:ds="http://schemas.openxmlformats.org/officeDocument/2006/customXml" ds:itemID="{E0A43D08-F4F9-4D95-9CB2-7DE374416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29FA76-0C86-4BF1-99F1-A3115FBFFA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Minimalist sales pitch</Template>
  <TotalTime>0</TotalTime>
  <Words>1057</Words>
  <Application>Microsoft Office PowerPoint</Application>
  <PresentationFormat>Widescreen</PresentationFormat>
  <Paragraphs>116</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Century Gothic</vt:lpstr>
      <vt:lpstr>Helvetica Neue Medium</vt:lpstr>
      <vt:lpstr>RetrospectVTI</vt:lpstr>
      <vt:lpstr>Unit 10</vt:lpstr>
      <vt:lpstr>Section 10.01</vt:lpstr>
      <vt:lpstr>Property tax</vt:lpstr>
      <vt:lpstr>Property tax</vt:lpstr>
      <vt:lpstr>Property tax</vt:lpstr>
      <vt:lpstr>Sales tax</vt:lpstr>
      <vt:lpstr>Sales tax</vt:lpstr>
      <vt:lpstr>Social security tax</vt:lpstr>
      <vt:lpstr>Social security tax</vt:lpstr>
      <vt:lpstr>ASSIGNMENT</vt:lpstr>
      <vt:lpstr>Section 10.02</vt:lpstr>
      <vt:lpstr>Retirement and Disability</vt:lpstr>
      <vt:lpstr>retirement</vt:lpstr>
      <vt:lpstr>retirement</vt:lpstr>
      <vt:lpstr>disability</vt:lpstr>
      <vt:lpstr>disability</vt:lpstr>
      <vt:lpstr>disability</vt:lpstr>
      <vt:lpstr>disability</vt:lpstr>
      <vt:lpstr>Section 10.03</vt:lpstr>
      <vt:lpstr>Salary deductions</vt:lpstr>
      <vt:lpstr>Salary deductions</vt:lpstr>
      <vt:lpstr>Salary deductions</vt:lpstr>
      <vt:lpstr>Salary deductions</vt:lpstr>
      <vt:lpstr>Salary deductions</vt:lpstr>
      <vt:lpstr>Salary deductions</vt:lpstr>
      <vt:lpstr>Section 10.04</vt:lpstr>
      <vt:lpstr>Types of insurance</vt:lpstr>
      <vt:lpstr>Property insurance</vt:lpstr>
      <vt:lpstr>Property insurance</vt:lpstr>
      <vt:lpstr>Property insurance</vt:lpstr>
      <vt:lpstr>General liability insurance</vt:lpstr>
      <vt:lpstr>Worker’s compensation</vt:lpstr>
      <vt:lpstr>Directors and officers insurance</vt:lpstr>
      <vt:lpstr>Data breach and life insurance</vt:lpstr>
      <vt:lpstr>Business owner policy</vt:lpstr>
      <vt:lpstr>Personal umbrella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2020-11-30T14:37:11Z</dcterms:created>
  <dcterms:modified xsi:type="dcterms:W3CDTF">2020-12-01T14:06:57Z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