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8" r:id="rId1"/>
  </p:sldMasterIdLst>
  <p:sldIdLst>
    <p:sldId id="256" r:id="rId2"/>
    <p:sldId id="258"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020460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2068190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59307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2431273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647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024338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83597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11871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739311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B61BEF0D-F0BB-DE4B-95CE-6DB70DBA9567}" type="datetimeFigureOut">
              <a:rPr lang="en-US" smtClean="0"/>
              <a:pPr/>
              <a:t>3/6/2020</a:t>
            </a:fld>
            <a:endParaRPr lang="en-US" dirty="0"/>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15134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0649268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B61BEF0D-F0BB-DE4B-95CE-6DB70DBA9567}" type="datetimeFigureOut">
              <a:rPr lang="en-US" smtClean="0"/>
              <a:pPr/>
              <a:t>3/6/2020</a:t>
            </a:fld>
            <a:endParaRPr lang="en-US" dirty="0"/>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57F1E4F-1CFF-5643-939E-217C01CDF565}" type="slidenum">
              <a:rPr lang="en-US" smtClean="0"/>
              <a:pPr/>
              <a:t>‹#›</a:t>
            </a:fld>
            <a:endParaRPr lang="en-US" dirty="0"/>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75381930"/>
      </p:ext>
    </p:extLst>
  </p:cSld>
  <p:clrMap bg1="lt1" tx1="dk1" bg2="lt2" tx2="dk2" accent1="accent1" accent2="accent2" accent3="accent3" accent4="accent4" accent5="accent5" accent6="accent6" hlink="hlink" folHlink="folHlink"/>
  <p:sldLayoutIdLst>
    <p:sldLayoutId id="2147483669" r:id="rId1"/>
    <p:sldLayoutId id="2147483670" r:id="rId2"/>
    <p:sldLayoutId id="2147483671" r:id="rId3"/>
    <p:sldLayoutId id="2147483672" r:id="rId4"/>
    <p:sldLayoutId id="2147483673" r:id="rId5"/>
    <p:sldLayoutId id="2147483674" r:id="rId6"/>
    <p:sldLayoutId id="2147483675" r:id="rId7"/>
    <p:sldLayoutId id="2147483676" r:id="rId8"/>
    <p:sldLayoutId id="2147483677" r:id="rId9"/>
    <p:sldLayoutId id="2147483678" r:id="rId10"/>
    <p:sldLayoutId id="2147483679"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9600" dirty="0" smtClean="0"/>
              <a:t>Unit 4</a:t>
            </a:r>
            <a:endParaRPr lang="en-US" sz="9600" dirty="0"/>
          </a:p>
        </p:txBody>
      </p:sp>
      <p:sp>
        <p:nvSpPr>
          <p:cNvPr id="3" name="Subtitle 2"/>
          <p:cNvSpPr>
            <a:spLocks noGrp="1"/>
          </p:cNvSpPr>
          <p:nvPr>
            <p:ph type="subTitle" idx="1"/>
          </p:nvPr>
        </p:nvSpPr>
        <p:spPr/>
        <p:txBody>
          <a:bodyPr>
            <a:normAutofit/>
          </a:bodyPr>
          <a:lstStyle/>
          <a:p>
            <a:r>
              <a:rPr lang="en-US" sz="7200" dirty="0" smtClean="0"/>
              <a:t>Automobile Expenses</a:t>
            </a:r>
            <a:endParaRPr lang="en-US" sz="7200" dirty="0"/>
          </a:p>
        </p:txBody>
      </p:sp>
    </p:spTree>
    <p:extLst>
      <p:ext uri="{BB962C8B-B14F-4D97-AF65-F5344CB8AC3E}">
        <p14:creationId xmlns:p14="http://schemas.microsoft.com/office/powerpoint/2010/main" val="38353008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4.02</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Cost of purchasing a vehicle</a:t>
            </a:r>
            <a:endParaRPr lang="en-US" sz="6000" dirty="0"/>
          </a:p>
        </p:txBody>
      </p:sp>
    </p:spTree>
    <p:extLst>
      <p:ext uri="{BB962C8B-B14F-4D97-AF65-F5344CB8AC3E}">
        <p14:creationId xmlns:p14="http://schemas.microsoft.com/office/powerpoint/2010/main" val="7872236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lstStyle/>
          <a:p>
            <a:r>
              <a:rPr lang="en-US" sz="4000" dirty="0" smtClean="0"/>
              <a:t>So, you go to buy a car and you know what the sticker price is but do you know how much the vehicle is really going to cost you?</a:t>
            </a:r>
          </a:p>
          <a:p>
            <a:endParaRPr lang="en-US" dirty="0"/>
          </a:p>
        </p:txBody>
      </p:sp>
    </p:spTree>
    <p:extLst>
      <p:ext uri="{BB962C8B-B14F-4D97-AF65-F5344CB8AC3E}">
        <p14:creationId xmlns:p14="http://schemas.microsoft.com/office/powerpoint/2010/main" val="360786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Car Buying Options</a:t>
            </a:r>
            <a:endParaRPr lang="en-US" sz="7200" dirty="0"/>
          </a:p>
        </p:txBody>
      </p:sp>
      <p:sp>
        <p:nvSpPr>
          <p:cNvPr id="3" name="Content Placeholder 2"/>
          <p:cNvSpPr>
            <a:spLocks noGrp="1"/>
          </p:cNvSpPr>
          <p:nvPr>
            <p:ph idx="1"/>
          </p:nvPr>
        </p:nvSpPr>
        <p:spPr/>
        <p:txBody>
          <a:bodyPr>
            <a:normAutofit/>
          </a:bodyPr>
          <a:lstStyle/>
          <a:p>
            <a:r>
              <a:rPr lang="en-US" sz="4400" dirty="0" smtClean="0"/>
              <a:t>When you decide to get a new vehicle, you basically have three payment options:</a:t>
            </a:r>
          </a:p>
          <a:p>
            <a:pPr lvl="1"/>
            <a:r>
              <a:rPr lang="en-US" sz="4400" dirty="0" smtClean="0"/>
              <a:t>You can pay cash</a:t>
            </a:r>
          </a:p>
          <a:p>
            <a:pPr lvl="1"/>
            <a:r>
              <a:rPr lang="en-US" sz="4400" dirty="0" smtClean="0"/>
              <a:t>You can lease the vehicle</a:t>
            </a:r>
          </a:p>
          <a:p>
            <a:pPr lvl="1"/>
            <a:r>
              <a:rPr lang="en-US" sz="4400" dirty="0" smtClean="0"/>
              <a:t>You can get a loan</a:t>
            </a:r>
            <a:endParaRPr lang="en-US" sz="4400" dirty="0"/>
          </a:p>
        </p:txBody>
      </p:sp>
    </p:spTree>
    <p:extLst>
      <p:ext uri="{BB962C8B-B14F-4D97-AF65-F5344CB8AC3E}">
        <p14:creationId xmlns:p14="http://schemas.microsoft.com/office/powerpoint/2010/main" val="2672602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fade">
                                      <p:cBhvr>
                                        <p:cTn id="15" dur="500"/>
                                        <p:tgtEl>
                                          <p:spTgt spid="3">
                                            <p:txEl>
                                              <p:pRg st="1" end="1"/>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fade">
                                      <p:cBhvr>
                                        <p:cTn id="18" dur="500"/>
                                        <p:tgtEl>
                                          <p:spTgt spid="3">
                                            <p:txEl>
                                              <p:pRg st="2" end="2"/>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fade">
                                      <p:cBhvr>
                                        <p:cTn id="2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a:t>
            </a:r>
            <a:endParaRPr lang="en-US" sz="7200" dirty="0"/>
          </a:p>
        </p:txBody>
      </p:sp>
      <p:sp>
        <p:nvSpPr>
          <p:cNvPr id="3" name="Content Placeholder 2"/>
          <p:cNvSpPr>
            <a:spLocks noGrp="1"/>
          </p:cNvSpPr>
          <p:nvPr>
            <p:ph idx="1"/>
          </p:nvPr>
        </p:nvSpPr>
        <p:spPr/>
        <p:txBody>
          <a:bodyPr>
            <a:normAutofit lnSpcReduction="10000"/>
          </a:bodyPr>
          <a:lstStyle/>
          <a:p>
            <a:r>
              <a:rPr lang="en-US" sz="4400" dirty="0" smtClean="0"/>
              <a:t>Generally, we think that paying cash is the best option.  This may not always be true.</a:t>
            </a:r>
          </a:p>
          <a:p>
            <a:r>
              <a:rPr lang="en-US" sz="4200" dirty="0" smtClean="0"/>
              <a:t>There are times dealerships will offer 0% financing.  That means you can make payments interest free and leave your large amount of money in the bank to accrue interest.</a:t>
            </a:r>
            <a:endParaRPr lang="en-US" sz="4200" dirty="0"/>
          </a:p>
        </p:txBody>
      </p:sp>
    </p:spTree>
    <p:extLst>
      <p:ext uri="{BB962C8B-B14F-4D97-AF65-F5344CB8AC3E}">
        <p14:creationId xmlns:p14="http://schemas.microsoft.com/office/powerpoint/2010/main" val="33273618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a:t>
            </a:r>
            <a:endParaRPr lang="en-US" sz="7200" dirty="0"/>
          </a:p>
        </p:txBody>
      </p:sp>
      <p:sp>
        <p:nvSpPr>
          <p:cNvPr id="3" name="Content Placeholder 2"/>
          <p:cNvSpPr>
            <a:spLocks noGrp="1"/>
          </p:cNvSpPr>
          <p:nvPr>
            <p:ph idx="1"/>
          </p:nvPr>
        </p:nvSpPr>
        <p:spPr/>
        <p:txBody>
          <a:bodyPr>
            <a:normAutofit lnSpcReduction="10000"/>
          </a:bodyPr>
          <a:lstStyle/>
          <a:p>
            <a:r>
              <a:rPr lang="en-US" sz="4200" dirty="0" smtClean="0"/>
              <a:t>To figure the cost of paying cash, you will subtract the rate of the finance charge from the rate you are earning on your money.  If your answer is positive, you will multiply your answer times the amount you would need to finance and the number of years you would finance.</a:t>
            </a:r>
            <a:endParaRPr lang="en-US" sz="4200" dirty="0"/>
          </a:p>
        </p:txBody>
      </p:sp>
    </p:spTree>
    <p:extLst>
      <p:ext uri="{BB962C8B-B14F-4D97-AF65-F5344CB8AC3E}">
        <p14:creationId xmlns:p14="http://schemas.microsoft.com/office/powerpoint/2010/main" val="2439792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 – Example 1</a:t>
            </a:r>
            <a:endParaRPr lang="en-US" sz="7200" dirty="0"/>
          </a:p>
        </p:txBody>
      </p:sp>
      <p:sp>
        <p:nvSpPr>
          <p:cNvPr id="3" name="Content Placeholder 2"/>
          <p:cNvSpPr>
            <a:spLocks noGrp="1"/>
          </p:cNvSpPr>
          <p:nvPr>
            <p:ph idx="1"/>
          </p:nvPr>
        </p:nvSpPr>
        <p:spPr/>
        <p:txBody>
          <a:bodyPr>
            <a:normAutofit/>
          </a:bodyPr>
          <a:lstStyle/>
          <a:p>
            <a:r>
              <a:rPr lang="en-US" sz="4200" dirty="0" smtClean="0"/>
              <a:t>You will need to finance $20,000 for 5 years.  You can finance at a rate of 1%.  You have the money in a savings account earning 1.5%.  What is the cost of paying cash?</a:t>
            </a:r>
            <a:endParaRPr lang="en-US" sz="4200" dirty="0"/>
          </a:p>
        </p:txBody>
      </p:sp>
    </p:spTree>
    <p:extLst>
      <p:ext uri="{BB962C8B-B14F-4D97-AF65-F5344CB8AC3E}">
        <p14:creationId xmlns:p14="http://schemas.microsoft.com/office/powerpoint/2010/main" val="2200148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 – Example 1</a:t>
            </a:r>
            <a:endParaRPr lang="en-US" sz="7200" dirty="0"/>
          </a:p>
        </p:txBody>
      </p:sp>
      <p:sp>
        <p:nvSpPr>
          <p:cNvPr id="3" name="Content Placeholder 2"/>
          <p:cNvSpPr>
            <a:spLocks noGrp="1"/>
          </p:cNvSpPr>
          <p:nvPr>
            <p:ph idx="1"/>
          </p:nvPr>
        </p:nvSpPr>
        <p:spPr/>
        <p:txBody>
          <a:bodyPr>
            <a:normAutofit/>
          </a:bodyPr>
          <a:lstStyle/>
          <a:p>
            <a:r>
              <a:rPr lang="en-US" sz="4200" dirty="0" smtClean="0"/>
              <a:t>1.5% - 1% = 0.5%</a:t>
            </a:r>
          </a:p>
          <a:p>
            <a:r>
              <a:rPr lang="en-US" sz="4200" dirty="0" smtClean="0"/>
              <a:t>0.5% x 5 x $20,000 = $500</a:t>
            </a:r>
          </a:p>
          <a:p>
            <a:r>
              <a:rPr lang="en-US" sz="4200" dirty="0" smtClean="0"/>
              <a:t>It would cost you $500 to pay cash instead of financing</a:t>
            </a:r>
            <a:endParaRPr lang="en-US" sz="4200" dirty="0"/>
          </a:p>
        </p:txBody>
      </p:sp>
    </p:spTree>
    <p:extLst>
      <p:ext uri="{BB962C8B-B14F-4D97-AF65-F5344CB8AC3E}">
        <p14:creationId xmlns:p14="http://schemas.microsoft.com/office/powerpoint/2010/main" val="199022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 a Vehicle</a:t>
            </a:r>
            <a:endParaRPr lang="en-US" sz="7200" dirty="0"/>
          </a:p>
        </p:txBody>
      </p:sp>
      <p:sp>
        <p:nvSpPr>
          <p:cNvPr id="3" name="Content Placeholder 2"/>
          <p:cNvSpPr>
            <a:spLocks noGrp="1"/>
          </p:cNvSpPr>
          <p:nvPr>
            <p:ph idx="1"/>
          </p:nvPr>
        </p:nvSpPr>
        <p:spPr/>
        <p:txBody>
          <a:bodyPr>
            <a:noAutofit/>
          </a:bodyPr>
          <a:lstStyle/>
          <a:p>
            <a:r>
              <a:rPr lang="en-US" sz="2800" dirty="0" smtClean="0"/>
              <a:t>Another way to get a new car is to lease it.  This method involves only paying for a part of the car’s actual cost.  You will pay monthly payments for a predetermined amount of time.  There will be stipulations such as the number of miles that you can put on it with financial penalties for not following the agreement.  At the end of the lease, you will be given the opportunity to buy the car.</a:t>
            </a:r>
          </a:p>
          <a:p>
            <a:r>
              <a:rPr lang="en-US" sz="2800" dirty="0" smtClean="0"/>
              <a:t>Your lease payment is made up of a depreciation charge and a finance charge.</a:t>
            </a:r>
          </a:p>
          <a:p>
            <a:r>
              <a:rPr lang="en-US" sz="2800" dirty="0" smtClean="0"/>
              <a:t>The cost of the lease is equal to the number of payments multiplied by the amount of the payment plus the down payment.</a:t>
            </a:r>
            <a:endParaRPr lang="en-US" sz="2800" dirty="0"/>
          </a:p>
        </p:txBody>
      </p:sp>
    </p:spTree>
    <p:extLst>
      <p:ext uri="{BB962C8B-B14F-4D97-AF65-F5344CB8AC3E}">
        <p14:creationId xmlns:p14="http://schemas.microsoft.com/office/powerpoint/2010/main" val="26642393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Leasing a Vehicle – Example Problem #2</a:t>
            </a:r>
            <a:endParaRPr lang="en-US" sz="7200" dirty="0"/>
          </a:p>
        </p:txBody>
      </p:sp>
      <p:sp>
        <p:nvSpPr>
          <p:cNvPr id="3" name="Content Placeholder 2"/>
          <p:cNvSpPr>
            <a:spLocks noGrp="1"/>
          </p:cNvSpPr>
          <p:nvPr>
            <p:ph idx="1"/>
          </p:nvPr>
        </p:nvSpPr>
        <p:spPr/>
        <p:txBody>
          <a:bodyPr>
            <a:noAutofit/>
          </a:bodyPr>
          <a:lstStyle/>
          <a:p>
            <a:r>
              <a:rPr lang="en-US" sz="3600" dirty="0" smtClean="0"/>
              <a:t>Your payment is $199 per month for 60 months and you made a $2,000 down payment.  What is your cost during this five year period?</a:t>
            </a:r>
          </a:p>
          <a:p>
            <a:r>
              <a:rPr lang="en-US" sz="3600" dirty="0" smtClean="0"/>
              <a:t>$2,000 down payment + ($199 per month x 60 months)</a:t>
            </a:r>
          </a:p>
          <a:p>
            <a:r>
              <a:rPr lang="en-US" sz="3600" dirty="0" smtClean="0"/>
              <a:t>$2,000 + $11,490 = $13,940</a:t>
            </a:r>
          </a:p>
          <a:p>
            <a:r>
              <a:rPr lang="en-US" sz="3600" dirty="0" smtClean="0"/>
              <a:t>Your cost for the five year period is $13,940.</a:t>
            </a:r>
            <a:endParaRPr lang="en-US" sz="3600" dirty="0"/>
          </a:p>
        </p:txBody>
      </p:sp>
    </p:spTree>
    <p:extLst>
      <p:ext uri="{BB962C8B-B14F-4D97-AF65-F5344CB8AC3E}">
        <p14:creationId xmlns:p14="http://schemas.microsoft.com/office/powerpoint/2010/main" val="3516073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Automobile Loans</a:t>
            </a:r>
            <a:endParaRPr lang="en-US" sz="7200" dirty="0"/>
          </a:p>
        </p:txBody>
      </p:sp>
      <p:sp>
        <p:nvSpPr>
          <p:cNvPr id="3" name="Content Placeholder 2"/>
          <p:cNvSpPr>
            <a:spLocks noGrp="1"/>
          </p:cNvSpPr>
          <p:nvPr>
            <p:ph idx="1"/>
          </p:nvPr>
        </p:nvSpPr>
        <p:spPr/>
        <p:txBody>
          <a:bodyPr>
            <a:noAutofit/>
          </a:bodyPr>
          <a:lstStyle/>
          <a:p>
            <a:r>
              <a:rPr lang="en-US" sz="2800" dirty="0" smtClean="0"/>
              <a:t>An automobile loan is a secured loan.  This means that the bank/lender holds the title (is the owner of the vehicle) until the loan is paid in full.</a:t>
            </a:r>
          </a:p>
          <a:p>
            <a:r>
              <a:rPr lang="en-US" sz="2800" dirty="0" smtClean="0"/>
              <a:t>Most dealerships can arrange car loans.  They may offer you rebates if you finance with them or may offer you lower interest rates without rebates.</a:t>
            </a:r>
          </a:p>
          <a:p>
            <a:r>
              <a:rPr lang="en-US" sz="2800" dirty="0" smtClean="0"/>
              <a:t>When figuring the cost of buying a car by borrowing the money, you will need to include the cost of financing (interest) the cost of the car.</a:t>
            </a:r>
            <a:endParaRPr lang="en-US" sz="2800" dirty="0"/>
          </a:p>
        </p:txBody>
      </p:sp>
    </p:spTree>
    <p:extLst>
      <p:ext uri="{BB962C8B-B14F-4D97-AF65-F5344CB8AC3E}">
        <p14:creationId xmlns:p14="http://schemas.microsoft.com/office/powerpoint/2010/main" val="339749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4.01</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Depreciation and Leasing</a:t>
            </a:r>
            <a:endParaRPr lang="en-US" sz="6000" dirty="0"/>
          </a:p>
        </p:txBody>
      </p:sp>
    </p:spTree>
    <p:extLst>
      <p:ext uri="{BB962C8B-B14F-4D97-AF65-F5344CB8AC3E}">
        <p14:creationId xmlns:p14="http://schemas.microsoft.com/office/powerpoint/2010/main" val="1114900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Automobile Loans</a:t>
            </a:r>
            <a:endParaRPr lang="en-US" sz="7200" dirty="0"/>
          </a:p>
        </p:txBody>
      </p:sp>
      <p:sp>
        <p:nvSpPr>
          <p:cNvPr id="3" name="Content Placeholder 2"/>
          <p:cNvSpPr>
            <a:spLocks noGrp="1"/>
          </p:cNvSpPr>
          <p:nvPr>
            <p:ph idx="1"/>
          </p:nvPr>
        </p:nvSpPr>
        <p:spPr/>
        <p:txBody>
          <a:bodyPr>
            <a:noAutofit/>
          </a:bodyPr>
          <a:lstStyle/>
          <a:p>
            <a:r>
              <a:rPr lang="en-US" sz="2800" dirty="0" smtClean="0"/>
              <a:t>There are many ways to see what the financing costs are.  One way to do this is to take the monthly payment that is quoted to you by the lending institute and multiply it by the number of months you will be making payments and then subtracting the amount you are financing.</a:t>
            </a:r>
            <a:endParaRPr lang="en-US" sz="2800" dirty="0"/>
          </a:p>
        </p:txBody>
      </p:sp>
    </p:spTree>
    <p:extLst>
      <p:ext uri="{BB962C8B-B14F-4D97-AF65-F5344CB8AC3E}">
        <p14:creationId xmlns:p14="http://schemas.microsoft.com/office/powerpoint/2010/main" val="32332951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Automobile Loans – Example Problem #3</a:t>
            </a:r>
            <a:endParaRPr lang="en-US" sz="7200" dirty="0"/>
          </a:p>
        </p:txBody>
      </p:sp>
      <p:sp>
        <p:nvSpPr>
          <p:cNvPr id="3" name="Content Placeholder 2"/>
          <p:cNvSpPr>
            <a:spLocks noGrp="1"/>
          </p:cNvSpPr>
          <p:nvPr>
            <p:ph idx="1"/>
          </p:nvPr>
        </p:nvSpPr>
        <p:spPr/>
        <p:txBody>
          <a:bodyPr>
            <a:noAutofit/>
          </a:bodyPr>
          <a:lstStyle/>
          <a:p>
            <a:r>
              <a:rPr lang="en-US" sz="2800" dirty="0" smtClean="0"/>
              <a:t>You are financing $8,690 for 5 years with payments of $187.86.  What is the total finance charge? (Hint:  convert years to months)</a:t>
            </a:r>
          </a:p>
          <a:p>
            <a:r>
              <a:rPr lang="en-US" sz="2800" dirty="0" smtClean="0"/>
              <a:t>60 x $187.86 = $11,271.60</a:t>
            </a:r>
          </a:p>
          <a:p>
            <a:r>
              <a:rPr lang="en-US" sz="2800" b="1" dirty="0" smtClean="0"/>
              <a:t>Explanation:</a:t>
            </a:r>
            <a:r>
              <a:rPr lang="en-US" sz="2800" dirty="0" smtClean="0"/>
              <a:t>  Number of months (60 months = 5 years) times amount per month equals total amount paid.</a:t>
            </a:r>
          </a:p>
          <a:p>
            <a:r>
              <a:rPr lang="en-US" sz="2800" dirty="0" smtClean="0"/>
              <a:t>$11,271.60 - $8,690 = $2,581.60</a:t>
            </a:r>
          </a:p>
          <a:p>
            <a:r>
              <a:rPr lang="en-US" sz="2800" b="1" dirty="0" smtClean="0"/>
              <a:t>Explanation:</a:t>
            </a:r>
            <a:r>
              <a:rPr lang="en-US" sz="2800" dirty="0" smtClean="0"/>
              <a:t>  Total amount paid minus the amount financed equals the total finance charge.</a:t>
            </a:r>
          </a:p>
          <a:p>
            <a:r>
              <a:rPr lang="en-US" sz="2800" dirty="0" smtClean="0"/>
              <a:t>The total finance charge is $2,581.60</a:t>
            </a:r>
            <a:endParaRPr lang="en-US" sz="2800" dirty="0"/>
          </a:p>
        </p:txBody>
      </p:sp>
    </p:spTree>
    <p:extLst>
      <p:ext uri="{BB962C8B-B14F-4D97-AF65-F5344CB8AC3E}">
        <p14:creationId xmlns:p14="http://schemas.microsoft.com/office/powerpoint/2010/main" val="2277038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Cost of Purchasing a Vehicle</a:t>
            </a:r>
            <a:endParaRPr lang="en-US" sz="7200" dirty="0"/>
          </a:p>
        </p:txBody>
      </p:sp>
      <p:sp>
        <p:nvSpPr>
          <p:cNvPr id="3" name="Content Placeholder 2"/>
          <p:cNvSpPr>
            <a:spLocks noGrp="1"/>
          </p:cNvSpPr>
          <p:nvPr>
            <p:ph idx="1"/>
          </p:nvPr>
        </p:nvSpPr>
        <p:spPr/>
        <p:txBody>
          <a:bodyPr>
            <a:noAutofit/>
          </a:bodyPr>
          <a:lstStyle/>
          <a:p>
            <a:r>
              <a:rPr lang="en-US" sz="2800" dirty="0" smtClean="0"/>
              <a:t>4.02 Try It Activity and 4.02 Task</a:t>
            </a:r>
            <a:endParaRPr lang="en-US" sz="2800" dirty="0"/>
          </a:p>
        </p:txBody>
      </p:sp>
    </p:spTree>
    <p:extLst>
      <p:ext uri="{BB962C8B-B14F-4D97-AF65-F5344CB8AC3E}">
        <p14:creationId xmlns:p14="http://schemas.microsoft.com/office/powerpoint/2010/main" val="3048281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4.03</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Comparing vehicle costs</a:t>
            </a:r>
            <a:endParaRPr lang="en-US" sz="6000" dirty="0"/>
          </a:p>
        </p:txBody>
      </p:sp>
    </p:spTree>
    <p:extLst>
      <p:ext uri="{BB962C8B-B14F-4D97-AF65-F5344CB8AC3E}">
        <p14:creationId xmlns:p14="http://schemas.microsoft.com/office/powerpoint/2010/main" val="160433089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3600" dirty="0" smtClean="0"/>
              <a:t>Once you have chosen the car you want, you have to make some financial decisions.  You many have a trade-in, but how will you take care of the rest of the cost?  You could pay cash, you could lease it, or you could finance the vehicle.</a:t>
            </a:r>
            <a:endParaRPr lang="en-US" sz="3600" dirty="0"/>
          </a:p>
        </p:txBody>
      </p:sp>
    </p:spTree>
    <p:extLst>
      <p:ext uri="{BB962C8B-B14F-4D97-AF65-F5344CB8AC3E}">
        <p14:creationId xmlns:p14="http://schemas.microsoft.com/office/powerpoint/2010/main" val="26241162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Comparing Vehicle Costs</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2600" dirty="0" smtClean="0"/>
              <a:t>Transportation expenses are second only to housing for the average American.  You will want to make sure that you make the best decision for your situation when you are obtaining transportation for yourself and your family.  As we mentioned in the previous lesson, you have three options:</a:t>
            </a:r>
          </a:p>
          <a:p>
            <a:pPr lvl="1"/>
            <a:r>
              <a:rPr lang="en-US" sz="2600" dirty="0" smtClean="0"/>
              <a:t>You can lease a vehicle</a:t>
            </a:r>
          </a:p>
          <a:p>
            <a:pPr lvl="1"/>
            <a:r>
              <a:rPr lang="en-US" sz="2600" dirty="0" smtClean="0"/>
              <a:t>You can pay cash for the vehicle</a:t>
            </a:r>
          </a:p>
          <a:p>
            <a:pPr lvl="1"/>
            <a:r>
              <a:rPr lang="en-US" sz="2600" dirty="0" smtClean="0"/>
              <a:t>You can borrow money  to buy the vehicle</a:t>
            </a:r>
            <a:endParaRPr lang="en-US" sz="2600" dirty="0"/>
          </a:p>
          <a:p>
            <a:pPr marL="201168" lvl="1" indent="0">
              <a:buNone/>
            </a:pPr>
            <a:r>
              <a:rPr lang="en-US" sz="2600" dirty="0" smtClean="0"/>
              <a:t>Most people will not be in a situation where paying cash is feasible, but even it is feasible, it is not always the best option.  It is important to choose the option that is best for your situation.</a:t>
            </a:r>
            <a:endParaRPr lang="en-US" sz="2600" dirty="0"/>
          </a:p>
        </p:txBody>
      </p:sp>
    </p:spTree>
    <p:extLst>
      <p:ext uri="{BB962C8B-B14F-4D97-AF65-F5344CB8AC3E}">
        <p14:creationId xmlns:p14="http://schemas.microsoft.com/office/powerpoint/2010/main" val="2100056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2600" dirty="0" smtClean="0"/>
              <a:t>A general rule of thumb is that it is better to buy than rent (or lease).  This is not always the case.  For instance, if you go on vacation, you do not need to buy a house to stay in while you are there.  It is much more practical to rent a room/house/condo.  This is because your stay is short-term.  The same could be true for providing yourself with transportation.  If you plan to trade cars regularly (every 2 – 3 years), you will probably be better off leasing a car.</a:t>
            </a:r>
            <a:endParaRPr lang="en-US" sz="2600" dirty="0"/>
          </a:p>
        </p:txBody>
      </p:sp>
    </p:spTree>
    <p:extLst>
      <p:ext uri="{BB962C8B-B14F-4D97-AF65-F5344CB8AC3E}">
        <p14:creationId xmlns:p14="http://schemas.microsoft.com/office/powerpoint/2010/main" val="2832635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2800" dirty="0" smtClean="0"/>
              <a:t>Pros:</a:t>
            </a:r>
          </a:p>
          <a:p>
            <a:r>
              <a:rPr lang="en-US" sz="2800" dirty="0" smtClean="0"/>
              <a:t>Servicing and maintenance are included in your monthly charges.</a:t>
            </a:r>
          </a:p>
          <a:p>
            <a:r>
              <a:rPr lang="en-US" sz="2800" dirty="0" smtClean="0"/>
              <a:t>Monthly lease payments are usually less than loan payments for the same car.</a:t>
            </a:r>
          </a:p>
          <a:p>
            <a:r>
              <a:rPr lang="en-US" sz="2800" dirty="0" smtClean="0"/>
              <a:t>Most leases require lower down payments than loans do.  Some do not require a down payment at all.</a:t>
            </a:r>
          </a:p>
          <a:p>
            <a:r>
              <a:rPr lang="en-US" sz="2800" dirty="0" smtClean="0"/>
              <a:t>You can drive a higher-priced, better equipped vehicle than you might otherwise be able to afford to buy.</a:t>
            </a:r>
            <a:endParaRPr lang="en-US" sz="2800" dirty="0"/>
          </a:p>
        </p:txBody>
      </p:sp>
    </p:spTree>
    <p:extLst>
      <p:ext uri="{BB962C8B-B14F-4D97-AF65-F5344CB8AC3E}">
        <p14:creationId xmlns:p14="http://schemas.microsoft.com/office/powerpoint/2010/main" val="91744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2800" dirty="0" smtClean="0"/>
              <a:t>Cons:</a:t>
            </a:r>
          </a:p>
          <a:p>
            <a:r>
              <a:rPr lang="en-US" sz="2800" dirty="0" smtClean="0"/>
              <a:t>At the end of the lease, you turn the car back in.</a:t>
            </a:r>
          </a:p>
          <a:p>
            <a:r>
              <a:rPr lang="en-US" sz="2800" dirty="0" smtClean="0"/>
              <a:t>The car never belongs to you.</a:t>
            </a:r>
          </a:p>
          <a:p>
            <a:r>
              <a:rPr lang="en-US" sz="2800" dirty="0" smtClean="0"/>
              <a:t>You will likely have to pay fees if you exceed the agreed upon mileage.</a:t>
            </a:r>
          </a:p>
          <a:p>
            <a:r>
              <a:rPr lang="en-US" sz="2800" dirty="0" smtClean="0"/>
              <a:t>You are not allowed to customize your car in any permanent way.</a:t>
            </a:r>
          </a:p>
          <a:p>
            <a:r>
              <a:rPr lang="en-US" sz="2800" dirty="0" smtClean="0"/>
              <a:t>In Alabama, insurance and tags on leased vehicles are higher.</a:t>
            </a:r>
          </a:p>
        </p:txBody>
      </p:sp>
    </p:spTree>
    <p:extLst>
      <p:ext uri="{BB962C8B-B14F-4D97-AF65-F5344CB8AC3E}">
        <p14:creationId xmlns:p14="http://schemas.microsoft.com/office/powerpoint/2010/main" val="3769440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It is generally a good idea to pay cash instead using credit for any purchase.  There are circumstances that this is not true.</a:t>
            </a:r>
          </a:p>
          <a:p>
            <a:r>
              <a:rPr lang="en-US" sz="3200" dirty="0" smtClean="0"/>
              <a:t>Pros:</a:t>
            </a:r>
          </a:p>
          <a:p>
            <a:r>
              <a:rPr lang="en-US" sz="3200" dirty="0" smtClean="0"/>
              <a:t>Flexibility on insurance coverage.</a:t>
            </a:r>
          </a:p>
          <a:p>
            <a:r>
              <a:rPr lang="en-US" sz="3200" dirty="0" smtClean="0"/>
              <a:t>You will save finance charges.</a:t>
            </a:r>
          </a:p>
        </p:txBody>
      </p:sp>
    </p:spTree>
    <p:extLst>
      <p:ext uri="{BB962C8B-B14F-4D97-AF65-F5344CB8AC3E}">
        <p14:creationId xmlns:p14="http://schemas.microsoft.com/office/powerpoint/2010/main" val="9027731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3200" dirty="0">
                <a:effectLst/>
              </a:rPr>
              <a:t>Are you dreaming of buying your first car! </a:t>
            </a:r>
            <a:endParaRPr lang="en-US" sz="3200" dirty="0" smtClean="0">
              <a:effectLst/>
            </a:endParaRPr>
          </a:p>
          <a:p>
            <a:r>
              <a:rPr lang="en-US" sz="3200" dirty="0" smtClean="0">
                <a:effectLst/>
              </a:rPr>
              <a:t>How </a:t>
            </a:r>
            <a:r>
              <a:rPr lang="en-US" sz="3200" dirty="0">
                <a:effectLst/>
              </a:rPr>
              <a:t>are you going to pay for it? </a:t>
            </a:r>
            <a:endParaRPr lang="en-US" sz="3200" dirty="0" smtClean="0">
              <a:effectLst/>
            </a:endParaRPr>
          </a:p>
          <a:p>
            <a:r>
              <a:rPr lang="en-US" sz="3200" dirty="0" smtClean="0">
                <a:effectLst/>
              </a:rPr>
              <a:t>What </a:t>
            </a:r>
            <a:r>
              <a:rPr lang="en-US" sz="3200" dirty="0">
                <a:effectLst/>
              </a:rPr>
              <a:t>will it be worth in the future?</a:t>
            </a:r>
            <a:endParaRPr lang="en-US" sz="3200" dirty="0"/>
          </a:p>
        </p:txBody>
      </p:sp>
    </p:spTree>
    <p:extLst>
      <p:ext uri="{BB962C8B-B14F-4D97-AF65-F5344CB8AC3E}">
        <p14:creationId xmlns:p14="http://schemas.microsoft.com/office/powerpoint/2010/main" val="2143789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Paying Cash</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Things to consider when deciding if you should pay cash:</a:t>
            </a:r>
          </a:p>
          <a:p>
            <a:r>
              <a:rPr lang="en-US" sz="3200" dirty="0" smtClean="0"/>
              <a:t>Will you have enough cash left over for an emergency after you have made your purchase?</a:t>
            </a:r>
          </a:p>
          <a:p>
            <a:r>
              <a:rPr lang="en-US" sz="3200" dirty="0" smtClean="0"/>
              <a:t>Will you actually be saving money by paying cash?  Is the interest charge on the loan greater or less than you are drawing on your money?</a:t>
            </a:r>
          </a:p>
          <a:p>
            <a:r>
              <a:rPr lang="en-US" sz="3200" dirty="0" smtClean="0"/>
              <a:t>If you finance, are you going to be able to make the payments without drawing money out of your savings?</a:t>
            </a:r>
          </a:p>
        </p:txBody>
      </p:sp>
    </p:spTree>
    <p:extLst>
      <p:ext uri="{BB962C8B-B14F-4D97-AF65-F5344CB8AC3E}">
        <p14:creationId xmlns:p14="http://schemas.microsoft.com/office/powerpoint/2010/main" val="37764291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Financing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Most people will opt to finance their new car purchase.  It is important to have a good credit rating so that you can qualify for the loan.  A car loan is the traditional way to finance a vehicle purchase.  It is also the  most straightforward way to proceed most of the time.</a:t>
            </a:r>
          </a:p>
        </p:txBody>
      </p:sp>
    </p:spTree>
    <p:extLst>
      <p:ext uri="{BB962C8B-B14F-4D97-AF65-F5344CB8AC3E}">
        <p14:creationId xmlns:p14="http://schemas.microsoft.com/office/powerpoint/2010/main" val="1167099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Financing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Pros:</a:t>
            </a:r>
          </a:p>
          <a:p>
            <a:r>
              <a:rPr lang="en-US" sz="3200" dirty="0" smtClean="0"/>
              <a:t>You will build equity in your car.</a:t>
            </a:r>
          </a:p>
          <a:p>
            <a:r>
              <a:rPr lang="en-US" sz="3200" dirty="0" smtClean="0"/>
              <a:t>You have no limits to how  many miles you can drive your vehicle.</a:t>
            </a:r>
          </a:p>
          <a:p>
            <a:r>
              <a:rPr lang="en-US" sz="3200" dirty="0" smtClean="0"/>
              <a:t>You can sell or trade the car once it is paid for.</a:t>
            </a:r>
          </a:p>
          <a:p>
            <a:endParaRPr lang="en-US" sz="3200" dirty="0" smtClean="0"/>
          </a:p>
        </p:txBody>
      </p:sp>
    </p:spTree>
    <p:extLst>
      <p:ext uri="{BB962C8B-B14F-4D97-AF65-F5344CB8AC3E}">
        <p14:creationId xmlns:p14="http://schemas.microsoft.com/office/powerpoint/2010/main" val="235550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Financing</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Cons:</a:t>
            </a:r>
          </a:p>
          <a:p>
            <a:r>
              <a:rPr lang="en-US" sz="3200" dirty="0" smtClean="0"/>
              <a:t>The monthly payments are usually higher.</a:t>
            </a:r>
          </a:p>
          <a:p>
            <a:r>
              <a:rPr lang="en-US" sz="3200" dirty="0" smtClean="0"/>
              <a:t>You need a down payment in either the form of a trade in or cash.</a:t>
            </a:r>
          </a:p>
          <a:p>
            <a:r>
              <a:rPr lang="en-US" sz="3200" dirty="0" smtClean="0"/>
              <a:t>Your vehicle will quickly lose value, depreciating immediately after the purchase.</a:t>
            </a:r>
          </a:p>
        </p:txBody>
      </p:sp>
    </p:spTree>
    <p:extLst>
      <p:ext uri="{BB962C8B-B14F-4D97-AF65-F5344CB8AC3E}">
        <p14:creationId xmlns:p14="http://schemas.microsoft.com/office/powerpoint/2010/main" val="1118361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Conclusion</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000" dirty="0" smtClean="0"/>
              <a:t>Buying a car is almost always cheaper in the long run than leasing.  The longer you own a car, the more you will save by buying it.</a:t>
            </a:r>
          </a:p>
          <a:p>
            <a:r>
              <a:rPr lang="en-US" sz="3000" dirty="0" smtClean="0"/>
              <a:t>This does not mean leasing is not still a good choice for some people.  The easy of trading every couple of years along with lower monthly payments and the freedom of worry about major repairs are valuable perks to many people.</a:t>
            </a:r>
          </a:p>
          <a:p>
            <a:r>
              <a:rPr lang="en-US" sz="3000" dirty="0" smtClean="0"/>
              <a:t>Paying cash instead of financing is also normally the best option except when the finance rates are less than the rates you are earning on your investment.</a:t>
            </a:r>
          </a:p>
        </p:txBody>
      </p:sp>
    </p:spTree>
    <p:extLst>
      <p:ext uri="{BB962C8B-B14F-4D97-AF65-F5344CB8AC3E}">
        <p14:creationId xmlns:p14="http://schemas.microsoft.com/office/powerpoint/2010/main" val="21252063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Lease, Cash, or Loan?</a:t>
            </a:r>
            <a:endParaRPr lang="en-US" sz="7200" dirty="0"/>
          </a:p>
        </p:txBody>
      </p:sp>
      <p:sp>
        <p:nvSpPr>
          <p:cNvPr id="3" name="Content Placeholder 2"/>
          <p:cNvSpPr>
            <a:spLocks noGrp="1"/>
          </p:cNvSpPr>
          <p:nvPr>
            <p:ph idx="1"/>
          </p:nvPr>
        </p:nvSpPr>
        <p:spPr>
          <a:xfrm>
            <a:off x="1097280" y="1845733"/>
            <a:ext cx="10058400" cy="4359123"/>
          </a:xfrm>
        </p:spPr>
        <p:txBody>
          <a:bodyPr>
            <a:noAutofit/>
          </a:bodyPr>
          <a:lstStyle/>
          <a:p>
            <a:r>
              <a:rPr lang="en-US" sz="3200" dirty="0" smtClean="0"/>
              <a:t>4.03 Task – Lease, Cash, or Loan</a:t>
            </a:r>
          </a:p>
        </p:txBody>
      </p:sp>
    </p:spTree>
    <p:extLst>
      <p:ext uri="{BB962C8B-B14F-4D97-AF65-F5344CB8AC3E}">
        <p14:creationId xmlns:p14="http://schemas.microsoft.com/office/powerpoint/2010/main" val="16296169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4.04</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Miles per gallon</a:t>
            </a:r>
            <a:endParaRPr lang="en-US" sz="6000" dirty="0"/>
          </a:p>
        </p:txBody>
      </p:sp>
    </p:spTree>
    <p:extLst>
      <p:ext uri="{BB962C8B-B14F-4D97-AF65-F5344CB8AC3E}">
        <p14:creationId xmlns:p14="http://schemas.microsoft.com/office/powerpoint/2010/main" val="227899962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2800" dirty="0" smtClean="0"/>
              <a:t>Often, the first numbers people see when looking at a window sticker on a new car is the miles per gallon (MPG).  It is generally listed on a sticker like this one that indicates the MPG for the vehicle in the city and on the highway.</a:t>
            </a:r>
            <a:endParaRPr lang="en-US" sz="2800" dirty="0"/>
          </a:p>
        </p:txBody>
      </p:sp>
      <p:pic>
        <p:nvPicPr>
          <p:cNvPr id="1026" name="Picture 2" descr="https://accessdl.state.al.us/AventaCourses/access_courses/algebra_finance_ua_v17/04_unit/04-04/images/04-04_intro_mpg_istock.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9362" y="3148149"/>
            <a:ext cx="3813550" cy="310423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3996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0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Miles Per Gallon</a:t>
            </a:r>
            <a:endParaRPr lang="en-US" sz="7200" dirty="0"/>
          </a:p>
        </p:txBody>
      </p:sp>
      <p:sp>
        <p:nvSpPr>
          <p:cNvPr id="3" name="Content Placeholder 2"/>
          <p:cNvSpPr>
            <a:spLocks noGrp="1"/>
          </p:cNvSpPr>
          <p:nvPr>
            <p:ph idx="1"/>
          </p:nvPr>
        </p:nvSpPr>
        <p:spPr/>
        <p:txBody>
          <a:bodyPr>
            <a:normAutofit/>
          </a:bodyPr>
          <a:lstStyle/>
          <a:p>
            <a:r>
              <a:rPr lang="en-US" sz="3200" dirty="0"/>
              <a:t>One of the largest expenses you will have for your automobile, other than the initial cost, is the cost of fuel. The estimated mileage ratings for both city and highway are shown on the window sticker of new cars. These calculations are prepared by the Environmental Protection Agency (EPA). They are estimations so the actual mileage may be different from the one posted. Lighter cars and smaller engines usually mean better gas mileage. </a:t>
            </a:r>
          </a:p>
        </p:txBody>
      </p:sp>
    </p:spTree>
    <p:extLst>
      <p:ext uri="{BB962C8B-B14F-4D97-AF65-F5344CB8AC3E}">
        <p14:creationId xmlns:p14="http://schemas.microsoft.com/office/powerpoint/2010/main" val="23239949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Miles Per Gallon</a:t>
            </a:r>
            <a:endParaRPr lang="en-US" sz="7200" dirty="0"/>
          </a:p>
        </p:txBody>
      </p:sp>
      <p:sp>
        <p:nvSpPr>
          <p:cNvPr id="3" name="Content Placeholder 2"/>
          <p:cNvSpPr>
            <a:spLocks noGrp="1"/>
          </p:cNvSpPr>
          <p:nvPr>
            <p:ph idx="1"/>
          </p:nvPr>
        </p:nvSpPr>
        <p:spPr/>
        <p:txBody>
          <a:bodyPr>
            <a:normAutofit fontScale="92500" lnSpcReduction="10000"/>
          </a:bodyPr>
          <a:lstStyle/>
          <a:p>
            <a:r>
              <a:rPr lang="en-US" sz="3500" b="1" dirty="0"/>
              <a:t>Miles Per Gallon Formula</a:t>
            </a:r>
            <a:endParaRPr lang="en-US" sz="3500" dirty="0"/>
          </a:p>
          <a:p>
            <a:r>
              <a:rPr lang="en-US" sz="3500" dirty="0"/>
              <a:t>Mileage is expressed as miles per gallon (mpg). To find the mpg, use the formula below:</a:t>
            </a:r>
          </a:p>
          <a:p>
            <a:r>
              <a:rPr lang="en-US" sz="3500" dirty="0"/>
              <a:t>MPG = Miles Driven ÷ Gallons of gasoline used</a:t>
            </a:r>
          </a:p>
          <a:p>
            <a:r>
              <a:rPr lang="en-US" sz="3500" dirty="0"/>
              <a:t>To find the number of miles driven and gallons used, fill your tank and write down your odometer reading. At the next fill up, record the new odometer reading as well as how many gallons of gas it took to refill your tank</a:t>
            </a:r>
            <a:r>
              <a:rPr lang="en-US" sz="3500" dirty="0" smtClean="0"/>
              <a:t>.</a:t>
            </a:r>
            <a:endParaRPr lang="en-US" sz="3500" dirty="0"/>
          </a:p>
        </p:txBody>
      </p:sp>
    </p:spTree>
    <p:extLst>
      <p:ext uri="{BB962C8B-B14F-4D97-AF65-F5344CB8AC3E}">
        <p14:creationId xmlns:p14="http://schemas.microsoft.com/office/powerpoint/2010/main" val="469061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Depreciation</a:t>
            </a:r>
            <a:endParaRPr lang="en-US" sz="7200" dirty="0"/>
          </a:p>
        </p:txBody>
      </p:sp>
      <p:sp>
        <p:nvSpPr>
          <p:cNvPr id="3" name="Content Placeholder 2"/>
          <p:cNvSpPr>
            <a:spLocks noGrp="1"/>
          </p:cNvSpPr>
          <p:nvPr>
            <p:ph idx="1"/>
          </p:nvPr>
        </p:nvSpPr>
        <p:spPr/>
        <p:txBody>
          <a:bodyPr>
            <a:normAutofit/>
          </a:bodyPr>
          <a:lstStyle/>
          <a:p>
            <a:r>
              <a:rPr lang="en-US" sz="3200" b="1" dirty="0">
                <a:solidFill>
                  <a:schemeClr val="accent1">
                    <a:lumMod val="75000"/>
                  </a:schemeClr>
                </a:solidFill>
              </a:rPr>
              <a:t>Depreciation</a:t>
            </a:r>
            <a:r>
              <a:rPr lang="en-US" sz="3200" dirty="0"/>
              <a:t>: a reduction in the value of an asset with the passage </a:t>
            </a:r>
            <a:r>
              <a:rPr lang="en-US" sz="3200" dirty="0" smtClean="0"/>
              <a:t>of </a:t>
            </a:r>
            <a:r>
              <a:rPr lang="en-US" sz="3200" dirty="0"/>
              <a:t>time due to wear and tear as well as age</a:t>
            </a:r>
            <a:r>
              <a:rPr lang="en-US" sz="3200" dirty="0" smtClean="0"/>
              <a:t>.</a:t>
            </a:r>
          </a:p>
          <a:p>
            <a:r>
              <a:rPr lang="en-US" sz="2800" i="1" dirty="0">
                <a:solidFill>
                  <a:schemeClr val="accent1">
                    <a:lumMod val="75000"/>
                  </a:schemeClr>
                </a:solidFill>
              </a:rPr>
              <a:t>Most people can’t wait to buy their first new automobile but the moment they sign those papers and drive off of the lot with it, it is already worth less than what they paid. Some models depreciate faster than other models. The general rule is that an automobile will depreciate 10-20% each year for the first five years.</a:t>
            </a:r>
          </a:p>
        </p:txBody>
      </p:sp>
    </p:spTree>
    <p:extLst>
      <p:ext uri="{BB962C8B-B14F-4D97-AF65-F5344CB8AC3E}">
        <p14:creationId xmlns:p14="http://schemas.microsoft.com/office/powerpoint/2010/main" val="21193075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Miles Per Gallon – Example Problem #1</a:t>
            </a:r>
            <a:endParaRPr lang="en-US" sz="7200" dirty="0"/>
          </a:p>
        </p:txBody>
      </p:sp>
      <p:sp>
        <p:nvSpPr>
          <p:cNvPr id="3" name="Content Placeholder 2"/>
          <p:cNvSpPr>
            <a:spLocks noGrp="1"/>
          </p:cNvSpPr>
          <p:nvPr>
            <p:ph idx="1"/>
          </p:nvPr>
        </p:nvSpPr>
        <p:spPr>
          <a:xfrm>
            <a:off x="1097280" y="1845733"/>
            <a:ext cx="10058400" cy="4332997"/>
          </a:xfrm>
        </p:spPr>
        <p:txBody>
          <a:bodyPr>
            <a:normAutofit/>
          </a:bodyPr>
          <a:lstStyle/>
          <a:p>
            <a:r>
              <a:rPr lang="en-US" sz="3200" dirty="0"/>
              <a:t>Suppose you filled up your tank last week and the odometer reading was 12,386. When you filled it up this week, it held 12 gallons and the odometer reading was 12,614. How many miles per gallon did you get?</a:t>
            </a:r>
          </a:p>
          <a:p>
            <a:r>
              <a:rPr lang="en-US" sz="3200" dirty="0"/>
              <a:t>MPG = Miles Driven ÷ Gallons of gasoline used</a:t>
            </a:r>
          </a:p>
          <a:p>
            <a:r>
              <a:rPr lang="en-US" sz="3200" dirty="0"/>
              <a:t>MPG = (12,614 – 12,386) ÷ 12</a:t>
            </a:r>
          </a:p>
          <a:p>
            <a:r>
              <a:rPr lang="en-US" sz="3200" dirty="0"/>
              <a:t>MPG = 228 ÷ 12</a:t>
            </a:r>
          </a:p>
          <a:p>
            <a:r>
              <a:rPr lang="en-US" sz="3200" dirty="0"/>
              <a:t>MPG = </a:t>
            </a:r>
            <a:r>
              <a:rPr lang="en-US" sz="3200" dirty="0" smtClean="0"/>
              <a:t>19</a:t>
            </a:r>
            <a:endParaRPr lang="en-US" sz="3500" dirty="0"/>
          </a:p>
        </p:txBody>
      </p:sp>
    </p:spTree>
    <p:extLst>
      <p:ext uri="{BB962C8B-B14F-4D97-AF65-F5344CB8AC3E}">
        <p14:creationId xmlns:p14="http://schemas.microsoft.com/office/powerpoint/2010/main" val="2320237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Miles Per Gallon – Example Problem #2</a:t>
            </a:r>
            <a:endParaRPr lang="en-US" sz="7200" dirty="0"/>
          </a:p>
        </p:txBody>
      </p:sp>
      <p:sp>
        <p:nvSpPr>
          <p:cNvPr id="5" name="Content Placeholder 4"/>
          <p:cNvSpPr>
            <a:spLocks noGrp="1"/>
          </p:cNvSpPr>
          <p:nvPr>
            <p:ph sz="half" idx="1"/>
          </p:nvPr>
        </p:nvSpPr>
        <p:spPr>
          <a:xfrm>
            <a:off x="1097279" y="1845734"/>
            <a:ext cx="4937760" cy="4346060"/>
          </a:xfrm>
        </p:spPr>
        <p:txBody>
          <a:bodyPr>
            <a:normAutofit lnSpcReduction="10000"/>
          </a:bodyPr>
          <a:lstStyle/>
          <a:p>
            <a:r>
              <a:rPr lang="en-US" dirty="0"/>
              <a:t>Knowing your gas mileage can help you budget expenses. For example: You are planning a trip of 672 miles. Your car gets about 20 mpg. Gasoline costs $1.129 per gallon. How much should you budget for gas on this trip?</a:t>
            </a:r>
          </a:p>
          <a:p>
            <a:r>
              <a:rPr lang="en-US" sz="2800" dirty="0"/>
              <a:t>Using the formula:</a:t>
            </a:r>
          </a:p>
          <a:p>
            <a:r>
              <a:rPr lang="en-US" sz="2800" dirty="0"/>
              <a:t>Distance = Miles per gallon times by gallons</a:t>
            </a:r>
          </a:p>
          <a:p>
            <a:r>
              <a:rPr lang="en-US" sz="2800" dirty="0"/>
              <a:t>D = MPG(G)</a:t>
            </a:r>
          </a:p>
          <a:p>
            <a:r>
              <a:rPr lang="en-US" sz="2800" dirty="0"/>
              <a:t>Divide both sides by MPG</a:t>
            </a:r>
          </a:p>
          <a:p>
            <a:r>
              <a:rPr lang="en-US" sz="2800" dirty="0"/>
              <a:t>D / (MPG) = G</a:t>
            </a:r>
          </a:p>
          <a:p>
            <a:endParaRPr lang="en-US" dirty="0"/>
          </a:p>
        </p:txBody>
      </p:sp>
      <p:sp>
        <p:nvSpPr>
          <p:cNvPr id="6" name="Content Placeholder 5"/>
          <p:cNvSpPr>
            <a:spLocks noGrp="1"/>
          </p:cNvSpPr>
          <p:nvPr>
            <p:ph sz="half" idx="2"/>
          </p:nvPr>
        </p:nvSpPr>
        <p:spPr/>
        <p:txBody>
          <a:bodyPr>
            <a:normAutofit lnSpcReduction="10000"/>
          </a:bodyPr>
          <a:lstStyle/>
          <a:p>
            <a:r>
              <a:rPr lang="en-US" sz="2800" dirty="0"/>
              <a:t>Divide to find number of gallons</a:t>
            </a:r>
          </a:p>
          <a:p>
            <a:r>
              <a:rPr lang="en-US" sz="2800" dirty="0"/>
              <a:t>672 miles ÷ 20 mpg = 33.6 gallons</a:t>
            </a:r>
          </a:p>
          <a:p>
            <a:r>
              <a:rPr lang="en-US" sz="2800" dirty="0"/>
              <a:t>Multiply to find the cost of the gas. </a:t>
            </a:r>
          </a:p>
          <a:p>
            <a:r>
              <a:rPr lang="en-US" sz="2800" dirty="0"/>
              <a:t>33.6 gallons × $1.129 = $37.9344</a:t>
            </a:r>
          </a:p>
          <a:p>
            <a:r>
              <a:rPr lang="en-US" sz="2800" dirty="0"/>
              <a:t>Round </a:t>
            </a:r>
            <a:r>
              <a:rPr lang="en-US" sz="2800" b="1" dirty="0"/>
              <a:t>up</a:t>
            </a:r>
            <a:r>
              <a:rPr lang="en-US" sz="2800" dirty="0"/>
              <a:t> to the next ten dollars.</a:t>
            </a:r>
          </a:p>
          <a:p>
            <a:r>
              <a:rPr lang="en-US" sz="2800" dirty="0"/>
              <a:t>$37.9344 ≈ $40.00</a:t>
            </a:r>
          </a:p>
          <a:p>
            <a:endParaRPr lang="en-US" dirty="0"/>
          </a:p>
        </p:txBody>
      </p:sp>
    </p:spTree>
    <p:extLst>
      <p:ext uri="{BB962C8B-B14F-4D97-AF65-F5344CB8AC3E}">
        <p14:creationId xmlns:p14="http://schemas.microsoft.com/office/powerpoint/2010/main" val="408031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fad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fade">
                                      <p:cBhvr>
                                        <p:cTn id="22" dur="5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animEffect transition="in" filter="fade">
                                      <p:cBhvr>
                                        <p:cTn id="27" dur="500"/>
                                        <p:tgtEl>
                                          <p:spTgt spid="5">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4" end="4"/>
                                            </p:txEl>
                                          </p:spTgt>
                                        </p:tgtEl>
                                        <p:attrNameLst>
                                          <p:attrName>style.visibility</p:attrName>
                                        </p:attrNameLst>
                                      </p:cBhvr>
                                      <p:to>
                                        <p:strVal val="visible"/>
                                      </p:to>
                                    </p:set>
                                    <p:animEffect transition="in" filter="fade">
                                      <p:cBhvr>
                                        <p:cTn id="32" dur="500"/>
                                        <p:tgtEl>
                                          <p:spTgt spid="5">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5" end="5"/>
                                            </p:txEl>
                                          </p:spTgt>
                                        </p:tgtEl>
                                        <p:attrNameLst>
                                          <p:attrName>style.visibility</p:attrName>
                                        </p:attrNameLst>
                                      </p:cBhvr>
                                      <p:to>
                                        <p:strVal val="visible"/>
                                      </p:to>
                                    </p:set>
                                    <p:animEffect transition="in" filter="fade">
                                      <p:cBhvr>
                                        <p:cTn id="37" dur="500"/>
                                        <p:tgtEl>
                                          <p:spTgt spid="5">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0" end="0"/>
                                            </p:txEl>
                                          </p:spTgt>
                                        </p:tgtEl>
                                        <p:attrNameLst>
                                          <p:attrName>style.visibility</p:attrName>
                                        </p:attrNameLst>
                                      </p:cBhvr>
                                      <p:to>
                                        <p:strVal val="visible"/>
                                      </p:to>
                                    </p:set>
                                    <p:animEffect transition="in" filter="fade">
                                      <p:cBhvr>
                                        <p:cTn id="42" dur="500"/>
                                        <p:tgtEl>
                                          <p:spTgt spid="6">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1" end="1"/>
                                            </p:txEl>
                                          </p:spTgt>
                                        </p:tgtEl>
                                        <p:attrNameLst>
                                          <p:attrName>style.visibility</p:attrName>
                                        </p:attrNameLst>
                                      </p:cBhvr>
                                      <p:to>
                                        <p:strVal val="visible"/>
                                      </p:to>
                                    </p:set>
                                    <p:animEffect transition="in" filter="fade">
                                      <p:cBhvr>
                                        <p:cTn id="47" dur="500"/>
                                        <p:tgtEl>
                                          <p:spTgt spid="6">
                                            <p:txEl>
                                              <p:pRg st="1" end="1"/>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6">
                                            <p:txEl>
                                              <p:pRg st="2" end="2"/>
                                            </p:txEl>
                                          </p:spTgt>
                                        </p:tgtEl>
                                        <p:attrNameLst>
                                          <p:attrName>style.visibility</p:attrName>
                                        </p:attrNameLst>
                                      </p:cBhvr>
                                      <p:to>
                                        <p:strVal val="visible"/>
                                      </p:to>
                                    </p:set>
                                    <p:animEffect transition="in" filter="fade">
                                      <p:cBhvr>
                                        <p:cTn id="52" dur="500"/>
                                        <p:tgtEl>
                                          <p:spTgt spid="6">
                                            <p:txEl>
                                              <p:pRg st="2" end="2"/>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fade">
                                      <p:cBhvr>
                                        <p:cTn id="57" dur="500"/>
                                        <p:tgtEl>
                                          <p:spTgt spid="6">
                                            <p:txEl>
                                              <p:pRg st="3" end="3"/>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6">
                                            <p:txEl>
                                              <p:pRg st="4" end="4"/>
                                            </p:txEl>
                                          </p:spTgt>
                                        </p:tgtEl>
                                        <p:attrNameLst>
                                          <p:attrName>style.visibility</p:attrName>
                                        </p:attrNameLst>
                                      </p:cBhvr>
                                      <p:to>
                                        <p:strVal val="visible"/>
                                      </p:to>
                                    </p:set>
                                    <p:animEffect transition="in" filter="fade">
                                      <p:cBhvr>
                                        <p:cTn id="62" dur="500"/>
                                        <p:tgtEl>
                                          <p:spTgt spid="6">
                                            <p:txEl>
                                              <p:pRg st="4" end="4"/>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6">
                                            <p:txEl>
                                              <p:pRg st="5" end="5"/>
                                            </p:txEl>
                                          </p:spTgt>
                                        </p:tgtEl>
                                        <p:attrNameLst>
                                          <p:attrName>style.visibility</p:attrName>
                                        </p:attrNameLst>
                                      </p:cBhvr>
                                      <p:to>
                                        <p:strVal val="visible"/>
                                      </p:to>
                                    </p:set>
                                    <p:animEffect transition="in" filter="fade">
                                      <p:cBhvr>
                                        <p:cTn id="67"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P spid="6"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Miles Per Gallon</a:t>
            </a:r>
            <a:endParaRPr lang="en-US" sz="7200" dirty="0"/>
          </a:p>
        </p:txBody>
      </p:sp>
      <p:sp>
        <p:nvSpPr>
          <p:cNvPr id="3" name="Content Placeholder 2"/>
          <p:cNvSpPr>
            <a:spLocks noGrp="1"/>
          </p:cNvSpPr>
          <p:nvPr>
            <p:ph idx="1"/>
          </p:nvPr>
        </p:nvSpPr>
        <p:spPr/>
        <p:txBody>
          <a:bodyPr>
            <a:normAutofit/>
          </a:bodyPr>
          <a:lstStyle/>
          <a:p>
            <a:r>
              <a:rPr lang="en-US" sz="3200" dirty="0" smtClean="0"/>
              <a:t>4.04 – Calculating Miles Per Gallon Practice Try It</a:t>
            </a:r>
          </a:p>
          <a:p>
            <a:r>
              <a:rPr lang="en-US" sz="3200" dirty="0" smtClean="0"/>
              <a:t>4.04 – Calculating MPG (Vehicle Research)</a:t>
            </a:r>
            <a:endParaRPr lang="en-US" sz="3200" dirty="0"/>
          </a:p>
        </p:txBody>
      </p:sp>
    </p:spTree>
    <p:extLst>
      <p:ext uri="{BB962C8B-B14F-4D97-AF65-F5344CB8AC3E}">
        <p14:creationId xmlns:p14="http://schemas.microsoft.com/office/powerpoint/2010/main" val="324175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4.05</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Braking distance</a:t>
            </a:r>
            <a:endParaRPr lang="en-US" sz="6000" dirty="0"/>
          </a:p>
        </p:txBody>
      </p:sp>
    </p:spTree>
    <p:extLst>
      <p:ext uri="{BB962C8B-B14F-4D97-AF65-F5344CB8AC3E}">
        <p14:creationId xmlns:p14="http://schemas.microsoft.com/office/powerpoint/2010/main" val="12846538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2800" dirty="0" smtClean="0"/>
              <a:t>No only do we want a car that looks good and gets good gas mileage, we also need to have a car that is safe to drive!  A car that is able to stop quickly is a safer car.</a:t>
            </a:r>
            <a:endParaRPr lang="en-US" sz="2800" dirty="0"/>
          </a:p>
        </p:txBody>
      </p:sp>
      <p:pic>
        <p:nvPicPr>
          <p:cNvPr id="2050" name="Picture 2" descr="car screeching to a halt at a red ligh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37026" y="2978998"/>
            <a:ext cx="4762500" cy="3181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78173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2050"/>
                                        </p:tgtEl>
                                        <p:attrNameLst>
                                          <p:attrName>style.visibility</p:attrName>
                                        </p:attrNameLst>
                                      </p:cBhvr>
                                      <p:to>
                                        <p:strVal val="visible"/>
                                      </p:to>
                                    </p:set>
                                    <p:animEffect transition="in" filter="fade">
                                      <p:cBhvr>
                                        <p:cTn id="16"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Braking Distance</a:t>
            </a:r>
            <a:endParaRPr lang="en-US" sz="7200" dirty="0"/>
          </a:p>
        </p:txBody>
      </p:sp>
      <p:sp>
        <p:nvSpPr>
          <p:cNvPr id="3" name="Content Placeholder 2"/>
          <p:cNvSpPr>
            <a:spLocks noGrp="1"/>
          </p:cNvSpPr>
          <p:nvPr>
            <p:ph idx="1"/>
          </p:nvPr>
        </p:nvSpPr>
        <p:spPr/>
        <p:txBody>
          <a:bodyPr>
            <a:noAutofit/>
          </a:bodyPr>
          <a:lstStyle/>
          <a:p>
            <a:r>
              <a:rPr lang="en-US" sz="2800" dirty="0"/>
              <a:t>The </a:t>
            </a:r>
            <a:r>
              <a:rPr lang="en-US" sz="2800" b="1" dirty="0">
                <a:solidFill>
                  <a:srgbClr val="FF0000"/>
                </a:solidFill>
              </a:rPr>
              <a:t>braking distance</a:t>
            </a:r>
            <a:r>
              <a:rPr lang="en-US" sz="2800" dirty="0"/>
              <a:t> is the distance it takes a vehicle to come to a complete stop once brakes have been applied. We will be figuring this using a formula but you should keep in mind that there are variables that are not addressed in the formula that will affect this.</a:t>
            </a:r>
          </a:p>
          <a:p>
            <a:r>
              <a:rPr lang="en-US" sz="2800" dirty="0"/>
              <a:t>These variables include:</a:t>
            </a:r>
          </a:p>
          <a:p>
            <a:r>
              <a:rPr lang="en-US" sz="2800" dirty="0"/>
              <a:t>the condition of the vehicles brakes</a:t>
            </a:r>
          </a:p>
          <a:p>
            <a:r>
              <a:rPr lang="en-US" sz="2800" dirty="0"/>
              <a:t>the condition of the vehicles tires</a:t>
            </a:r>
          </a:p>
          <a:p>
            <a:r>
              <a:rPr lang="en-US" sz="2800" dirty="0"/>
              <a:t>the road conditions (wet, icy, spilt oil)</a:t>
            </a:r>
          </a:p>
          <a:p>
            <a:r>
              <a:rPr lang="en-US" sz="2800" dirty="0"/>
              <a:t>the road itself (gravel, asphalt in poor condition)</a:t>
            </a:r>
          </a:p>
          <a:p>
            <a:r>
              <a:rPr lang="en-US" sz="2800" dirty="0"/>
              <a:t/>
            </a:r>
            <a:br>
              <a:rPr lang="en-US" sz="2800" dirty="0"/>
            </a:br>
            <a:endParaRPr lang="en-US" sz="2800" dirty="0"/>
          </a:p>
        </p:txBody>
      </p:sp>
    </p:spTree>
    <p:extLst>
      <p:ext uri="{BB962C8B-B14F-4D97-AF65-F5344CB8AC3E}">
        <p14:creationId xmlns:p14="http://schemas.microsoft.com/office/powerpoint/2010/main" val="482083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Maintenance</a:t>
            </a:r>
            <a:endParaRPr lang="en-US" sz="7200" dirty="0"/>
          </a:p>
        </p:txBody>
      </p:sp>
      <p:sp>
        <p:nvSpPr>
          <p:cNvPr id="3" name="Content Placeholder 2"/>
          <p:cNvSpPr>
            <a:spLocks noGrp="1"/>
          </p:cNvSpPr>
          <p:nvPr>
            <p:ph idx="1"/>
          </p:nvPr>
        </p:nvSpPr>
        <p:spPr/>
        <p:txBody>
          <a:bodyPr>
            <a:noAutofit/>
          </a:bodyPr>
          <a:lstStyle/>
          <a:p>
            <a:r>
              <a:rPr lang="en-US" sz="3200" dirty="0"/>
              <a:t>You do not have control of the weather conditions or the condition of the road but you do have control over the condition of your car. Regular maintenance is important to your safety. Your tires should be rotated regularly and replaced when needed. Your brakes should be inspected and kept in top condition as well.</a:t>
            </a:r>
          </a:p>
        </p:txBody>
      </p:sp>
    </p:spTree>
    <p:extLst>
      <p:ext uri="{BB962C8B-B14F-4D97-AF65-F5344CB8AC3E}">
        <p14:creationId xmlns:p14="http://schemas.microsoft.com/office/powerpoint/2010/main" val="7100691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Stopping Time</a:t>
            </a:r>
            <a:endParaRPr lang="en-US" sz="7200" dirty="0"/>
          </a:p>
        </p:txBody>
      </p:sp>
      <p:sp>
        <p:nvSpPr>
          <p:cNvPr id="3" name="Content Placeholder 2"/>
          <p:cNvSpPr>
            <a:spLocks noGrp="1"/>
          </p:cNvSpPr>
          <p:nvPr>
            <p:ph idx="1"/>
          </p:nvPr>
        </p:nvSpPr>
        <p:spPr/>
        <p:txBody>
          <a:bodyPr>
            <a:noAutofit/>
          </a:bodyPr>
          <a:lstStyle/>
          <a:p>
            <a:r>
              <a:rPr lang="en-US" sz="3200" dirty="0"/>
              <a:t>Another variable that you can control is your </a:t>
            </a:r>
            <a:r>
              <a:rPr lang="en-US" sz="3200" b="1" dirty="0">
                <a:solidFill>
                  <a:srgbClr val="FF0000"/>
                </a:solidFill>
              </a:rPr>
              <a:t>reaction time</a:t>
            </a:r>
            <a:r>
              <a:rPr lang="en-US" sz="3200" dirty="0"/>
              <a:t>. This is the amount of time it takes the driver to put his/her foot on the brake and push it to the floor. During this time, you travel what is called the </a:t>
            </a:r>
            <a:r>
              <a:rPr lang="en-US" sz="3200" b="1" dirty="0">
                <a:solidFill>
                  <a:srgbClr val="FF0000"/>
                </a:solidFill>
              </a:rPr>
              <a:t>thinking distance</a:t>
            </a:r>
            <a:r>
              <a:rPr lang="en-US" sz="3200" dirty="0"/>
              <a:t>. This does not affect braking distance but it affects when you begin the braking process. It is part of the formula for </a:t>
            </a:r>
            <a:r>
              <a:rPr lang="en-US" sz="3200" b="1" dirty="0"/>
              <a:t>total stopping distance</a:t>
            </a:r>
            <a:r>
              <a:rPr lang="en-US" sz="3200" dirty="0"/>
              <a:t> (thinking distance plus braking distance).</a:t>
            </a:r>
          </a:p>
        </p:txBody>
      </p:sp>
    </p:spTree>
    <p:extLst>
      <p:ext uri="{BB962C8B-B14F-4D97-AF65-F5344CB8AC3E}">
        <p14:creationId xmlns:p14="http://schemas.microsoft.com/office/powerpoint/2010/main" val="220986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Reaction Time</a:t>
            </a:r>
            <a:endParaRPr lang="en-US" sz="7200" dirty="0"/>
          </a:p>
        </p:txBody>
      </p:sp>
      <p:sp>
        <p:nvSpPr>
          <p:cNvPr id="3" name="Content Placeholder 2"/>
          <p:cNvSpPr>
            <a:spLocks noGrp="1"/>
          </p:cNvSpPr>
          <p:nvPr>
            <p:ph idx="1"/>
          </p:nvPr>
        </p:nvSpPr>
        <p:spPr>
          <a:xfrm>
            <a:off x="1097280" y="1845734"/>
            <a:ext cx="10816046" cy="4023360"/>
          </a:xfrm>
        </p:spPr>
        <p:txBody>
          <a:bodyPr>
            <a:noAutofit/>
          </a:bodyPr>
          <a:lstStyle/>
          <a:p>
            <a:r>
              <a:rPr lang="en-US" sz="2800" dirty="0"/>
              <a:t>You have control over your reaction time to a certain extent. Some factors that can affect you reaction time include:</a:t>
            </a:r>
          </a:p>
          <a:p>
            <a:r>
              <a:rPr lang="en-US" sz="2800" dirty="0"/>
              <a:t>distractions in the car (radio, people, cell phone, pets, putting on makeup)</a:t>
            </a:r>
          </a:p>
          <a:p>
            <a:r>
              <a:rPr lang="en-US" sz="2800" dirty="0"/>
              <a:t>distractions outside the car (not just distractions – sunlight reflected into eyes can affect the time interval between the braking occurrence happening and the driver reacting to it)</a:t>
            </a:r>
          </a:p>
          <a:p>
            <a:r>
              <a:rPr lang="en-US" sz="2800" dirty="0"/>
              <a:t>alcohol</a:t>
            </a:r>
          </a:p>
          <a:p>
            <a:r>
              <a:rPr lang="en-US" sz="2800" dirty="0"/>
              <a:t>medication</a:t>
            </a:r>
          </a:p>
          <a:p>
            <a:r>
              <a:rPr lang="en-US" sz="2800" dirty="0"/>
              <a:t>age – your thinking processes slow as you approach old age</a:t>
            </a:r>
          </a:p>
          <a:p>
            <a:r>
              <a:rPr lang="en-US" sz="3200" dirty="0"/>
              <a:t/>
            </a:r>
            <a:br>
              <a:rPr lang="en-US" sz="3200" dirty="0"/>
            </a:br>
            <a:endParaRPr lang="en-US" sz="3200" dirty="0"/>
          </a:p>
        </p:txBody>
      </p:sp>
    </p:spTree>
    <p:extLst>
      <p:ext uri="{BB962C8B-B14F-4D97-AF65-F5344CB8AC3E}">
        <p14:creationId xmlns:p14="http://schemas.microsoft.com/office/powerpoint/2010/main" val="281279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Distance Traveled</a:t>
            </a:r>
            <a:endParaRPr lang="en-US" sz="7200" dirty="0"/>
          </a:p>
        </p:txBody>
      </p:sp>
      <p:sp>
        <p:nvSpPr>
          <p:cNvPr id="3" name="Content Placeholder 2"/>
          <p:cNvSpPr>
            <a:spLocks noGrp="1"/>
          </p:cNvSpPr>
          <p:nvPr>
            <p:ph idx="1"/>
          </p:nvPr>
        </p:nvSpPr>
        <p:spPr/>
        <p:txBody>
          <a:bodyPr>
            <a:noAutofit/>
          </a:bodyPr>
          <a:lstStyle/>
          <a:p>
            <a:r>
              <a:rPr lang="en-US" sz="3200" dirty="0"/>
              <a:t>To find the distance traveled we use the formula: </a:t>
            </a:r>
            <a:endParaRPr lang="en-US" sz="3200" dirty="0" smtClean="0"/>
          </a:p>
          <a:p>
            <a:r>
              <a:rPr lang="en-US" sz="3200" b="1" dirty="0" smtClean="0">
                <a:solidFill>
                  <a:srgbClr val="FF0000"/>
                </a:solidFill>
              </a:rPr>
              <a:t>Distance </a:t>
            </a:r>
            <a:r>
              <a:rPr lang="en-US" sz="3200" b="1" dirty="0">
                <a:solidFill>
                  <a:srgbClr val="FF0000"/>
                </a:solidFill>
              </a:rPr>
              <a:t>= (Rate)(Time)</a:t>
            </a:r>
            <a:r>
              <a:rPr lang="en-US" sz="3200" dirty="0">
                <a:solidFill>
                  <a:srgbClr val="FF0000"/>
                </a:solidFill>
              </a:rPr>
              <a:t>  </a:t>
            </a:r>
            <a:r>
              <a:rPr lang="en-US" sz="3200" dirty="0">
                <a:solidFill>
                  <a:schemeClr val="tx1"/>
                </a:solidFill>
              </a:rPr>
              <a:t>or</a:t>
            </a:r>
            <a:r>
              <a:rPr lang="en-US" sz="3200" dirty="0">
                <a:solidFill>
                  <a:srgbClr val="FF0000"/>
                </a:solidFill>
              </a:rPr>
              <a:t>  </a:t>
            </a:r>
            <a:r>
              <a:rPr lang="en-US" sz="3200" b="1" dirty="0">
                <a:solidFill>
                  <a:srgbClr val="FF0000"/>
                </a:solidFill>
              </a:rPr>
              <a:t>D = RT</a:t>
            </a:r>
            <a:endParaRPr lang="en-US" sz="3200" dirty="0">
              <a:solidFill>
                <a:srgbClr val="FF0000"/>
              </a:solidFill>
            </a:endParaRPr>
          </a:p>
          <a:p>
            <a:r>
              <a:rPr lang="en-US" sz="3200" dirty="0"/>
              <a:t>Rate refers to how fast you are going. Since rate is expressed in miles per hour, you will express the time in hours as well. You may need to convert minutes to hours. You can do this by putting the number of minutes over 60 (there are 60 minutes in an hour) and reducing. </a:t>
            </a:r>
          </a:p>
        </p:txBody>
      </p:sp>
    </p:spTree>
    <p:extLst>
      <p:ext uri="{BB962C8B-B14F-4D97-AF65-F5344CB8AC3E}">
        <p14:creationId xmlns:p14="http://schemas.microsoft.com/office/powerpoint/2010/main" val="243209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Depreciation</a:t>
            </a:r>
            <a:endParaRPr lang="en-US" sz="7200" dirty="0"/>
          </a:p>
        </p:txBody>
      </p:sp>
      <p:sp>
        <p:nvSpPr>
          <p:cNvPr id="3" name="Content Placeholder 2"/>
          <p:cNvSpPr>
            <a:spLocks noGrp="1"/>
          </p:cNvSpPr>
          <p:nvPr>
            <p:ph idx="1"/>
          </p:nvPr>
        </p:nvSpPr>
        <p:spPr>
          <a:xfrm>
            <a:off x="1097280" y="1845734"/>
            <a:ext cx="10789920" cy="4023360"/>
          </a:xfrm>
        </p:spPr>
        <p:txBody>
          <a:bodyPr>
            <a:noAutofit/>
          </a:bodyPr>
          <a:lstStyle/>
          <a:p>
            <a:r>
              <a:rPr lang="en-US" sz="3200" dirty="0"/>
              <a:t>Factors that affect automobile depreciation:</a:t>
            </a:r>
          </a:p>
          <a:p>
            <a:r>
              <a:rPr lang="en-US" sz="3200" b="1" dirty="0">
                <a:solidFill>
                  <a:schemeClr val="accent1">
                    <a:lumMod val="75000"/>
                  </a:schemeClr>
                </a:solidFill>
              </a:rPr>
              <a:t>Gas Prices </a:t>
            </a:r>
            <a:r>
              <a:rPr lang="en-US" sz="3200" dirty="0"/>
              <a:t>– when gas prices go up, the value of “gas guzzlers” goes down.</a:t>
            </a:r>
          </a:p>
          <a:p>
            <a:r>
              <a:rPr lang="en-US" sz="3200" b="1" dirty="0">
                <a:solidFill>
                  <a:schemeClr val="accent1">
                    <a:lumMod val="75000"/>
                  </a:schemeClr>
                </a:solidFill>
              </a:rPr>
              <a:t>Mileage</a:t>
            </a:r>
            <a:r>
              <a:rPr lang="en-US" sz="3200" dirty="0"/>
              <a:t> – the more you drive it, the less it is worth.</a:t>
            </a:r>
          </a:p>
          <a:p>
            <a:r>
              <a:rPr lang="en-US" sz="3200" b="1" dirty="0">
                <a:solidFill>
                  <a:schemeClr val="accent1">
                    <a:lumMod val="75000"/>
                  </a:schemeClr>
                </a:solidFill>
              </a:rPr>
              <a:t>Optional Features </a:t>
            </a:r>
            <a:r>
              <a:rPr lang="en-US" sz="3200" dirty="0"/>
              <a:t>– Cars with all the bells and whistles depreciate faster than those without them.</a:t>
            </a:r>
          </a:p>
          <a:p>
            <a:r>
              <a:rPr lang="en-US" sz="3200" b="1" dirty="0">
                <a:solidFill>
                  <a:schemeClr val="accent1">
                    <a:lumMod val="75000"/>
                  </a:schemeClr>
                </a:solidFill>
              </a:rPr>
              <a:t>Physical shape </a:t>
            </a:r>
            <a:r>
              <a:rPr lang="en-US" sz="3200" dirty="0"/>
              <a:t>– Cleaner cars bring higher prices as do cars that have not experienced any damage from wrecks or wear and tear.</a:t>
            </a:r>
          </a:p>
        </p:txBody>
      </p:sp>
    </p:spTree>
    <p:extLst>
      <p:ext uri="{BB962C8B-B14F-4D97-AF65-F5344CB8AC3E}">
        <p14:creationId xmlns:p14="http://schemas.microsoft.com/office/powerpoint/2010/main" val="1940153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#1</a:t>
            </a:r>
            <a:endParaRPr lang="en-US" sz="7200" dirty="0"/>
          </a:p>
        </p:txBody>
      </p:sp>
      <p:sp>
        <p:nvSpPr>
          <p:cNvPr id="3" name="Content Placeholder 2"/>
          <p:cNvSpPr>
            <a:spLocks noGrp="1"/>
          </p:cNvSpPr>
          <p:nvPr>
            <p:ph idx="1"/>
          </p:nvPr>
        </p:nvSpPr>
        <p:spPr/>
        <p:txBody>
          <a:bodyPr>
            <a:normAutofit lnSpcReduction="10000"/>
          </a:bodyPr>
          <a:lstStyle/>
          <a:p>
            <a:r>
              <a:rPr lang="en-US" sz="2800" dirty="0"/>
              <a:t>Convert 15 minutes into hours.</a:t>
            </a:r>
          </a:p>
          <a:p>
            <a:r>
              <a:rPr lang="en-US" sz="2800" dirty="0"/>
              <a:t>To convert minutes to hours, divide the minutes by 60 because there are 60 minutes in an hour.</a:t>
            </a:r>
          </a:p>
          <a:p>
            <a:r>
              <a:rPr lang="en-US" sz="2800" dirty="0"/>
              <a:t>15 ÷ 60 = ¼ hour</a:t>
            </a:r>
          </a:p>
          <a:p>
            <a:r>
              <a:rPr lang="en-US" sz="2800" dirty="0"/>
              <a:t>You can change this fraction to a decimal by dividing the top number by the bottom one.</a:t>
            </a:r>
          </a:p>
          <a:p>
            <a:r>
              <a:rPr lang="en-US" sz="2800" dirty="0"/>
              <a:t>¼ hour = 0.25 hours</a:t>
            </a:r>
          </a:p>
          <a:p>
            <a:r>
              <a:rPr lang="en-US" sz="2800" b="1" dirty="0">
                <a:solidFill>
                  <a:srgbClr val="FF0000"/>
                </a:solidFill>
              </a:rPr>
              <a:t>Answer:</a:t>
            </a:r>
            <a:r>
              <a:rPr lang="en-US" sz="2800" dirty="0"/>
              <a:t> 15 minutes is equal to 0.25 hours.</a:t>
            </a:r>
          </a:p>
          <a:p>
            <a:endParaRPr lang="en-US" dirty="0"/>
          </a:p>
        </p:txBody>
      </p:sp>
    </p:spTree>
    <p:extLst>
      <p:ext uri="{BB962C8B-B14F-4D97-AF65-F5344CB8AC3E}">
        <p14:creationId xmlns:p14="http://schemas.microsoft.com/office/powerpoint/2010/main" val="2167633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#2</a:t>
            </a:r>
            <a:endParaRPr lang="en-US" sz="7200" dirty="0"/>
          </a:p>
        </p:txBody>
      </p:sp>
      <p:sp>
        <p:nvSpPr>
          <p:cNvPr id="3" name="Content Placeholder 2"/>
          <p:cNvSpPr>
            <a:spLocks noGrp="1"/>
          </p:cNvSpPr>
          <p:nvPr>
            <p:ph idx="1"/>
          </p:nvPr>
        </p:nvSpPr>
        <p:spPr/>
        <p:txBody>
          <a:bodyPr>
            <a:noAutofit/>
          </a:bodyPr>
          <a:lstStyle/>
          <a:p>
            <a:r>
              <a:rPr lang="en-US" sz="2800" dirty="0"/>
              <a:t>Find the distance traveled during a trip where you traveled 50 miles per hour for 3 hours.</a:t>
            </a:r>
          </a:p>
          <a:p>
            <a:r>
              <a:rPr lang="en-US" sz="2800" dirty="0"/>
              <a:t>To find the distance traveled, use the formula: Distance = (Rate)(Time)  or  D = RT. Substitute the values into the formula and solve.</a:t>
            </a:r>
          </a:p>
          <a:p>
            <a:r>
              <a:rPr lang="en-US" sz="2800" dirty="0"/>
              <a:t>D = RT</a:t>
            </a:r>
            <a:br>
              <a:rPr lang="en-US" sz="2800" dirty="0"/>
            </a:br>
            <a:r>
              <a:rPr lang="en-US" sz="2800" dirty="0"/>
              <a:t>D = (50)(3)</a:t>
            </a:r>
            <a:br>
              <a:rPr lang="en-US" sz="2800" dirty="0"/>
            </a:br>
            <a:r>
              <a:rPr lang="en-US" sz="2800" dirty="0"/>
              <a:t>D = 150 miles</a:t>
            </a:r>
          </a:p>
          <a:p>
            <a:r>
              <a:rPr lang="en-US" sz="2800" b="1" dirty="0">
                <a:solidFill>
                  <a:srgbClr val="FF0000"/>
                </a:solidFill>
              </a:rPr>
              <a:t>Answer:</a:t>
            </a:r>
            <a:r>
              <a:rPr lang="en-US" sz="2800" dirty="0">
                <a:solidFill>
                  <a:srgbClr val="FF0000"/>
                </a:solidFill>
              </a:rPr>
              <a:t> </a:t>
            </a:r>
            <a:r>
              <a:rPr lang="en-US" sz="2800" dirty="0"/>
              <a:t>You can travel 150 miles if you go 50 miles per hour for 3 hours</a:t>
            </a:r>
            <a:r>
              <a:rPr lang="en-US" sz="2800" dirty="0" smtClean="0"/>
              <a:t>.</a:t>
            </a:r>
            <a:endParaRPr lang="en-US" sz="2800" dirty="0"/>
          </a:p>
        </p:txBody>
      </p:sp>
    </p:spTree>
    <p:extLst>
      <p:ext uri="{BB962C8B-B14F-4D97-AF65-F5344CB8AC3E}">
        <p14:creationId xmlns:p14="http://schemas.microsoft.com/office/powerpoint/2010/main" val="2520465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#3</a:t>
            </a:r>
            <a:endParaRPr lang="en-US" sz="7200" dirty="0"/>
          </a:p>
        </p:txBody>
      </p:sp>
      <p:sp>
        <p:nvSpPr>
          <p:cNvPr id="3" name="Content Placeholder 2"/>
          <p:cNvSpPr>
            <a:spLocks noGrp="1"/>
          </p:cNvSpPr>
          <p:nvPr>
            <p:ph idx="1"/>
          </p:nvPr>
        </p:nvSpPr>
        <p:spPr>
          <a:xfrm>
            <a:off x="209006" y="1737361"/>
            <a:ext cx="11821885" cy="4467496"/>
          </a:xfrm>
        </p:spPr>
        <p:txBody>
          <a:bodyPr>
            <a:noAutofit/>
          </a:bodyPr>
          <a:lstStyle/>
          <a:p>
            <a:r>
              <a:rPr lang="en-US" sz="2400" dirty="0"/>
              <a:t>You travel 100 miles in 2½ hours. What is the rate?</a:t>
            </a:r>
          </a:p>
          <a:p>
            <a:r>
              <a:rPr lang="en-US" sz="2400" dirty="0"/>
              <a:t>We can manipulate the distance formula (D = RT) and we want to find the rate or the time if we know the distance. Since we know the distance traveled in this example, we can rearrange the equation to put what we need to find (the rate) on the left side of the equation.</a:t>
            </a:r>
          </a:p>
          <a:p>
            <a:r>
              <a:rPr lang="en-US" sz="2400" dirty="0"/>
              <a:t>D = RT</a:t>
            </a:r>
          </a:p>
          <a:p>
            <a:r>
              <a:rPr lang="en-US" sz="2400" dirty="0"/>
              <a:t>The rearranged formula is: </a:t>
            </a:r>
            <a:r>
              <a:rPr lang="en-US" sz="2400" b="1" dirty="0"/>
              <a:t>R = D ÷ T</a:t>
            </a:r>
            <a:r>
              <a:rPr lang="en-US" sz="2400" dirty="0"/>
              <a:t> or </a:t>
            </a:r>
            <a:r>
              <a:rPr lang="en-US" sz="2400" b="1" dirty="0"/>
              <a:t>R = D / T</a:t>
            </a:r>
            <a:endParaRPr lang="en-US" sz="2400" dirty="0"/>
          </a:p>
          <a:p>
            <a:r>
              <a:rPr lang="en-US" sz="2400" dirty="0"/>
              <a:t>R = D / T</a:t>
            </a:r>
            <a:br>
              <a:rPr lang="en-US" sz="2400" dirty="0"/>
            </a:br>
            <a:r>
              <a:rPr lang="en-US" sz="2400" dirty="0"/>
              <a:t>Input the given values and solve.</a:t>
            </a:r>
            <a:br>
              <a:rPr lang="en-US" sz="2400" dirty="0"/>
            </a:br>
            <a:r>
              <a:rPr lang="en-US" sz="2400" dirty="0"/>
              <a:t>R = 100 / 2½</a:t>
            </a:r>
            <a:br>
              <a:rPr lang="en-US" sz="2400" dirty="0"/>
            </a:br>
            <a:r>
              <a:rPr lang="en-US" sz="2400" dirty="0"/>
              <a:t>R = 40 miles per hour</a:t>
            </a:r>
          </a:p>
          <a:p>
            <a:r>
              <a:rPr lang="en-US" sz="2400" b="1" dirty="0">
                <a:solidFill>
                  <a:srgbClr val="FF0000"/>
                </a:solidFill>
              </a:rPr>
              <a:t>Answer:</a:t>
            </a:r>
            <a:r>
              <a:rPr lang="en-US" sz="2400" dirty="0">
                <a:solidFill>
                  <a:srgbClr val="FF0000"/>
                </a:solidFill>
              </a:rPr>
              <a:t> </a:t>
            </a:r>
            <a:r>
              <a:rPr lang="en-US" sz="2400" dirty="0"/>
              <a:t>Your rate is 40 miles per hour if you travel 100 miles in 2½ hours.</a:t>
            </a:r>
          </a:p>
        </p:txBody>
      </p:sp>
    </p:spTree>
    <p:extLst>
      <p:ext uri="{BB962C8B-B14F-4D97-AF65-F5344CB8AC3E}">
        <p14:creationId xmlns:p14="http://schemas.microsoft.com/office/powerpoint/2010/main" val="1882048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#4</a:t>
            </a:r>
            <a:endParaRPr lang="en-US" sz="7200" dirty="0"/>
          </a:p>
        </p:txBody>
      </p:sp>
      <p:sp>
        <p:nvSpPr>
          <p:cNvPr id="3" name="Content Placeholder 2"/>
          <p:cNvSpPr>
            <a:spLocks noGrp="1"/>
          </p:cNvSpPr>
          <p:nvPr>
            <p:ph idx="1"/>
          </p:nvPr>
        </p:nvSpPr>
        <p:spPr>
          <a:xfrm>
            <a:off x="1097279" y="1845734"/>
            <a:ext cx="10593977" cy="4023360"/>
          </a:xfrm>
        </p:spPr>
        <p:txBody>
          <a:bodyPr>
            <a:noAutofit/>
          </a:bodyPr>
          <a:lstStyle/>
          <a:p>
            <a:r>
              <a:rPr lang="en-US" sz="2800" dirty="0"/>
              <a:t>You travel 300 miles at 60 miles per hour. How long did it take you?</a:t>
            </a:r>
          </a:p>
          <a:p>
            <a:r>
              <a:rPr lang="en-US" sz="2800" dirty="0"/>
              <a:t>First, rearrange the distance equation to have time on the left side.</a:t>
            </a:r>
          </a:p>
          <a:p>
            <a:r>
              <a:rPr lang="en-US" sz="2800" dirty="0"/>
              <a:t>D = RT</a:t>
            </a:r>
            <a:br>
              <a:rPr lang="en-US" sz="2800" dirty="0"/>
            </a:br>
            <a:r>
              <a:rPr lang="en-US" sz="2800" dirty="0"/>
              <a:t>T = D / R</a:t>
            </a:r>
          </a:p>
          <a:p>
            <a:r>
              <a:rPr lang="en-US" sz="2800" dirty="0"/>
              <a:t>Input the given values and solve.</a:t>
            </a:r>
          </a:p>
          <a:p>
            <a:r>
              <a:rPr lang="en-US" sz="2800" dirty="0"/>
              <a:t>T = D / R</a:t>
            </a:r>
            <a:br>
              <a:rPr lang="en-US" sz="2800" dirty="0"/>
            </a:br>
            <a:r>
              <a:rPr lang="en-US" sz="2800" dirty="0"/>
              <a:t>T = 300 / 60</a:t>
            </a:r>
            <a:br>
              <a:rPr lang="en-US" sz="2800" dirty="0"/>
            </a:br>
            <a:r>
              <a:rPr lang="en-US" sz="2800" dirty="0"/>
              <a:t>T = 5 hours</a:t>
            </a:r>
          </a:p>
          <a:p>
            <a:r>
              <a:rPr lang="en-US" sz="2800" b="1" dirty="0">
                <a:solidFill>
                  <a:srgbClr val="FF0000"/>
                </a:solidFill>
              </a:rPr>
              <a:t>Answer:</a:t>
            </a:r>
            <a:r>
              <a:rPr lang="en-US" sz="2800" dirty="0"/>
              <a:t> It will take your 5 hours to travel 300 miles at 60 miles per hour.</a:t>
            </a:r>
          </a:p>
        </p:txBody>
      </p:sp>
    </p:spTree>
    <p:extLst>
      <p:ext uri="{BB962C8B-B14F-4D97-AF65-F5344CB8AC3E}">
        <p14:creationId xmlns:p14="http://schemas.microsoft.com/office/powerpoint/2010/main" val="15606242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Breaking Distance Formula</a:t>
            </a:r>
            <a:endParaRPr lang="en-US" sz="7200" dirty="0"/>
          </a:p>
        </p:txBody>
      </p:sp>
      <p:sp>
        <p:nvSpPr>
          <p:cNvPr id="3" name="Content Placeholder 2"/>
          <p:cNvSpPr>
            <a:spLocks noGrp="1"/>
          </p:cNvSpPr>
          <p:nvPr>
            <p:ph idx="1"/>
          </p:nvPr>
        </p:nvSpPr>
        <p:spPr/>
        <p:txBody>
          <a:bodyPr>
            <a:noAutofit/>
          </a:bodyPr>
          <a:lstStyle/>
          <a:p>
            <a:r>
              <a:rPr lang="en-US" sz="3200" dirty="0"/>
              <a:t>We can find the braking distance (in feet) assuming that the car is on a flat surface and there are no extenuating circumstances by using the formula </a:t>
            </a:r>
            <a:r>
              <a:rPr lang="en-US" sz="3200" b="1" dirty="0">
                <a:solidFill>
                  <a:srgbClr val="FF0000"/>
                </a:solidFill>
              </a:rPr>
              <a:t>BD = 5[(0.1)(</a:t>
            </a:r>
            <a:r>
              <a:rPr lang="en-US" sz="3200" b="1" i="1" dirty="0">
                <a:solidFill>
                  <a:srgbClr val="FF0000"/>
                </a:solidFill>
              </a:rPr>
              <a:t>s</a:t>
            </a:r>
            <a:r>
              <a:rPr lang="en-US" sz="3200" b="1" dirty="0">
                <a:solidFill>
                  <a:srgbClr val="FF0000"/>
                </a:solidFill>
              </a:rPr>
              <a:t>)]</a:t>
            </a:r>
            <a:r>
              <a:rPr lang="en-US" sz="3200" b="1" baseline="30000" dirty="0">
                <a:solidFill>
                  <a:srgbClr val="FF0000"/>
                </a:solidFill>
              </a:rPr>
              <a:t>2</a:t>
            </a:r>
            <a:r>
              <a:rPr lang="en-US" sz="3200" dirty="0"/>
              <a:t>. In this formula, </a:t>
            </a:r>
            <a:r>
              <a:rPr lang="en-US" sz="3200" i="1" dirty="0"/>
              <a:t>s</a:t>
            </a:r>
            <a:r>
              <a:rPr lang="en-US" sz="3200" dirty="0"/>
              <a:t> = the speed of the vehicle.</a:t>
            </a:r>
          </a:p>
        </p:txBody>
      </p:sp>
    </p:spTree>
    <p:extLst>
      <p:ext uri="{BB962C8B-B14F-4D97-AF65-F5344CB8AC3E}">
        <p14:creationId xmlns:p14="http://schemas.microsoft.com/office/powerpoint/2010/main" val="429497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#5</a:t>
            </a:r>
            <a:endParaRPr lang="en-US" sz="7200" dirty="0"/>
          </a:p>
        </p:txBody>
      </p:sp>
      <p:sp>
        <p:nvSpPr>
          <p:cNvPr id="3" name="Content Placeholder 2"/>
          <p:cNvSpPr>
            <a:spLocks noGrp="1"/>
          </p:cNvSpPr>
          <p:nvPr>
            <p:ph idx="1"/>
          </p:nvPr>
        </p:nvSpPr>
        <p:spPr>
          <a:xfrm>
            <a:off x="692331" y="1845734"/>
            <a:ext cx="11194869" cy="4023360"/>
          </a:xfrm>
        </p:spPr>
        <p:txBody>
          <a:bodyPr>
            <a:noAutofit/>
          </a:bodyPr>
          <a:lstStyle/>
          <a:p>
            <a:r>
              <a:rPr lang="en-US" sz="2800" dirty="0"/>
              <a:t>If you are driving 60 miles per hour, how far will your vehicle travel before stopping once brakes are applied?</a:t>
            </a:r>
          </a:p>
          <a:p>
            <a:r>
              <a:rPr lang="en-US" sz="2800" dirty="0"/>
              <a:t>To solve, input the given values into the braking distance formula BD = 5[(0.1)(</a:t>
            </a:r>
            <a:r>
              <a:rPr lang="en-US" sz="2800" i="1" dirty="0"/>
              <a:t>s</a:t>
            </a:r>
            <a:r>
              <a:rPr lang="en-US" sz="2800" dirty="0"/>
              <a:t>)]</a:t>
            </a:r>
            <a:r>
              <a:rPr lang="en-US" sz="2800" baseline="30000" dirty="0"/>
              <a:t>2</a:t>
            </a:r>
            <a:r>
              <a:rPr lang="en-US" sz="2800" dirty="0"/>
              <a:t> and solve.</a:t>
            </a:r>
          </a:p>
          <a:p>
            <a:r>
              <a:rPr lang="en-US" sz="2800" dirty="0"/>
              <a:t>BD = 5[(0.1)(</a:t>
            </a:r>
            <a:r>
              <a:rPr lang="en-US" sz="2800" i="1" dirty="0"/>
              <a:t>s</a:t>
            </a:r>
            <a:r>
              <a:rPr lang="en-US" sz="2800" dirty="0"/>
              <a:t>)]</a:t>
            </a:r>
            <a:r>
              <a:rPr lang="en-US" sz="2800" baseline="30000" dirty="0"/>
              <a:t>2</a:t>
            </a:r>
            <a:r>
              <a:rPr lang="en-US" sz="2800" dirty="0"/>
              <a:t/>
            </a:r>
            <a:br>
              <a:rPr lang="en-US" sz="2800" dirty="0"/>
            </a:br>
            <a:r>
              <a:rPr lang="en-US" sz="2800" dirty="0"/>
              <a:t>BD = 5[(0.1)(60)]</a:t>
            </a:r>
            <a:r>
              <a:rPr lang="en-US" sz="2800" baseline="30000" dirty="0"/>
              <a:t>2</a:t>
            </a:r>
            <a:r>
              <a:rPr lang="en-US" sz="2800" dirty="0"/>
              <a:t/>
            </a:r>
            <a:br>
              <a:rPr lang="en-US" sz="2800" dirty="0"/>
            </a:br>
            <a:r>
              <a:rPr lang="en-US" sz="2800" dirty="0"/>
              <a:t>BD = 5[6]</a:t>
            </a:r>
            <a:r>
              <a:rPr lang="en-US" sz="2800" baseline="30000" dirty="0"/>
              <a:t>2</a:t>
            </a:r>
            <a:r>
              <a:rPr lang="en-US" sz="2800" dirty="0"/>
              <a:t/>
            </a:r>
            <a:br>
              <a:rPr lang="en-US" sz="2800" dirty="0"/>
            </a:br>
            <a:r>
              <a:rPr lang="en-US" sz="2800" dirty="0"/>
              <a:t>BD = 5[36]</a:t>
            </a:r>
            <a:br>
              <a:rPr lang="en-US" sz="2800" dirty="0"/>
            </a:br>
            <a:r>
              <a:rPr lang="en-US" sz="2800" dirty="0"/>
              <a:t>BD = 180 feet</a:t>
            </a:r>
          </a:p>
          <a:p>
            <a:r>
              <a:rPr lang="en-US" sz="2800" b="1" dirty="0">
                <a:solidFill>
                  <a:srgbClr val="FF0000"/>
                </a:solidFill>
              </a:rPr>
              <a:t>Answer:</a:t>
            </a:r>
            <a:r>
              <a:rPr lang="en-US" sz="2800" dirty="0"/>
              <a:t> The braking distance for a car traveling 60 miles an hour is 180 feet</a:t>
            </a:r>
            <a:r>
              <a:rPr lang="en-US" sz="2800" dirty="0" smtClean="0"/>
              <a:t>.</a:t>
            </a:r>
            <a:endParaRPr lang="en-US" sz="2800" dirty="0"/>
          </a:p>
        </p:txBody>
      </p:sp>
    </p:spTree>
    <p:extLst>
      <p:ext uri="{BB962C8B-B14F-4D97-AF65-F5344CB8AC3E}">
        <p14:creationId xmlns:p14="http://schemas.microsoft.com/office/powerpoint/2010/main" val="741390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Total Stopping Distance</a:t>
            </a:r>
            <a:endParaRPr lang="en-US" sz="7200" dirty="0"/>
          </a:p>
        </p:txBody>
      </p:sp>
      <p:sp>
        <p:nvSpPr>
          <p:cNvPr id="3" name="Content Placeholder 2"/>
          <p:cNvSpPr>
            <a:spLocks noGrp="1"/>
          </p:cNvSpPr>
          <p:nvPr>
            <p:ph idx="1"/>
          </p:nvPr>
        </p:nvSpPr>
        <p:spPr/>
        <p:txBody>
          <a:bodyPr>
            <a:noAutofit/>
          </a:bodyPr>
          <a:lstStyle/>
          <a:p>
            <a:r>
              <a:rPr lang="en-US" sz="3200" dirty="0"/>
              <a:t>Remember that we said earlier that </a:t>
            </a:r>
            <a:r>
              <a:rPr lang="en-US" sz="3200" b="1" dirty="0">
                <a:solidFill>
                  <a:srgbClr val="FF0000"/>
                </a:solidFill>
              </a:rPr>
              <a:t>total stopping distance</a:t>
            </a:r>
            <a:r>
              <a:rPr lang="en-US" sz="3200" dirty="0"/>
              <a:t> is thinking distance plus braking distance. If it takes you 2 seconds to respond then you will need to find out how far you travel in 2 seconds.</a:t>
            </a:r>
          </a:p>
        </p:txBody>
      </p:sp>
    </p:spTree>
    <p:extLst>
      <p:ext uri="{BB962C8B-B14F-4D97-AF65-F5344CB8AC3E}">
        <p14:creationId xmlns:p14="http://schemas.microsoft.com/office/powerpoint/2010/main" val="18475715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#6</a:t>
            </a:r>
            <a:endParaRPr lang="en-US" sz="7200" dirty="0"/>
          </a:p>
        </p:txBody>
      </p:sp>
      <p:sp>
        <p:nvSpPr>
          <p:cNvPr id="3" name="Content Placeholder 2"/>
          <p:cNvSpPr>
            <a:spLocks noGrp="1"/>
          </p:cNvSpPr>
          <p:nvPr>
            <p:ph idx="1"/>
          </p:nvPr>
        </p:nvSpPr>
        <p:spPr/>
        <p:txBody>
          <a:bodyPr>
            <a:noAutofit/>
          </a:bodyPr>
          <a:lstStyle/>
          <a:p>
            <a:r>
              <a:rPr lang="en-US" sz="3200" dirty="0"/>
              <a:t>You are traveling 50 mph. What is your total stopping distance at this speed? You should first determine how many feet are traveled during the 2 second thinking distance. Then, determine the braking distance and combine the two to get the </a:t>
            </a:r>
            <a:r>
              <a:rPr lang="en-US" sz="3200" b="1" dirty="0"/>
              <a:t>total stopping distance</a:t>
            </a:r>
            <a:r>
              <a:rPr lang="en-US" sz="3200" dirty="0"/>
              <a:t>.</a:t>
            </a:r>
          </a:p>
          <a:p>
            <a:r>
              <a:rPr lang="en-US" sz="3200" dirty="0"/>
              <a:t>To begin, you will need to convert miles to feet by multiplying by 5,280 (remember, there are 5,280 feet in a mile); you should also convert hours to seconds by multiplying by 3,600 as there are 3,600 seconds in a hour</a:t>
            </a:r>
            <a:r>
              <a:rPr lang="en-US" sz="3200" dirty="0" smtClean="0"/>
              <a:t>.</a:t>
            </a:r>
            <a:endParaRPr lang="en-US" sz="3200" dirty="0"/>
          </a:p>
        </p:txBody>
      </p:sp>
    </p:spTree>
    <p:extLst>
      <p:ext uri="{BB962C8B-B14F-4D97-AF65-F5344CB8AC3E}">
        <p14:creationId xmlns:p14="http://schemas.microsoft.com/office/powerpoint/2010/main" val="38179883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#6</a:t>
            </a:r>
            <a:endParaRPr lang="en-US" sz="7200" dirty="0"/>
          </a:p>
        </p:txBody>
      </p:sp>
      <p:sp>
        <p:nvSpPr>
          <p:cNvPr id="3" name="Content Placeholder 2"/>
          <p:cNvSpPr>
            <a:spLocks noGrp="1"/>
          </p:cNvSpPr>
          <p:nvPr>
            <p:ph idx="1"/>
          </p:nvPr>
        </p:nvSpPr>
        <p:spPr/>
        <p:txBody>
          <a:bodyPr>
            <a:noAutofit/>
          </a:bodyPr>
          <a:lstStyle/>
          <a:p>
            <a:r>
              <a:rPr lang="en-US" sz="2400" dirty="0"/>
              <a:t>50 miles per hour × 5,280 feet = 264,000 feet per hour</a:t>
            </a:r>
          </a:p>
          <a:p>
            <a:r>
              <a:rPr lang="en-US" sz="2400" dirty="0"/>
              <a:t>1 hour × 3,600 seconds = 3,600 seconds per hour</a:t>
            </a:r>
          </a:p>
          <a:p>
            <a:r>
              <a:rPr lang="en-US" sz="2400" dirty="0"/>
              <a:t>You will then divide to find how many feet are traveled in 1 second.</a:t>
            </a:r>
          </a:p>
          <a:p>
            <a:r>
              <a:rPr lang="en-US" sz="2400" dirty="0"/>
              <a:t>264,000 feet ÷ 3600 seconds = 73 ⅓ feet</a:t>
            </a:r>
          </a:p>
          <a:p>
            <a:r>
              <a:rPr lang="en-US" sz="2400" dirty="0"/>
              <a:t>Therefore, when you're going 50 mph, 73 ⅓ feet are traveled in each second.</a:t>
            </a:r>
          </a:p>
          <a:p>
            <a:r>
              <a:rPr lang="en-US" sz="2400" dirty="0"/>
              <a:t>Lastly, multiply by 2 because we need to find how many feet are traveled during the 2 second thinking time. </a:t>
            </a:r>
          </a:p>
          <a:p>
            <a:r>
              <a:rPr lang="en-US" sz="2400" dirty="0"/>
              <a:t>73 ⅓ feet × 2 seconds = 146 ⅔ feet</a:t>
            </a:r>
          </a:p>
          <a:p>
            <a:r>
              <a:rPr lang="en-US" sz="2400" dirty="0"/>
              <a:t>You will have traveled 146 ⅔ feet before you even put your foot on the brake.</a:t>
            </a:r>
          </a:p>
        </p:txBody>
      </p:sp>
    </p:spTree>
    <p:extLst>
      <p:ext uri="{BB962C8B-B14F-4D97-AF65-F5344CB8AC3E}">
        <p14:creationId xmlns:p14="http://schemas.microsoft.com/office/powerpoint/2010/main" val="4146207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Example Problem #6</a:t>
            </a:r>
            <a:endParaRPr lang="en-US" sz="7200" dirty="0"/>
          </a:p>
        </p:txBody>
      </p:sp>
      <p:sp>
        <p:nvSpPr>
          <p:cNvPr id="3" name="Content Placeholder 2"/>
          <p:cNvSpPr>
            <a:spLocks noGrp="1"/>
          </p:cNvSpPr>
          <p:nvPr>
            <p:ph idx="1"/>
          </p:nvPr>
        </p:nvSpPr>
        <p:spPr/>
        <p:txBody>
          <a:bodyPr>
            <a:noAutofit/>
          </a:bodyPr>
          <a:lstStyle/>
          <a:p>
            <a:r>
              <a:rPr lang="en-US" dirty="0"/>
              <a:t>Now that we have determined the thinking distance, we need to find the braking distance. Input the given values into the braking distance formula and solve.</a:t>
            </a:r>
          </a:p>
          <a:p>
            <a:r>
              <a:rPr lang="en-US" dirty="0"/>
              <a:t>BD = 5[(0.1)(</a:t>
            </a:r>
            <a:r>
              <a:rPr lang="en-US" i="1" dirty="0"/>
              <a:t>s</a:t>
            </a:r>
            <a:r>
              <a:rPr lang="en-US" dirty="0"/>
              <a:t>)]</a:t>
            </a:r>
            <a:r>
              <a:rPr lang="en-US" baseline="30000" dirty="0"/>
              <a:t>2</a:t>
            </a:r>
            <a:r>
              <a:rPr lang="en-US" dirty="0"/>
              <a:t/>
            </a:r>
            <a:br>
              <a:rPr lang="en-US" dirty="0"/>
            </a:br>
            <a:r>
              <a:rPr lang="en-US" dirty="0"/>
              <a:t>BD = 5[(0.1)(50)]</a:t>
            </a:r>
            <a:r>
              <a:rPr lang="en-US" baseline="30000" dirty="0"/>
              <a:t>2</a:t>
            </a:r>
            <a:r>
              <a:rPr lang="en-US" dirty="0"/>
              <a:t/>
            </a:r>
            <a:br>
              <a:rPr lang="en-US" dirty="0"/>
            </a:br>
            <a:r>
              <a:rPr lang="en-US" dirty="0"/>
              <a:t>BD = 5[5]</a:t>
            </a:r>
            <a:r>
              <a:rPr lang="en-US" baseline="30000" dirty="0"/>
              <a:t>2</a:t>
            </a:r>
            <a:r>
              <a:rPr lang="en-US" dirty="0"/>
              <a:t/>
            </a:r>
            <a:br>
              <a:rPr lang="en-US" dirty="0"/>
            </a:br>
            <a:r>
              <a:rPr lang="en-US" dirty="0"/>
              <a:t>BD = 5[25]</a:t>
            </a:r>
            <a:br>
              <a:rPr lang="en-US" dirty="0"/>
            </a:br>
            <a:r>
              <a:rPr lang="en-US" dirty="0"/>
              <a:t>BD = 125 feet</a:t>
            </a:r>
          </a:p>
          <a:p>
            <a:r>
              <a:rPr lang="en-US" dirty="0"/>
              <a:t>The braking distance at 50 mph is 125 feet.</a:t>
            </a:r>
          </a:p>
          <a:p>
            <a:r>
              <a:rPr lang="en-US" dirty="0"/>
              <a:t>Now, we'll combine the braking distance and the thinking distance to get the total stopping distance.</a:t>
            </a:r>
          </a:p>
          <a:p>
            <a:r>
              <a:rPr lang="en-US" dirty="0"/>
              <a:t>thinking distance + braking distance = total stopping distance</a:t>
            </a:r>
            <a:br>
              <a:rPr lang="en-US" dirty="0"/>
            </a:br>
            <a:r>
              <a:rPr lang="en-US" dirty="0"/>
              <a:t>146 ⅔ feet + 125 feet = 271 ⅔ feet</a:t>
            </a:r>
          </a:p>
          <a:p>
            <a:r>
              <a:rPr lang="en-US" b="1" dirty="0">
                <a:solidFill>
                  <a:srgbClr val="FF0000"/>
                </a:solidFill>
              </a:rPr>
              <a:t>Answer:</a:t>
            </a:r>
            <a:r>
              <a:rPr lang="en-US" dirty="0"/>
              <a:t> The total stopping distance when traveling 50 mph is 271 ⅔ feet.</a:t>
            </a:r>
          </a:p>
        </p:txBody>
      </p:sp>
    </p:spTree>
    <p:extLst>
      <p:ext uri="{BB962C8B-B14F-4D97-AF65-F5344CB8AC3E}">
        <p14:creationId xmlns:p14="http://schemas.microsoft.com/office/powerpoint/2010/main" val="108215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4"/>
            <a:ext cx="10789920" cy="4023360"/>
          </a:xfrm>
        </p:spPr>
        <p:txBody>
          <a:bodyPr>
            <a:noAutofit/>
          </a:bodyPr>
          <a:lstStyle/>
          <a:p>
            <a:r>
              <a:rPr lang="en-US" sz="3200" dirty="0"/>
              <a:t>One way to get a new car is to </a:t>
            </a:r>
            <a:r>
              <a:rPr lang="en-US" sz="3200" b="1" dirty="0">
                <a:solidFill>
                  <a:schemeClr val="accent1">
                    <a:lumMod val="75000"/>
                  </a:schemeClr>
                </a:solidFill>
              </a:rPr>
              <a:t>lease</a:t>
            </a:r>
            <a:r>
              <a:rPr lang="en-US" sz="3200" dirty="0"/>
              <a:t> it. This method involves only paying for a part of the car’s actual cost. You will pay monthly payments for a predetermined amount of time. There will be stipulations such as the number of miles that you can put on it with financial penalties for not following the agreement. At the end of the lease, you will be given the opportunity to buy the car.</a:t>
            </a:r>
          </a:p>
          <a:p>
            <a:r>
              <a:rPr lang="en-US" sz="3200" dirty="0"/>
              <a:t>Your lease payment is made up of a depreciation charge and a finance charge.</a:t>
            </a:r>
          </a:p>
        </p:txBody>
      </p:sp>
    </p:spTree>
    <p:extLst>
      <p:ext uri="{BB962C8B-B14F-4D97-AF65-F5344CB8AC3E}">
        <p14:creationId xmlns:p14="http://schemas.microsoft.com/office/powerpoint/2010/main" val="2513882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7200" dirty="0" smtClean="0"/>
              <a:t>Calculating Braking Distance</a:t>
            </a:r>
            <a:endParaRPr lang="en-US" sz="7200" dirty="0"/>
          </a:p>
        </p:txBody>
      </p:sp>
      <p:sp>
        <p:nvSpPr>
          <p:cNvPr id="3" name="Content Placeholder 2"/>
          <p:cNvSpPr>
            <a:spLocks noGrp="1"/>
          </p:cNvSpPr>
          <p:nvPr>
            <p:ph idx="1"/>
          </p:nvPr>
        </p:nvSpPr>
        <p:spPr/>
        <p:txBody>
          <a:bodyPr>
            <a:normAutofit/>
          </a:bodyPr>
          <a:lstStyle/>
          <a:p>
            <a:r>
              <a:rPr lang="en-US" sz="3200" dirty="0" smtClean="0"/>
              <a:t>4.05 – Calculating Braking Distance</a:t>
            </a:r>
            <a:endParaRPr lang="en-US" sz="3200" dirty="0"/>
          </a:p>
        </p:txBody>
      </p:sp>
    </p:spTree>
    <p:extLst>
      <p:ext uri="{BB962C8B-B14F-4D97-AF65-F5344CB8AC3E}">
        <p14:creationId xmlns:p14="http://schemas.microsoft.com/office/powerpoint/2010/main" val="128955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3200" dirty="0"/>
              <a:t>Once you have purchased a vehicle, you will have ongoing expenses associated with it. It is important to protect your investment by doing your regular maintenance.</a:t>
            </a:r>
          </a:p>
        </p:txBody>
      </p:sp>
      <p:pic>
        <p:nvPicPr>
          <p:cNvPr id="3074" name="Picture 2" descr="maintenance man checking oil in a c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21101" y="3270069"/>
            <a:ext cx="4432504" cy="2960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5089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074"/>
                                        </p:tgtEl>
                                        <p:attrNameLst>
                                          <p:attrName>style.visibility</p:attrName>
                                        </p:attrNameLst>
                                      </p:cBhvr>
                                      <p:to>
                                        <p:strVal val="visible"/>
                                      </p:to>
                                    </p:set>
                                    <p:animEffect transition="in" filter="fade">
                                      <p:cBhvr>
                                        <p:cTn id="17"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p:txBody>
          <a:bodyPr/>
          <a:lstStyle/>
          <a:p>
            <a:r>
              <a:rPr lang="en-US" sz="2800" b="1" dirty="0"/>
              <a:t>Maintaining a Vehicle</a:t>
            </a:r>
            <a:endParaRPr lang="en-US" sz="2800" dirty="0"/>
          </a:p>
          <a:p>
            <a:r>
              <a:rPr lang="en-US" sz="2800" dirty="0"/>
              <a:t>We have already talked about the cost of fuel and figuring MPG for your car but there will be other costs involved with the ownership of your vehicle besides fuel. You will also have to pay for preventive maintenance and repairs. </a:t>
            </a:r>
            <a:r>
              <a:rPr lang="en-US" sz="2800" b="1" dirty="0">
                <a:solidFill>
                  <a:srgbClr val="FF0000"/>
                </a:solidFill>
              </a:rPr>
              <a:t>Preventive maintenance</a:t>
            </a:r>
            <a:r>
              <a:rPr lang="en-US" sz="2800" dirty="0"/>
              <a:t> is periodic servicing to extend the life of your car. It can also prevent more costly repairs in the future. </a:t>
            </a:r>
            <a:r>
              <a:rPr lang="en-US" sz="2800" b="1" dirty="0">
                <a:solidFill>
                  <a:srgbClr val="FF0000"/>
                </a:solidFill>
              </a:rPr>
              <a:t>Repairs</a:t>
            </a:r>
            <a:r>
              <a:rPr lang="en-US" sz="2800" dirty="0"/>
              <a:t> are made when something goes wrong.</a:t>
            </a:r>
          </a:p>
          <a:p>
            <a:endParaRPr lang="en-US" dirty="0"/>
          </a:p>
        </p:txBody>
      </p:sp>
    </p:spTree>
    <p:extLst>
      <p:ext uri="{BB962C8B-B14F-4D97-AF65-F5344CB8AC3E}">
        <p14:creationId xmlns:p14="http://schemas.microsoft.com/office/powerpoint/2010/main" val="4101274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sz="half" idx="1"/>
          </p:nvPr>
        </p:nvSpPr>
        <p:spPr>
          <a:xfrm>
            <a:off x="1097279" y="2002488"/>
            <a:ext cx="4937760" cy="4176244"/>
          </a:xfrm>
        </p:spPr>
        <p:txBody>
          <a:bodyPr>
            <a:normAutofit fontScale="77500" lnSpcReduction="20000"/>
          </a:bodyPr>
          <a:lstStyle/>
          <a:p>
            <a:r>
              <a:rPr lang="en-US" sz="2400" b="1" dirty="0"/>
              <a:t>Cost of Owning a Car</a:t>
            </a:r>
            <a:endParaRPr lang="en-US" sz="2400" dirty="0"/>
          </a:p>
          <a:p>
            <a:r>
              <a:rPr lang="en-US" sz="3100" dirty="0"/>
              <a:t>Look at the table below to see approximate costs for the first three years associated with owning a vehicle. You will not only want to know how much your new vehicle is going to cost you, you will also want to know what it will cost to keep it going</a:t>
            </a:r>
            <a:r>
              <a:rPr lang="en-US" sz="3100" dirty="0" smtClean="0"/>
              <a:t>.</a:t>
            </a:r>
            <a:endParaRPr lang="en-US" sz="3100" dirty="0"/>
          </a:p>
          <a:p>
            <a:r>
              <a:rPr lang="en-US" sz="3100" dirty="0"/>
              <a:t>You will want to keep in mind that it is important to get a written estimate before any repair work is done. You also may want to get more than one estimate before deciding who will do the repair</a:t>
            </a:r>
            <a:r>
              <a:rPr lang="en-US" sz="3100" dirty="0" smtClean="0"/>
              <a:t>.</a:t>
            </a:r>
            <a:endParaRPr lang="en-US" sz="3100" dirty="0"/>
          </a:p>
        </p:txBody>
      </p:sp>
      <p:pic>
        <p:nvPicPr>
          <p:cNvPr id="5" name="Content Placeholder 4"/>
          <p:cNvPicPr>
            <a:picLocks noGrp="1"/>
          </p:cNvPicPr>
          <p:nvPr>
            <p:ph sz="half" idx="2"/>
          </p:nvPr>
        </p:nvPicPr>
        <p:blipFill>
          <a:blip r:embed="rId2">
            <a:extLst>
              <a:ext uri="{28A0092B-C50C-407E-A947-70E740481C1C}">
                <a14:useLocalDpi xmlns:a14="http://schemas.microsoft.com/office/drawing/2010/main" val="0"/>
              </a:ext>
            </a:extLst>
          </a:blip>
          <a:stretch>
            <a:fillRect/>
          </a:stretch>
        </p:blipFill>
        <p:spPr>
          <a:xfrm>
            <a:off x="6035039" y="2485467"/>
            <a:ext cx="5452582" cy="2765801"/>
          </a:xfrm>
          <a:prstGeom prst="rect">
            <a:avLst/>
          </a:prstGeom>
        </p:spPr>
      </p:pic>
    </p:spTree>
    <p:extLst>
      <p:ext uri="{BB962C8B-B14F-4D97-AF65-F5344CB8AC3E}">
        <p14:creationId xmlns:p14="http://schemas.microsoft.com/office/powerpoint/2010/main" val="720971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5"/>
                                        </p:tgtEl>
                                        <p:attrNameLst>
                                          <p:attrName>style.visibility</p:attrName>
                                        </p:attrNameLst>
                                      </p:cBhvr>
                                      <p:to>
                                        <p:strVal val="visible"/>
                                      </p:to>
                                    </p:set>
                                    <p:animEffect transition="in" filter="fade">
                                      <p:cBhvr>
                                        <p:cTn id="2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p:txBody>
          <a:bodyPr>
            <a:normAutofit/>
          </a:bodyPr>
          <a:lstStyle/>
          <a:p>
            <a:r>
              <a:rPr lang="en-US" sz="2800" b="1" dirty="0"/>
              <a:t>Cost of Insurance</a:t>
            </a:r>
            <a:endParaRPr lang="en-US" sz="2800" dirty="0"/>
          </a:p>
          <a:p>
            <a:r>
              <a:rPr lang="en-US" sz="2800" dirty="0"/>
              <a:t>You will also need to protect yourself and others financially by carrying </a:t>
            </a:r>
            <a:r>
              <a:rPr lang="en-US" sz="2800" b="1" dirty="0"/>
              <a:t>insurance</a:t>
            </a:r>
            <a:r>
              <a:rPr lang="en-US" sz="2800" dirty="0"/>
              <a:t> on your vehicle. You are required to do this by law. The cost of your insurance will be determined by factors such as what type of insurance you have, your driving record, how much you will drive the car, your age, and what type of car you have. Having good grades and taking driver's education can even earn you a discount on your insurance cost when you first start driving.</a:t>
            </a:r>
          </a:p>
          <a:p>
            <a:endParaRPr lang="en-US" sz="2800" dirty="0"/>
          </a:p>
        </p:txBody>
      </p:sp>
    </p:spTree>
    <p:extLst>
      <p:ext uri="{BB962C8B-B14F-4D97-AF65-F5344CB8AC3E}">
        <p14:creationId xmlns:p14="http://schemas.microsoft.com/office/powerpoint/2010/main" val="710751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a:xfrm>
            <a:off x="1097280" y="1845733"/>
            <a:ext cx="10058400" cy="4359123"/>
          </a:xfrm>
        </p:spPr>
        <p:txBody>
          <a:bodyPr>
            <a:normAutofit fontScale="92500"/>
          </a:bodyPr>
          <a:lstStyle/>
          <a:p>
            <a:r>
              <a:rPr lang="en-US" sz="2400" b="1" dirty="0">
                <a:solidFill>
                  <a:srgbClr val="FF0000"/>
                </a:solidFill>
              </a:rPr>
              <a:t>Liability insurance</a:t>
            </a:r>
            <a:r>
              <a:rPr lang="en-US" sz="2400" dirty="0"/>
              <a:t> covers the cost of damage that you do to someone else’s car in the event of an accident. It does not pay anything for the repair of your vehicle. The cost for liability insurance is based on the amounts of coverage you choose. </a:t>
            </a:r>
          </a:p>
          <a:p>
            <a:r>
              <a:rPr lang="en-US" sz="2400" dirty="0"/>
              <a:t>You may see your liability insurance expressed like: </a:t>
            </a:r>
            <a:r>
              <a:rPr lang="en-US" sz="2400" b="1" dirty="0">
                <a:solidFill>
                  <a:srgbClr val="FF0000"/>
                </a:solidFill>
              </a:rPr>
              <a:t>25/50/100</a:t>
            </a:r>
            <a:r>
              <a:rPr lang="en-US" sz="2400" dirty="0"/>
              <a:t>. Let's explore the different parts of this example liability insurance coverage:</a:t>
            </a:r>
          </a:p>
          <a:p>
            <a:r>
              <a:rPr lang="en-US" sz="2400" dirty="0"/>
              <a:t>The "25" is the coverage for </a:t>
            </a:r>
            <a:r>
              <a:rPr lang="en-US" sz="2400" b="1" dirty="0">
                <a:solidFill>
                  <a:srgbClr val="FF0000"/>
                </a:solidFill>
              </a:rPr>
              <a:t>Bodily Injury</a:t>
            </a:r>
            <a:r>
              <a:rPr lang="en-US" sz="2400" dirty="0"/>
              <a:t> which is $25,000 max to each person you injure.</a:t>
            </a:r>
          </a:p>
          <a:p>
            <a:r>
              <a:rPr lang="en-US" sz="2400" dirty="0"/>
              <a:t>The "50" indicates the $50,000 max for all injuries in one accident.</a:t>
            </a:r>
          </a:p>
          <a:p>
            <a:r>
              <a:rPr lang="en-US" sz="2400" dirty="0"/>
              <a:t>The "100" is the </a:t>
            </a:r>
            <a:r>
              <a:rPr lang="en-US" sz="2400" dirty="0" smtClean="0"/>
              <a:t>coverage </a:t>
            </a:r>
            <a:r>
              <a:rPr lang="en-US" sz="2400" dirty="0"/>
              <a:t>for </a:t>
            </a:r>
            <a:r>
              <a:rPr lang="en-US" sz="2400" b="1" dirty="0">
                <a:solidFill>
                  <a:srgbClr val="FF0000"/>
                </a:solidFill>
              </a:rPr>
              <a:t>Property Damage</a:t>
            </a:r>
            <a:r>
              <a:rPr lang="en-US" sz="2400" dirty="0"/>
              <a:t> which is $100,000 for damage to other's property</a:t>
            </a:r>
          </a:p>
          <a:p>
            <a:r>
              <a:rPr lang="en-US" sz="2400" dirty="0"/>
              <a:t>You can also buy 50/100/50 liability insurance.</a:t>
            </a:r>
          </a:p>
          <a:p>
            <a:endParaRPr lang="en-US" sz="2800" dirty="0"/>
          </a:p>
        </p:txBody>
      </p:sp>
    </p:spTree>
    <p:extLst>
      <p:ext uri="{BB962C8B-B14F-4D97-AF65-F5344CB8AC3E}">
        <p14:creationId xmlns:p14="http://schemas.microsoft.com/office/powerpoint/2010/main" val="17234431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p:txBody>
          <a:bodyPr>
            <a:normAutofit/>
          </a:bodyPr>
          <a:lstStyle/>
          <a:p>
            <a:r>
              <a:rPr lang="en-US" sz="2800" dirty="0"/>
              <a:t>Use the chart below to figure your </a:t>
            </a:r>
            <a:r>
              <a:rPr lang="en-US" sz="2800" b="1" dirty="0"/>
              <a:t>yearly base premium</a:t>
            </a:r>
            <a:r>
              <a:rPr lang="en-US" sz="2800" dirty="0"/>
              <a:t>. First look at the bodily injury cost for 50/100 which is $182. Then find the property damage cost for 50 which is $110. Then, you add these two amounts together. $182 + $110 = $292. This is your yearly base liability premium.</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3902801" y="3531869"/>
            <a:ext cx="5162822" cy="2751364"/>
          </a:xfrm>
          <a:prstGeom prst="rect">
            <a:avLst/>
          </a:prstGeom>
        </p:spPr>
      </p:pic>
    </p:spTree>
    <p:extLst>
      <p:ext uri="{BB962C8B-B14F-4D97-AF65-F5344CB8AC3E}">
        <p14:creationId xmlns:p14="http://schemas.microsoft.com/office/powerpoint/2010/main" val="660209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fad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Section </a:t>
            </a:r>
            <a:r>
              <a:rPr lang="en-US" sz="7200" dirty="0" smtClean="0"/>
              <a:t>4.06</a:t>
            </a:r>
            <a:endParaRPr lang="en-US" sz="7200" dirty="0"/>
          </a:p>
        </p:txBody>
      </p:sp>
      <p:sp>
        <p:nvSpPr>
          <p:cNvPr id="3" name="Text Placeholder 2"/>
          <p:cNvSpPr>
            <a:spLocks noGrp="1"/>
          </p:cNvSpPr>
          <p:nvPr>
            <p:ph type="body" idx="1"/>
          </p:nvPr>
        </p:nvSpPr>
        <p:spPr>
          <a:xfrm>
            <a:off x="1045029" y="4777381"/>
            <a:ext cx="10110651" cy="860400"/>
          </a:xfrm>
        </p:spPr>
        <p:txBody>
          <a:bodyPr>
            <a:noAutofit/>
          </a:bodyPr>
          <a:lstStyle/>
          <a:p>
            <a:r>
              <a:rPr lang="en-US" sz="6000" dirty="0" smtClean="0"/>
              <a:t>Maintenance costs</a:t>
            </a:r>
            <a:endParaRPr lang="en-US" sz="6000" dirty="0"/>
          </a:p>
        </p:txBody>
      </p:sp>
    </p:spTree>
    <p:extLst>
      <p:ext uri="{BB962C8B-B14F-4D97-AF65-F5344CB8AC3E}">
        <p14:creationId xmlns:p14="http://schemas.microsoft.com/office/powerpoint/2010/main" val="368430582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Introduction</a:t>
            </a:r>
            <a:endParaRPr lang="en-US" sz="7200" dirty="0"/>
          </a:p>
        </p:txBody>
      </p:sp>
      <p:sp>
        <p:nvSpPr>
          <p:cNvPr id="3" name="Content Placeholder 2"/>
          <p:cNvSpPr>
            <a:spLocks noGrp="1"/>
          </p:cNvSpPr>
          <p:nvPr>
            <p:ph idx="1"/>
          </p:nvPr>
        </p:nvSpPr>
        <p:spPr/>
        <p:txBody>
          <a:bodyPr>
            <a:normAutofit/>
          </a:bodyPr>
          <a:lstStyle/>
          <a:p>
            <a:r>
              <a:rPr lang="en-US" sz="3600" dirty="0"/>
              <a:t>Once you have purchased a vehicle, you will have ongoing expenses associated with it. It is important to protect your investment by doing your regular maintenance.</a:t>
            </a:r>
            <a:endParaRPr lang="en-US" sz="3600" dirty="0"/>
          </a:p>
        </p:txBody>
      </p:sp>
      <p:pic>
        <p:nvPicPr>
          <p:cNvPr id="1026" name="Picture 2" descr="maintenance man checking oil in a ca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10702" y="3442855"/>
            <a:ext cx="4042353" cy="27002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19314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026"/>
                                        </p:tgtEl>
                                        <p:attrNameLst>
                                          <p:attrName>style.visibility</p:attrName>
                                        </p:attrNameLst>
                                      </p:cBhvr>
                                      <p:to>
                                        <p:strVal val="visible"/>
                                      </p:to>
                                    </p:set>
                                    <p:animEffect transition="in" filter="fade">
                                      <p:cBhvr>
                                        <p:cTn id="17"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p:txBody>
          <a:bodyPr>
            <a:normAutofit/>
          </a:bodyPr>
          <a:lstStyle/>
          <a:p>
            <a:r>
              <a:rPr lang="en-US" sz="2800" b="1" dirty="0"/>
              <a:t>Maintaining a Vehicle</a:t>
            </a:r>
            <a:endParaRPr lang="en-US" sz="2800" dirty="0"/>
          </a:p>
          <a:p>
            <a:r>
              <a:rPr lang="en-US" sz="2800" dirty="0"/>
              <a:t>We have already talked about the cost of fuel and figuring MPG for your car but there will be other costs involved with the ownership of your vehicle besides fuel. You will also have to pay for preventive maintenance and repairs. </a:t>
            </a:r>
            <a:r>
              <a:rPr lang="en-US" sz="2800" b="1" dirty="0">
                <a:solidFill>
                  <a:srgbClr val="FF0000"/>
                </a:solidFill>
              </a:rPr>
              <a:t>Preventive maintenance</a:t>
            </a:r>
            <a:r>
              <a:rPr lang="en-US" sz="2800" dirty="0"/>
              <a:t> is periodic servicing to extend the life of your car. It can also prevent more costly repairs in the future. </a:t>
            </a:r>
            <a:r>
              <a:rPr lang="en-US" sz="2800" b="1" dirty="0">
                <a:solidFill>
                  <a:srgbClr val="FF0000"/>
                </a:solidFill>
              </a:rPr>
              <a:t>Repairs</a:t>
            </a:r>
            <a:r>
              <a:rPr lang="en-US" sz="2800" dirty="0"/>
              <a:t> are made when something goes wrong.</a:t>
            </a:r>
          </a:p>
        </p:txBody>
      </p:sp>
    </p:spTree>
    <p:extLst>
      <p:ext uri="{BB962C8B-B14F-4D97-AF65-F5344CB8AC3E}">
        <p14:creationId xmlns:p14="http://schemas.microsoft.com/office/powerpoint/2010/main" val="11855616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4"/>
            <a:ext cx="10789920" cy="4023360"/>
          </a:xfrm>
        </p:spPr>
        <p:txBody>
          <a:bodyPr>
            <a:noAutofit/>
          </a:bodyPr>
          <a:lstStyle/>
          <a:p>
            <a:r>
              <a:rPr lang="en-US" sz="3200" b="1" dirty="0"/>
              <a:t>Benefits of leasing:</a:t>
            </a:r>
            <a:endParaRPr lang="en-US" sz="3200" dirty="0"/>
          </a:p>
          <a:p>
            <a:r>
              <a:rPr lang="en-US" sz="3200" dirty="0"/>
              <a:t>Lower monthly payments than if you buy and finance.</a:t>
            </a:r>
          </a:p>
          <a:p>
            <a:r>
              <a:rPr lang="en-US" sz="3200" dirty="0"/>
              <a:t>No repair costs</a:t>
            </a:r>
          </a:p>
          <a:p>
            <a:r>
              <a:rPr lang="en-US" sz="3200" dirty="0"/>
              <a:t>Makes it easier to trade cars every couple of years</a:t>
            </a:r>
          </a:p>
          <a:p>
            <a:endParaRPr lang="en-US" sz="3200" dirty="0"/>
          </a:p>
        </p:txBody>
      </p:sp>
    </p:spTree>
    <p:extLst>
      <p:ext uri="{BB962C8B-B14F-4D97-AF65-F5344CB8AC3E}">
        <p14:creationId xmlns:p14="http://schemas.microsoft.com/office/powerpoint/2010/main" val="27710364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a:xfrm>
            <a:off x="1097279" y="1845734"/>
            <a:ext cx="10476411" cy="4372186"/>
          </a:xfrm>
        </p:spPr>
        <p:txBody>
          <a:bodyPr>
            <a:normAutofit fontScale="25000" lnSpcReduction="20000"/>
          </a:bodyPr>
          <a:lstStyle/>
          <a:p>
            <a:r>
              <a:rPr lang="en-US" sz="6000" b="1" dirty="0"/>
              <a:t>Cost of Owning a Car</a:t>
            </a:r>
            <a:endParaRPr lang="en-US" sz="6000" dirty="0"/>
          </a:p>
          <a:p>
            <a:r>
              <a:rPr lang="en-US" sz="6000" dirty="0"/>
              <a:t>Look at the table below to see approximate costs for the first three years associated with owning a vehicle. You will not only want to know how much your new vehicle is going to cost you, you will also want to know what it will cost to keep it going.</a:t>
            </a:r>
          </a:p>
          <a:p>
            <a:endParaRPr lang="en-US" sz="6000" dirty="0" smtClean="0"/>
          </a:p>
          <a:p>
            <a:endParaRPr lang="en-US" sz="6000" dirty="0"/>
          </a:p>
          <a:p>
            <a:endParaRPr lang="en-US" sz="6000" dirty="0" smtClean="0"/>
          </a:p>
          <a:p>
            <a:endParaRPr lang="en-US" sz="6000" dirty="0"/>
          </a:p>
          <a:p>
            <a:endParaRPr lang="en-US" sz="6000" dirty="0" smtClean="0"/>
          </a:p>
          <a:p>
            <a:endParaRPr lang="en-US" sz="6000" dirty="0"/>
          </a:p>
          <a:p>
            <a:endParaRPr lang="en-US" sz="6000" dirty="0" smtClean="0"/>
          </a:p>
          <a:p>
            <a:endParaRPr lang="en-US" sz="6000" dirty="0" smtClean="0"/>
          </a:p>
          <a:p>
            <a:r>
              <a:rPr lang="en-US" sz="6000" dirty="0"/>
              <a:t>You will want to keep in mind that it is important to get a written estimate before any repair work is done. You also may want to get more than one estimate before deciding who will do the repair.</a:t>
            </a:r>
          </a:p>
          <a:p>
            <a:r>
              <a:rPr lang="en-US" sz="2800" dirty="0"/>
              <a:t/>
            </a:r>
            <a:br>
              <a:rPr lang="en-US" sz="2800" dirty="0"/>
            </a:br>
            <a:endParaRPr lang="en-US" sz="2800" dirty="0"/>
          </a:p>
        </p:txBody>
      </p:sp>
      <p:pic>
        <p:nvPicPr>
          <p:cNvPr id="6" name="Picture Placeholder 4" descr="Window"/>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a:xfrm>
            <a:off x="3368040" y="2902957"/>
            <a:ext cx="4915586" cy="2257740"/>
          </a:xfrm>
          <a:prstGeom prst="rect">
            <a:avLst/>
          </a:prstGeom>
        </p:spPr>
      </p:pic>
    </p:spTree>
    <p:extLst>
      <p:ext uri="{BB962C8B-B14F-4D97-AF65-F5344CB8AC3E}">
        <p14:creationId xmlns:p14="http://schemas.microsoft.com/office/powerpoint/2010/main" val="67007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11" end="11"/>
                                            </p:txEl>
                                          </p:spTgt>
                                        </p:tgtEl>
                                        <p:attrNameLst>
                                          <p:attrName>style.visibility</p:attrName>
                                        </p:attrNameLst>
                                      </p:cBhvr>
                                      <p:to>
                                        <p:strVal val="visible"/>
                                      </p:to>
                                    </p:set>
                                    <p:animEffect transition="in" filter="fade">
                                      <p:cBhvr>
                                        <p:cTn id="22" dur="500"/>
                                        <p:tgtEl>
                                          <p:spTgt spid="3">
                                            <p:txEl>
                                              <p:pRg st="11" end="1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animEffect transition="in" filter="fade">
                                      <p:cBhvr>
                                        <p:cTn id="27" dur="500"/>
                                        <p:tgtEl>
                                          <p:spTgt spid="3">
                                            <p:txEl>
                                              <p:pRg st="10" end="1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Vehicle Maintenance Costs</a:t>
            </a:r>
            <a:endParaRPr lang="en-US" sz="7200" dirty="0"/>
          </a:p>
        </p:txBody>
      </p:sp>
      <p:sp>
        <p:nvSpPr>
          <p:cNvPr id="3" name="Content Placeholder 2"/>
          <p:cNvSpPr>
            <a:spLocks noGrp="1"/>
          </p:cNvSpPr>
          <p:nvPr>
            <p:ph idx="1"/>
          </p:nvPr>
        </p:nvSpPr>
        <p:spPr>
          <a:xfrm>
            <a:off x="822959" y="1845733"/>
            <a:ext cx="10894423" cy="4385249"/>
          </a:xfrm>
        </p:spPr>
        <p:txBody>
          <a:bodyPr>
            <a:noAutofit/>
          </a:bodyPr>
          <a:lstStyle/>
          <a:p>
            <a:r>
              <a:rPr lang="en-US" sz="1600" b="1" dirty="0"/>
              <a:t>Cost of Insurance</a:t>
            </a:r>
            <a:endParaRPr lang="en-US" sz="1600" dirty="0"/>
          </a:p>
          <a:p>
            <a:r>
              <a:rPr lang="en-US" sz="1600" dirty="0"/>
              <a:t>You will also need to protect yourself and others financially by carrying </a:t>
            </a:r>
            <a:r>
              <a:rPr lang="en-US" sz="1600" b="1" dirty="0"/>
              <a:t>insurance</a:t>
            </a:r>
            <a:r>
              <a:rPr lang="en-US" sz="1600" dirty="0"/>
              <a:t> on your vehicle. You are required to do this by law. The cost of your insurance will be determined by factors such as what type of insurance you have, your driving record, how much you will drive the car, your age, and what type of car you have. Having good grades and taking driver's education can even earn you a discount on your insurance cost when you first start driving.</a:t>
            </a:r>
          </a:p>
          <a:p>
            <a:r>
              <a:rPr lang="en-US" sz="1600" b="1" dirty="0"/>
              <a:t>Liability insurance</a:t>
            </a:r>
            <a:r>
              <a:rPr lang="en-US" sz="1600" dirty="0"/>
              <a:t> covers the cost of damage that you do to someone else’s car in the event of an accident. It does not pay anything for the repair of your vehicle. The cost for liability insurance is based on the amounts of coverage you choose. </a:t>
            </a:r>
          </a:p>
          <a:p>
            <a:r>
              <a:rPr lang="en-US" sz="1600" dirty="0"/>
              <a:t>You may see your liability insurance expressed like: </a:t>
            </a:r>
            <a:r>
              <a:rPr lang="en-US" sz="1600" b="1" dirty="0"/>
              <a:t>25/50/100</a:t>
            </a:r>
            <a:r>
              <a:rPr lang="en-US" sz="1600" dirty="0"/>
              <a:t>. Let's explore the different parts of this example liability insurance coverage:</a:t>
            </a:r>
          </a:p>
          <a:p>
            <a:r>
              <a:rPr lang="en-US" sz="1600" dirty="0"/>
              <a:t>The "25" is the coverage for </a:t>
            </a:r>
            <a:r>
              <a:rPr lang="en-US" sz="1600" b="1" dirty="0"/>
              <a:t>Bodily Injury</a:t>
            </a:r>
            <a:r>
              <a:rPr lang="en-US" sz="1600" dirty="0"/>
              <a:t> which is $25,000 max to each person you injure.</a:t>
            </a:r>
          </a:p>
          <a:p>
            <a:r>
              <a:rPr lang="en-US" sz="1600" dirty="0"/>
              <a:t>The "50" indicates the $50,000 max for all injuries in one accident.</a:t>
            </a:r>
          </a:p>
          <a:p>
            <a:r>
              <a:rPr lang="en-US" sz="1600" dirty="0"/>
              <a:t>The "100" is the </a:t>
            </a:r>
            <a:r>
              <a:rPr lang="en-US" sz="1600" dirty="0" err="1"/>
              <a:t>coverge</a:t>
            </a:r>
            <a:r>
              <a:rPr lang="en-US" sz="1600" dirty="0"/>
              <a:t> for </a:t>
            </a:r>
            <a:r>
              <a:rPr lang="en-US" sz="1600" b="1" dirty="0"/>
              <a:t>Property Damage</a:t>
            </a:r>
            <a:r>
              <a:rPr lang="en-US" sz="1600" dirty="0"/>
              <a:t> which is $100,000 for damage to other's property</a:t>
            </a:r>
          </a:p>
          <a:p>
            <a:r>
              <a:rPr lang="en-US" sz="1600" dirty="0"/>
              <a:t>You can also buy 50/100/50 liability insurance</a:t>
            </a:r>
            <a:r>
              <a:rPr lang="en-US" sz="1600" dirty="0" smtClean="0"/>
              <a:t>.</a:t>
            </a:r>
            <a:endParaRPr lang="en-US" sz="1600" dirty="0"/>
          </a:p>
        </p:txBody>
      </p:sp>
    </p:spTree>
    <p:extLst>
      <p:ext uri="{BB962C8B-B14F-4D97-AF65-F5344CB8AC3E}">
        <p14:creationId xmlns:p14="http://schemas.microsoft.com/office/powerpoint/2010/main" val="2162403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fade">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fade">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Vehicle Maintenance Costs</a:t>
            </a:r>
            <a:endParaRPr lang="en-US" dirty="0"/>
          </a:p>
        </p:txBody>
      </p:sp>
      <p:sp>
        <p:nvSpPr>
          <p:cNvPr id="3" name="Content Placeholder 2"/>
          <p:cNvSpPr>
            <a:spLocks noGrp="1"/>
          </p:cNvSpPr>
          <p:nvPr>
            <p:ph idx="1"/>
          </p:nvPr>
        </p:nvSpPr>
        <p:spPr/>
        <p:txBody>
          <a:bodyPr>
            <a:normAutofit fontScale="92500"/>
          </a:bodyPr>
          <a:lstStyle/>
          <a:p>
            <a:r>
              <a:rPr lang="en-US" sz="2800" b="1" dirty="0">
                <a:solidFill>
                  <a:srgbClr val="FF0000"/>
                </a:solidFill>
              </a:rPr>
              <a:t>Collision insurance</a:t>
            </a:r>
            <a:r>
              <a:rPr lang="en-US" sz="2800" dirty="0"/>
              <a:t> pays for damage to your car caused by an accident. </a:t>
            </a:r>
            <a:r>
              <a:rPr lang="en-US" sz="2800" b="1" dirty="0">
                <a:solidFill>
                  <a:srgbClr val="FF0000"/>
                </a:solidFill>
              </a:rPr>
              <a:t>Comprehensive insurance</a:t>
            </a:r>
            <a:r>
              <a:rPr lang="en-US" sz="2800" dirty="0"/>
              <a:t> covers you from loss caused by fire, theft, vandalism, and weather. Both of these types of insurance have deductibles. A </a:t>
            </a:r>
            <a:r>
              <a:rPr lang="en-US" sz="2800" b="1" dirty="0">
                <a:solidFill>
                  <a:srgbClr val="FF0000"/>
                </a:solidFill>
              </a:rPr>
              <a:t>deductible</a:t>
            </a:r>
            <a:r>
              <a:rPr lang="en-US" sz="2800" dirty="0"/>
              <a:t> is the specified amount of money that the insured must pay before an insurance company will pay a claim. </a:t>
            </a:r>
          </a:p>
          <a:p>
            <a:r>
              <a:rPr lang="en-US" sz="2800" dirty="0"/>
              <a:t>For example: You have a claim of $1,500 and you have a $1,000 deductible. You will pay the first $1,000 and your insurance will pay the $500 that is left. If you have financed your car, the finance company will require you to keep collision and comprehensive insurance on it as long as you owe anything for on it.</a:t>
            </a:r>
          </a:p>
          <a:p>
            <a:endParaRPr lang="en-US" dirty="0"/>
          </a:p>
        </p:txBody>
      </p:sp>
    </p:spTree>
    <p:extLst>
      <p:ext uri="{BB962C8B-B14F-4D97-AF65-F5344CB8AC3E}">
        <p14:creationId xmlns:p14="http://schemas.microsoft.com/office/powerpoint/2010/main" val="1226669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a:t>
            </a:r>
            <a:endParaRPr lang="en-US" sz="7200" dirty="0"/>
          </a:p>
        </p:txBody>
      </p:sp>
      <p:sp>
        <p:nvSpPr>
          <p:cNvPr id="3" name="Content Placeholder 2"/>
          <p:cNvSpPr>
            <a:spLocks noGrp="1"/>
          </p:cNvSpPr>
          <p:nvPr>
            <p:ph idx="1"/>
          </p:nvPr>
        </p:nvSpPr>
        <p:spPr>
          <a:xfrm>
            <a:off x="1097280" y="1845734"/>
            <a:ext cx="10789920" cy="4023360"/>
          </a:xfrm>
        </p:spPr>
        <p:txBody>
          <a:bodyPr>
            <a:noAutofit/>
          </a:bodyPr>
          <a:lstStyle/>
          <a:p>
            <a:r>
              <a:rPr lang="en-US" sz="3200" b="1" dirty="0"/>
              <a:t>Cons of leasing:</a:t>
            </a:r>
            <a:endParaRPr lang="en-US" sz="3200" dirty="0"/>
          </a:p>
          <a:p>
            <a:r>
              <a:rPr lang="en-US" sz="3200" dirty="0"/>
              <a:t>Fees for returning your vehicle early</a:t>
            </a:r>
          </a:p>
          <a:p>
            <a:r>
              <a:rPr lang="en-US" sz="3200" dirty="0"/>
              <a:t>Fees for exceeding the agreed upon miles</a:t>
            </a:r>
          </a:p>
          <a:p>
            <a:r>
              <a:rPr lang="en-US" sz="3200" dirty="0"/>
              <a:t>Fees for wear and tear</a:t>
            </a:r>
          </a:p>
          <a:p>
            <a:r>
              <a:rPr lang="en-US" sz="3200" dirty="0"/>
              <a:t>No equity in the car</a:t>
            </a:r>
          </a:p>
          <a:p>
            <a:endParaRPr lang="en-US" sz="3200" dirty="0"/>
          </a:p>
        </p:txBody>
      </p:sp>
    </p:spTree>
    <p:extLst>
      <p:ext uri="{BB962C8B-B14F-4D97-AF65-F5344CB8AC3E}">
        <p14:creationId xmlns:p14="http://schemas.microsoft.com/office/powerpoint/2010/main" val="40234699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fade">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7200" dirty="0" smtClean="0"/>
              <a:t>Leasing Activity</a:t>
            </a:r>
            <a:endParaRPr lang="en-US" sz="7200" dirty="0"/>
          </a:p>
        </p:txBody>
      </p:sp>
      <p:sp>
        <p:nvSpPr>
          <p:cNvPr id="3" name="Content Placeholder 2"/>
          <p:cNvSpPr>
            <a:spLocks noGrp="1"/>
          </p:cNvSpPr>
          <p:nvPr>
            <p:ph idx="1"/>
          </p:nvPr>
        </p:nvSpPr>
        <p:spPr/>
        <p:txBody>
          <a:bodyPr>
            <a:normAutofit/>
          </a:bodyPr>
          <a:lstStyle/>
          <a:p>
            <a:r>
              <a:rPr lang="en-US" sz="3200" dirty="0" smtClean="0"/>
              <a:t>Research dealerships and their leasing options.  You must use four different dealerships and four different makes of vehicles.  You need to write down the dealership name, the type of vehicle you are looking at, and their lease options available to customers.</a:t>
            </a:r>
            <a:endParaRPr lang="en-US" sz="3200" dirty="0"/>
          </a:p>
        </p:txBody>
      </p:sp>
    </p:spTree>
    <p:extLst>
      <p:ext uri="{BB962C8B-B14F-4D97-AF65-F5344CB8AC3E}">
        <p14:creationId xmlns:p14="http://schemas.microsoft.com/office/powerpoint/2010/main" val="140679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177</TotalTime>
  <Words>2997</Words>
  <Application>Microsoft Office PowerPoint</Application>
  <PresentationFormat>Widescreen</PresentationFormat>
  <Paragraphs>300</Paragraphs>
  <Slides>72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72</vt:i4>
      </vt:variant>
    </vt:vector>
  </HeadingPairs>
  <TitlesOfParts>
    <vt:vector size="76" baseType="lpstr">
      <vt:lpstr>Arial</vt:lpstr>
      <vt:lpstr>Calibri</vt:lpstr>
      <vt:lpstr>Calibri Light</vt:lpstr>
      <vt:lpstr>Retrospect</vt:lpstr>
      <vt:lpstr>Unit 4</vt:lpstr>
      <vt:lpstr>Section 4.01</vt:lpstr>
      <vt:lpstr>Introduction</vt:lpstr>
      <vt:lpstr>Depreciation</vt:lpstr>
      <vt:lpstr>Depreciation</vt:lpstr>
      <vt:lpstr>Leasing</vt:lpstr>
      <vt:lpstr>Leasing</vt:lpstr>
      <vt:lpstr>Leasing</vt:lpstr>
      <vt:lpstr>Leasing Activity</vt:lpstr>
      <vt:lpstr>Section 4.02</vt:lpstr>
      <vt:lpstr>Introduction</vt:lpstr>
      <vt:lpstr>Car Buying Options</vt:lpstr>
      <vt:lpstr>Paying Cash</vt:lpstr>
      <vt:lpstr>Paying Cash</vt:lpstr>
      <vt:lpstr>Paying Cash – Example 1</vt:lpstr>
      <vt:lpstr>Paying Cash – Example 1</vt:lpstr>
      <vt:lpstr>Leasing a Vehicle</vt:lpstr>
      <vt:lpstr>Leasing a Vehicle – Example Problem #2</vt:lpstr>
      <vt:lpstr>Automobile Loans</vt:lpstr>
      <vt:lpstr>Automobile Loans</vt:lpstr>
      <vt:lpstr>Automobile Loans – Example Problem #3</vt:lpstr>
      <vt:lpstr>Cost of Purchasing a Vehicle</vt:lpstr>
      <vt:lpstr>Section 4.03</vt:lpstr>
      <vt:lpstr>Introduction</vt:lpstr>
      <vt:lpstr>Comparing Vehicle Costs</vt:lpstr>
      <vt:lpstr>Leasing</vt:lpstr>
      <vt:lpstr>Leasing</vt:lpstr>
      <vt:lpstr>Leasing</vt:lpstr>
      <vt:lpstr>Paying Cash</vt:lpstr>
      <vt:lpstr>Paying Cash</vt:lpstr>
      <vt:lpstr>Financing</vt:lpstr>
      <vt:lpstr>Financing</vt:lpstr>
      <vt:lpstr>Financing</vt:lpstr>
      <vt:lpstr>Conclusion</vt:lpstr>
      <vt:lpstr>Lease, Cash, or Loan?</vt:lpstr>
      <vt:lpstr>Section 4.04</vt:lpstr>
      <vt:lpstr>Introduction</vt:lpstr>
      <vt:lpstr>Miles Per Gallon</vt:lpstr>
      <vt:lpstr>Miles Per Gallon</vt:lpstr>
      <vt:lpstr>Miles Per Gallon – Example Problem #1</vt:lpstr>
      <vt:lpstr>Miles Per Gallon – Example Problem #2</vt:lpstr>
      <vt:lpstr>Miles Per Gallon</vt:lpstr>
      <vt:lpstr>Section 4.05</vt:lpstr>
      <vt:lpstr>Introduction</vt:lpstr>
      <vt:lpstr>Braking Distance</vt:lpstr>
      <vt:lpstr>Maintenance</vt:lpstr>
      <vt:lpstr>Stopping Time</vt:lpstr>
      <vt:lpstr>Reaction Time</vt:lpstr>
      <vt:lpstr>Distance Traveled</vt:lpstr>
      <vt:lpstr>Example Problem #1</vt:lpstr>
      <vt:lpstr>Example Problem #2</vt:lpstr>
      <vt:lpstr>Example Problem #3</vt:lpstr>
      <vt:lpstr>Example Problem #4</vt:lpstr>
      <vt:lpstr>Breaking Distance Formula</vt:lpstr>
      <vt:lpstr>Example Problem #5</vt:lpstr>
      <vt:lpstr>Total Stopping Distance</vt:lpstr>
      <vt:lpstr>Example Problem #6</vt:lpstr>
      <vt:lpstr>Example Problem #6</vt:lpstr>
      <vt:lpstr>Example Problem #6</vt:lpstr>
      <vt:lpstr>Calculating Braking Distance</vt:lpstr>
      <vt:lpstr>Introduction</vt:lpstr>
      <vt:lpstr>Vehicle Maintenance Costs</vt:lpstr>
      <vt:lpstr>Vehicle Maintenance Costs</vt:lpstr>
      <vt:lpstr>Vehicle Maintenance Costs</vt:lpstr>
      <vt:lpstr>Vehicle Maintenance Costs</vt:lpstr>
      <vt:lpstr>Vehicle Maintenance Costs</vt:lpstr>
      <vt:lpstr>Section 4.06</vt:lpstr>
      <vt:lpstr>Introduction</vt:lpstr>
      <vt:lpstr>Vehicle Maintenance Costs</vt:lpstr>
      <vt:lpstr>Vehicle Maintenance Costs</vt:lpstr>
      <vt:lpstr>Vehicle Maintenance Costs</vt:lpstr>
      <vt:lpstr>Vehicle Maintenance Costs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 4</dc:title>
  <dc:creator>Shannon Smith</dc:creator>
  <cp:lastModifiedBy>Shannon Smith</cp:lastModifiedBy>
  <cp:revision>25</cp:revision>
  <dcterms:created xsi:type="dcterms:W3CDTF">2020-02-17T21:09:40Z</dcterms:created>
  <dcterms:modified xsi:type="dcterms:W3CDTF">2020-03-06T16:12:49Z</dcterms:modified>
</cp:coreProperties>
</file>