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1" r:id="rId2"/>
    <p:sldMasterId id="2147483797" r:id="rId3"/>
  </p:sldMasterIdLst>
  <p:sldIdLst>
    <p:sldId id="256" r:id="rId4"/>
    <p:sldId id="257" r:id="rId5"/>
    <p:sldId id="272" r:id="rId6"/>
    <p:sldId id="258" r:id="rId7"/>
    <p:sldId id="259" r:id="rId8"/>
    <p:sldId id="273" r:id="rId9"/>
    <p:sldId id="260" r:id="rId10"/>
    <p:sldId id="274" r:id="rId11"/>
    <p:sldId id="275" r:id="rId12"/>
    <p:sldId id="261" r:id="rId13"/>
    <p:sldId id="276" r:id="rId14"/>
    <p:sldId id="262" r:id="rId15"/>
    <p:sldId id="277" r:id="rId16"/>
    <p:sldId id="263" r:id="rId17"/>
    <p:sldId id="278" r:id="rId18"/>
    <p:sldId id="264" r:id="rId19"/>
    <p:sldId id="265" r:id="rId20"/>
    <p:sldId id="279" r:id="rId21"/>
    <p:sldId id="266" r:id="rId22"/>
    <p:sldId id="267" r:id="rId23"/>
    <p:sldId id="268" r:id="rId24"/>
    <p:sldId id="269" r:id="rId25"/>
    <p:sldId id="280" r:id="rId26"/>
    <p:sldId id="270" r:id="rId27"/>
    <p:sldId id="281" r:id="rId28"/>
    <p:sldId id="27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10A015E-0E40-4674-BA2C-49941B72C88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1024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25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025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026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6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50648-CD3C-4A5F-9A52-68D6711DA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E3CD0-BA94-4BFC-8971-AFD83F35F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22532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22537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38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2254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4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22544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45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2254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4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22550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51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2255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5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22556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57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2255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6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22562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63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2256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6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22568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69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2257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7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9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22574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75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2257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7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22580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81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2258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8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22586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87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2258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9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5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22592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93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225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22598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99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2260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0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603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04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22606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07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22609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10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22612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13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26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22615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16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29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22618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19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32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22621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22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35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22624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25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38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22627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28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39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22630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31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48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22633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34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6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22636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37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2669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2670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2640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41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42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43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44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45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646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647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671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22649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0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1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2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3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4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5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6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7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8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9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0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1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2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66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66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665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666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667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DA76F4-0C94-40BD-92E4-B9C2200CD6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7BEA0-AA6D-4A2B-BD53-B77DEEEF27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9976B-E4B3-4F6D-906F-7CC50F97A8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E6EC2-8F48-4F5A-8551-88C0889A80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3FC19-AB69-4092-848B-467DC528BD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C0D04-620A-461F-B542-F04390BBE5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968AB-D1EF-458A-B88C-FFE23A0873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BF951-EEFF-4F59-A41D-FF242C27F5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4C211-42EE-412D-97BB-17EE9BA0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AC439-CF86-47EC-8ECA-4EA29B2537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326C7-0981-4041-A38D-491E57728E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43722-A1D1-4AB5-8E0E-1CB43BFA6A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10A015E-0E40-4674-BA2C-49941B72C8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B4C211-42EE-412D-97BB-17EE9BA0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0DF8EF4-4C4F-4434-B757-01A1961470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BD03DEA-9536-4200-87B2-3F57D10E58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B2F66EB-7C25-47BC-91E4-4CC2475B5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8000E0-155A-4619-AB97-EE4C8B9178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F02DBF-8217-4A64-9A69-F1FCE229E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F8EF4-4C4F-4434-B757-01A196147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B492E2F-ED82-4560-9321-E739D101EF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B6B0B0F-3F73-48DF-80E5-BED75F5432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50648-CD3C-4A5F-9A52-68D6711DA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3E3CD0-BA94-4BFC-8971-AFD83F35F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03DEA-9536-4200-87B2-3F57D10E5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F66EB-7C25-47BC-91E4-4CC2475B5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000E0-155A-4619-AB97-EE4C8B917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02DBF-8217-4A64-9A69-F1FCE229ED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92E2F-ED82-4560-9321-E739D101E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B0B0F-3F73-48DF-80E5-BED75F5432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A1028A1-C2DB-4B14-A915-0B27986B74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22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922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923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4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924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925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925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926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26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1508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0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1511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2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151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1518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19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1522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23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1525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26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1528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29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1531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32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1534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35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1537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38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1540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41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1543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44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1546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47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1549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50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1552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53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1555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56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1558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59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1561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62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1564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65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1567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68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1570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71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1573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74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7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1576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77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1579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80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1582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83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584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85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1587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88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1590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91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04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1593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94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05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1596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597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06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1599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00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07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1602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03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10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1605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06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13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1608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09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16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1611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12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17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1614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15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20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1617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618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1619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0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1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2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3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4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5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6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7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8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9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0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1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2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3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4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5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6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7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8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39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40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64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64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64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64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64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2B329CF-8D13-4597-8AA4-EDDFCB71283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A1028A1-C2DB-4B14-A915-0B27986B74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23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5" name="Picture 4" descr="WWI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3200"/>
            <a:ext cx="91440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23.1  cont….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13.  The most dramatic new weapon of WWI was the airplane.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WWI Airpla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667000"/>
            <a:ext cx="77724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23.1 cont…..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14.  German U-boat attacks changed the course of the war.</a:t>
            </a:r>
          </a:p>
          <a:p>
            <a:endParaRPr lang="en-US" dirty="0"/>
          </a:p>
        </p:txBody>
      </p:sp>
      <p:pic>
        <p:nvPicPr>
          <p:cNvPr id="4" name="Picture 3" descr="German Ubo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819400"/>
            <a:ext cx="7086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23.2  America’s Road to War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1.  Propaganda is information used to influence opinion.  Both the Allies and the Central Powers used propaganda.</a:t>
            </a:r>
          </a:p>
          <a:p>
            <a:endParaRPr lang="en-US" sz="2800"/>
          </a:p>
          <a:p>
            <a:r>
              <a:rPr lang="en-US" sz="2800"/>
              <a:t>2.  On May 7, 1915 a German U-boat torpedoed the British passenger liner Lusitania off the coast of Ireland.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23.2 cont….</a:t>
            </a:r>
            <a:endParaRPr lang="en-US" dirty="0"/>
          </a:p>
        </p:txBody>
      </p:sp>
      <p:pic>
        <p:nvPicPr>
          <p:cNvPr id="4" name="Content Placeholder 3" descr="Lusitan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46238"/>
            <a:ext cx="7467600" cy="4830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23.2  cont….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3.  “ He Kept Us Out of War” was the Democratic slogan during Woodrow Wilson’s second run for presidency in 1916.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3" descr="Wilson butt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971800"/>
            <a:ext cx="3682540" cy="3517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23.2 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4.  In March of 1917 American newspapers published the Zimmermann telegram.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Zimmermann Tele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200400"/>
            <a:ext cx="542925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23.3  Americans Join the Allies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To ensure needed supplies got to Britain the U.S. used convoys to protect supply ships.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7573" y="3124200"/>
            <a:ext cx="5715000" cy="347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23.3  cont…..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  General John J. Pershing led the American Expeditionary Force in Europe.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John J. Persh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971800"/>
            <a:ext cx="37338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23.3 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 On October 4, 1918 Germany asked for and received an armistice.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23.4  The War at Home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 After declaring war on Germany in 1917, Americans began mobilization.</a:t>
            </a:r>
          </a:p>
          <a:p>
            <a:endParaRPr lang="en-US" dirty="0"/>
          </a:p>
          <a:p>
            <a:r>
              <a:rPr lang="en-US" dirty="0"/>
              <a:t>2.  To ensure production of vital war materials, the government created the National War Labor Board in April 1918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3.  World War I cost the U.S. about $32 billion.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23.1  War in Europe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1.  Archduke Franz Ferdinand, the heir to the throne of the Austro-Hungarian Empire, along with his wife, was assassinated in Bosnia on June 28, 1914.</a:t>
            </a:r>
          </a:p>
          <a:p>
            <a:pPr>
              <a:lnSpc>
                <a:spcPct val="90000"/>
              </a:lnSpc>
              <a:buNone/>
            </a:pPr>
            <a:endParaRPr lang="en-US" sz="2800" dirty="0"/>
          </a:p>
        </p:txBody>
      </p:sp>
      <p:pic>
        <p:nvPicPr>
          <p:cNvPr id="4" name="Picture 3" descr="Archduke Franz Ferdin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3276600"/>
            <a:ext cx="32004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23.4  cont….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4.  The Food Administration encouraged farmers to produce more and people to eat less.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   </a:t>
            </a:r>
            <a:r>
              <a:rPr lang="en-US" sz="2400" dirty="0" err="1" smtClean="0"/>
              <a:t>Wheatless</a:t>
            </a:r>
            <a:r>
              <a:rPr lang="en-US" sz="2400" dirty="0" smtClean="0"/>
              <a:t> Mondays – Meatless Tuesdays – </a:t>
            </a:r>
            <a:r>
              <a:rPr lang="en-US" sz="2400" dirty="0" err="1" smtClean="0"/>
              <a:t>Porkless</a:t>
            </a:r>
            <a:r>
              <a:rPr lang="en-US" sz="2400" dirty="0" smtClean="0"/>
              <a:t>  Thursdays  Victory Gardens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pic>
        <p:nvPicPr>
          <p:cNvPr id="4" name="Picture 3" descr="Food Administr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048000"/>
            <a:ext cx="306705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23.4  cont…..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5.  Socialists believe industries should be publicly owned.  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6.  Pacifists oppose the use of violence.  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/>
              <a:t>7.  People gave patriotic names like liberty cabbage and liberty sausage to German words such as sauerkraut and frankfurter.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23.5  Searching For Peace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 President Wilson’s plan for peace was known as the  Fourteen Points.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14 Poi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743200"/>
            <a:ext cx="70104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23.5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  President Woodrow Wilson believed in national self-determination.  The right of the people to decide how they should be governed.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23.5  cont….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3.  The Treaty of Versailles was signed on June 28, 1919.  The Germans were shocked by the harsh terms of the treaty.</a:t>
            </a:r>
          </a:p>
          <a:p>
            <a:endParaRPr lang="en-US" sz="2800"/>
          </a:p>
          <a:p>
            <a:r>
              <a:rPr lang="en-US" sz="2800"/>
              <a:t>4.  The treaty carved up the Austro-Hungarian and Russian Empires to create new nations or restore old ones.  This fulfilled part of Wilson’s vision of “national self-determination.”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23.5 cont….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Europe After WWI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5" name="Picture 4" descr="Europe After WW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133600"/>
            <a:ext cx="67056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23.5  cont….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5.  The United States did not sign the Treaty of Versailles.  The United States signed separate treaties with each of the Central Powers and never joined the League of Nations.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23.1 cont……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2.  Nationalism is a feeling of intense loyalty to one’s country.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3.  Ethnic groups are people who share a common language and traditions.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4.  Militarism is a buildup of the military within a country.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23.1  cont….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5.  Alliance systems are defense agreements among nations.</a:t>
            </a:r>
          </a:p>
          <a:p>
            <a:endParaRPr lang="en-US" dirty="0" smtClean="0"/>
          </a:p>
          <a:p>
            <a:r>
              <a:rPr lang="en-US" dirty="0" smtClean="0"/>
              <a:t>6.  An entente is an understanding among nations.</a:t>
            </a:r>
          </a:p>
          <a:p>
            <a:endParaRPr lang="en-US" dirty="0" smtClean="0"/>
          </a:p>
          <a:p>
            <a:r>
              <a:rPr lang="en-US" dirty="0" smtClean="0"/>
              <a:t>7.  As a response to Germany invading Belgium, Great Britain declared war on Germany.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23.1  cont….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8.  Allied Powers – Great Britain, France, Russia, Japan, and Italy</a:t>
            </a:r>
          </a:p>
          <a:p>
            <a:endParaRPr lang="en-US" sz="2800" dirty="0" smtClean="0"/>
          </a:p>
          <a:p>
            <a:r>
              <a:rPr lang="en-US" sz="2800" dirty="0" smtClean="0"/>
              <a:t>9.  Central Powers – Germany, Austria-Hungary, and the Ottoman Empire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23.1 cont…..</a:t>
            </a:r>
            <a:endParaRPr lang="en-US" dirty="0"/>
          </a:p>
        </p:txBody>
      </p:sp>
      <p:pic>
        <p:nvPicPr>
          <p:cNvPr id="5" name="Content Placeholder 4" descr="Allied and Central Power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746760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23.1 cont….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10.  The Ottoman Empire joined the Central Powers because it had fought Russia in the past.  </a:t>
            </a:r>
          </a:p>
          <a:p>
            <a:endParaRPr lang="en-US" sz="2800" dirty="0"/>
          </a:p>
          <a:p>
            <a:r>
              <a:rPr lang="en-US" sz="2800" dirty="0"/>
              <a:t>11.  Japan joined the Allies because it was a rival of Germany.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23.1 cont…..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12.  Poison gas was first used by the Germans over Allied lines in April 1915.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Gas Mask Soldier and Hor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200400"/>
            <a:ext cx="3276600" cy="3048000"/>
          </a:xfrm>
          <a:prstGeom prst="rect">
            <a:avLst/>
          </a:prstGeom>
        </p:spPr>
      </p:pic>
      <p:pic>
        <p:nvPicPr>
          <p:cNvPr id="5" name="Picture 4" descr="German Gas Mask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200400"/>
            <a:ext cx="3505200" cy="3047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23.1 cont…..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Poison Gas Attack WWI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6" name="Picture 5" descr="Poison_gas_att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181224"/>
            <a:ext cx="7772399" cy="391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 23</Template>
  <TotalTime>2353</TotalTime>
  <Words>673</Words>
  <Application>Microsoft Office PowerPoint</Application>
  <PresentationFormat>On-screen Show (4:3)</PresentationFormat>
  <Paragraphs>75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Crayons</vt:lpstr>
      <vt:lpstr>Fireworks</vt:lpstr>
      <vt:lpstr>Foundry</vt:lpstr>
      <vt:lpstr>Chapter 23</vt:lpstr>
      <vt:lpstr>23.1  War in Europe</vt:lpstr>
      <vt:lpstr>23.1 cont……</vt:lpstr>
      <vt:lpstr>23.1  cont….</vt:lpstr>
      <vt:lpstr>23.1  cont….</vt:lpstr>
      <vt:lpstr>23.1 cont…..</vt:lpstr>
      <vt:lpstr>23.1 cont….</vt:lpstr>
      <vt:lpstr>23.1 cont…..</vt:lpstr>
      <vt:lpstr>23.1 cont…..</vt:lpstr>
      <vt:lpstr>23.1  cont….</vt:lpstr>
      <vt:lpstr>23.1 cont…..</vt:lpstr>
      <vt:lpstr>23.2  America’s Road to War</vt:lpstr>
      <vt:lpstr>23.2 cont….</vt:lpstr>
      <vt:lpstr>23.2  cont….</vt:lpstr>
      <vt:lpstr>23.2 cont….</vt:lpstr>
      <vt:lpstr>23.3  Americans Join the Allies</vt:lpstr>
      <vt:lpstr>23.3  cont…..</vt:lpstr>
      <vt:lpstr>23.3 cont….</vt:lpstr>
      <vt:lpstr>23.4  The War at Home</vt:lpstr>
      <vt:lpstr>23.4  cont….</vt:lpstr>
      <vt:lpstr>23.4  cont…..</vt:lpstr>
      <vt:lpstr>23.5  Searching For Peace</vt:lpstr>
      <vt:lpstr>23.5</vt:lpstr>
      <vt:lpstr>23.5  cont….</vt:lpstr>
      <vt:lpstr>23.5 cont….</vt:lpstr>
      <vt:lpstr>23.5  cont….</vt:lpstr>
    </vt:vector>
  </TitlesOfParts>
  <Company>Mobile County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23</dc:title>
  <dc:creator>MCPSS</dc:creator>
  <cp:lastModifiedBy>Lenovo User</cp:lastModifiedBy>
  <cp:revision>28</cp:revision>
  <dcterms:created xsi:type="dcterms:W3CDTF">2008-11-06T17:51:58Z</dcterms:created>
  <dcterms:modified xsi:type="dcterms:W3CDTF">2013-11-08T15:16:45Z</dcterms:modified>
</cp:coreProperties>
</file>