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9"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2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43"/>
  </p:normalViewPr>
  <p:slideViewPr>
    <p:cSldViewPr snapToGrid="0" snapToObjects="1">
      <p:cViewPr varScale="1">
        <p:scale>
          <a:sx n="69" d="100"/>
          <a:sy n="69"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du.gcfglobal.org/en/googlespreadsheets/creating-simple-formulas/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2u007Msq1qo" TargetMode="External"/><Relationship Id="rId2" Type="http://schemas.openxmlformats.org/officeDocument/2006/relationships/hyperlink" Target="https://tlc.thinkorswim.com/center/howToTos/Trading-How-Tos/Stoc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arketwatch.com/game/" TargetMode="External"/><Relationship Id="rId2" Type="http://schemas.openxmlformats.org/officeDocument/2006/relationships/hyperlink" Target="https://www.marketwatch.com/ga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UNIT 2</a:t>
            </a:r>
            <a:endParaRPr lang="en-US" sz="7200" dirty="0"/>
          </a:p>
        </p:txBody>
      </p:sp>
      <p:sp>
        <p:nvSpPr>
          <p:cNvPr id="3" name="Subtitle 2"/>
          <p:cNvSpPr>
            <a:spLocks noGrp="1"/>
          </p:cNvSpPr>
          <p:nvPr>
            <p:ph type="subTitle" idx="1"/>
          </p:nvPr>
        </p:nvSpPr>
        <p:spPr/>
        <p:txBody>
          <a:bodyPr>
            <a:normAutofit/>
          </a:bodyPr>
          <a:lstStyle/>
          <a:p>
            <a:r>
              <a:rPr lang="en-US" sz="5400" dirty="0" smtClean="0"/>
              <a:t>INVESTING</a:t>
            </a:r>
            <a:endParaRPr lang="en-US" sz="5400" dirty="0"/>
          </a:p>
        </p:txBody>
      </p:sp>
    </p:spTree>
    <p:extLst>
      <p:ext uri="{BB962C8B-B14F-4D97-AF65-F5344CB8AC3E}">
        <p14:creationId xmlns:p14="http://schemas.microsoft.com/office/powerpoint/2010/main" val="131602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Plots</a:t>
            </a:r>
            <a:endParaRPr lang="en-US" dirty="0"/>
          </a:p>
        </p:txBody>
      </p:sp>
      <p:pic>
        <p:nvPicPr>
          <p:cNvPr id="4" name="Content Placeholder 3"/>
          <p:cNvPicPr>
            <a:picLocks noGrp="1" noChangeAspect="1"/>
          </p:cNvPicPr>
          <p:nvPr>
            <p:ph idx="1"/>
          </p:nvPr>
        </p:nvPicPr>
        <p:blipFill>
          <a:blip r:embed="rId2"/>
          <a:stretch>
            <a:fillRect/>
          </a:stretch>
        </p:blipFill>
        <p:spPr>
          <a:xfrm>
            <a:off x="4225131" y="2455863"/>
            <a:ext cx="3741738" cy="3741738"/>
          </a:xfrm>
          <a:prstGeom prst="rect">
            <a:avLst/>
          </a:prstGeom>
        </p:spPr>
      </p:pic>
    </p:spTree>
    <p:extLst>
      <p:ext uri="{BB962C8B-B14F-4D97-AF65-F5344CB8AC3E}">
        <p14:creationId xmlns:p14="http://schemas.microsoft.com/office/powerpoint/2010/main" val="19986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Scatter Plot</a:t>
            </a:r>
            <a:endParaRPr lang="en-US" dirty="0"/>
          </a:p>
        </p:txBody>
      </p:sp>
      <p:sp>
        <p:nvSpPr>
          <p:cNvPr id="3" name="Content Placeholder 2"/>
          <p:cNvSpPr>
            <a:spLocks noGrp="1"/>
          </p:cNvSpPr>
          <p:nvPr>
            <p:ph sz="half" idx="1"/>
          </p:nvPr>
        </p:nvSpPr>
        <p:spPr/>
        <p:txBody>
          <a:bodyPr/>
          <a:lstStyle/>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dirty="0" smtClean="0"/>
              <a:t>Start with two axes.</a:t>
            </a:r>
          </a:p>
        </p:txBody>
      </p:sp>
      <p:pic>
        <p:nvPicPr>
          <p:cNvPr id="5" name="Content Placeholder 3"/>
          <p:cNvPicPr>
            <a:picLocks noGrp="1" noChangeAspect="1"/>
          </p:cNvPicPr>
          <p:nvPr>
            <p:ph sz="half" idx="2"/>
          </p:nvPr>
        </p:nvPicPr>
        <p:blipFill>
          <a:blip r:embed="rId2"/>
          <a:stretch>
            <a:fillRect/>
          </a:stretch>
        </p:blipFill>
        <p:spPr>
          <a:xfrm>
            <a:off x="6705600" y="2560638"/>
            <a:ext cx="3409734" cy="3583805"/>
          </a:xfrm>
          <a:prstGeom prst="rect">
            <a:avLst/>
          </a:prstGeom>
        </p:spPr>
      </p:pic>
    </p:spTree>
    <p:extLst>
      <p:ext uri="{BB962C8B-B14F-4D97-AF65-F5344CB8AC3E}">
        <p14:creationId xmlns:p14="http://schemas.microsoft.com/office/powerpoint/2010/main" val="189696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Scatter Plot</a:t>
            </a:r>
            <a:endParaRPr lang="en-US" dirty="0"/>
          </a:p>
        </p:txBody>
      </p:sp>
      <p:sp>
        <p:nvSpPr>
          <p:cNvPr id="3" name="Content Placeholder 2"/>
          <p:cNvSpPr>
            <a:spLocks noGrp="1"/>
          </p:cNvSpPr>
          <p:nvPr>
            <p:ph sz="half" idx="1"/>
          </p:nvPr>
        </p:nvSpPr>
        <p:spPr/>
        <p:txBody>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en-US" dirty="0" smtClean="0"/>
              <a:t>2.  Label your axes </a:t>
            </a:r>
            <a:r>
              <a:rPr lang="en-US" i="1" dirty="0" smtClean="0"/>
              <a:t>x</a:t>
            </a:r>
            <a:r>
              <a:rPr lang="en-US" dirty="0" smtClean="0"/>
              <a:t> and </a:t>
            </a:r>
            <a:r>
              <a:rPr lang="en-US" i="1" dirty="0" smtClean="0"/>
              <a:t>y</a:t>
            </a:r>
            <a:r>
              <a:rPr lang="en-US" dirty="0" smtClean="0"/>
              <a:t>.</a:t>
            </a:r>
          </a:p>
        </p:txBody>
      </p:sp>
      <p:pic>
        <p:nvPicPr>
          <p:cNvPr id="6" name="Content Placeholder 5"/>
          <p:cNvPicPr>
            <a:picLocks noGrp="1" noChangeAspect="1"/>
          </p:cNvPicPr>
          <p:nvPr>
            <p:ph sz="half" idx="2"/>
          </p:nvPr>
        </p:nvPicPr>
        <p:blipFill>
          <a:blip r:embed="rId2"/>
          <a:stretch>
            <a:fillRect/>
          </a:stretch>
        </p:blipFill>
        <p:spPr>
          <a:xfrm>
            <a:off x="6686551" y="2560638"/>
            <a:ext cx="3452426" cy="3574998"/>
          </a:xfrm>
          <a:prstGeom prst="rect">
            <a:avLst/>
          </a:prstGeom>
        </p:spPr>
      </p:pic>
    </p:spTree>
    <p:extLst>
      <p:ext uri="{BB962C8B-B14F-4D97-AF65-F5344CB8AC3E}">
        <p14:creationId xmlns:p14="http://schemas.microsoft.com/office/powerpoint/2010/main" val="12095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Scatter Plot</a:t>
            </a:r>
            <a:endParaRPr lang="en-US" dirty="0"/>
          </a:p>
        </p:txBody>
      </p:sp>
      <p:sp>
        <p:nvSpPr>
          <p:cNvPr id="3" name="Content Placeholder 2"/>
          <p:cNvSpPr>
            <a:spLocks noGrp="1"/>
          </p:cNvSpPr>
          <p:nvPr>
            <p:ph sz="half" idx="1"/>
          </p:nvPr>
        </p:nvSpPr>
        <p:spPr>
          <a:xfrm>
            <a:off x="1298448" y="2443163"/>
            <a:ext cx="4718304" cy="3671887"/>
          </a:xfrm>
        </p:spPr>
        <p:txBody>
          <a:bodyPr>
            <a:normAutofit fontScale="92500" lnSpcReduction="10000"/>
          </a:bodyPr>
          <a:lstStyle/>
          <a:p>
            <a:pPr marL="0" lvl="0" indent="0" defTabSz="914400">
              <a:spcBef>
                <a:spcPts val="0"/>
              </a:spcBef>
              <a:spcAft>
                <a:spcPts val="0"/>
              </a:spcAft>
              <a:buClrTx/>
              <a:buSzTx/>
              <a:buNone/>
            </a:pPr>
            <a:r>
              <a:rPr lang="en-US" dirty="0" smtClean="0"/>
              <a:t>3.  Look </a:t>
            </a:r>
            <a:r>
              <a:rPr lang="en-US" dirty="0"/>
              <a:t>at your data and determine your maximums and minimums. Label your axes based on this information. </a:t>
            </a:r>
            <a:r>
              <a:rPr lang="en-US" dirty="0" smtClean="0"/>
              <a:t>The </a:t>
            </a:r>
            <a:r>
              <a:rPr lang="en-US" dirty="0"/>
              <a:t>data we're graphing the following points: </a:t>
            </a:r>
            <a:br>
              <a:rPr lang="en-US" dirty="0"/>
            </a:br>
            <a:r>
              <a:rPr lang="en-US" dirty="0"/>
              <a:t>(2,3) </a:t>
            </a:r>
            <a:br>
              <a:rPr lang="en-US" dirty="0"/>
            </a:br>
            <a:r>
              <a:rPr lang="en-US" dirty="0"/>
              <a:t>(3,4) </a:t>
            </a:r>
            <a:br>
              <a:rPr lang="en-US" dirty="0"/>
            </a:br>
            <a:r>
              <a:rPr lang="en-US" dirty="0"/>
              <a:t>(4,2) </a:t>
            </a:r>
            <a:br>
              <a:rPr lang="en-US" dirty="0"/>
            </a:br>
            <a:r>
              <a:rPr lang="en-US" dirty="0"/>
              <a:t>(6,5) </a:t>
            </a:r>
            <a:br>
              <a:rPr lang="en-US" dirty="0"/>
            </a:br>
            <a:r>
              <a:rPr lang="en-US" dirty="0"/>
              <a:t>(5,4) </a:t>
            </a:r>
            <a:br>
              <a:rPr lang="en-US" dirty="0"/>
            </a:br>
            <a:r>
              <a:rPr lang="en-US" dirty="0"/>
              <a:t>(2,2) </a:t>
            </a:r>
            <a:br>
              <a:rPr lang="en-US" dirty="0"/>
            </a:br>
            <a:r>
              <a:rPr lang="en-US" dirty="0"/>
              <a:t>(3,3)</a:t>
            </a:r>
          </a:p>
        </p:txBody>
      </p:sp>
      <p:pic>
        <p:nvPicPr>
          <p:cNvPr id="5" name="Content Placeholder 4"/>
          <p:cNvPicPr>
            <a:picLocks noGrp="1" noChangeAspect="1"/>
          </p:cNvPicPr>
          <p:nvPr>
            <p:ph sz="half" idx="2"/>
          </p:nvPr>
        </p:nvPicPr>
        <p:blipFill>
          <a:blip r:embed="rId2"/>
          <a:stretch>
            <a:fillRect/>
          </a:stretch>
        </p:blipFill>
        <p:spPr>
          <a:xfrm>
            <a:off x="6766128" y="2560638"/>
            <a:ext cx="3320835" cy="3554412"/>
          </a:xfrm>
          <a:prstGeom prst="rect">
            <a:avLst/>
          </a:prstGeom>
        </p:spPr>
      </p:pic>
    </p:spTree>
    <p:extLst>
      <p:ext uri="{BB962C8B-B14F-4D97-AF65-F5344CB8AC3E}">
        <p14:creationId xmlns:p14="http://schemas.microsoft.com/office/powerpoint/2010/main" val="2758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Scatter Plot</a:t>
            </a:r>
            <a:endParaRPr lang="en-US" dirty="0"/>
          </a:p>
        </p:txBody>
      </p:sp>
      <p:sp>
        <p:nvSpPr>
          <p:cNvPr id="3" name="Content Placeholder 2"/>
          <p:cNvSpPr>
            <a:spLocks noGrp="1"/>
          </p:cNvSpPr>
          <p:nvPr>
            <p:ph sz="half" idx="1"/>
          </p:nvPr>
        </p:nvSpPr>
        <p:spPr/>
        <p:txBody>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en-US" dirty="0" smtClean="0"/>
              <a:t>4.  Plot the points on the graph.</a:t>
            </a:r>
          </a:p>
        </p:txBody>
      </p:sp>
      <p:pic>
        <p:nvPicPr>
          <p:cNvPr id="5" name="Content Placeholder 4"/>
          <p:cNvPicPr>
            <a:picLocks noGrp="1" noChangeAspect="1"/>
          </p:cNvPicPr>
          <p:nvPr>
            <p:ph sz="half" idx="2"/>
          </p:nvPr>
        </p:nvPicPr>
        <p:blipFill>
          <a:blip r:embed="rId2"/>
          <a:stretch>
            <a:fillRect/>
          </a:stretch>
        </p:blipFill>
        <p:spPr>
          <a:xfrm>
            <a:off x="6722533" y="2560638"/>
            <a:ext cx="3383344" cy="3577555"/>
          </a:xfrm>
          <a:prstGeom prst="rect">
            <a:avLst/>
          </a:prstGeom>
        </p:spPr>
      </p:pic>
    </p:spTree>
    <p:extLst>
      <p:ext uri="{BB962C8B-B14F-4D97-AF65-F5344CB8AC3E}">
        <p14:creationId xmlns:p14="http://schemas.microsoft.com/office/powerpoint/2010/main" val="146124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Plot Relationships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By plotting the information in a scatter plot, we are able to look at the information and see if there is any relations.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4430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Correlation</a:t>
            </a:r>
            <a:endParaRPr lang="en-US" dirty="0"/>
          </a:p>
        </p:txBody>
      </p:sp>
      <p:sp>
        <p:nvSpPr>
          <p:cNvPr id="3" name="Content Placeholder 2"/>
          <p:cNvSpPr>
            <a:spLocks noGrp="1"/>
          </p:cNvSpPr>
          <p:nvPr>
            <p:ph sz="half"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Although the relationship is not linear, we can see that there is an upward movement of the points.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is called a positive correlation.  This means that as the </a:t>
            </a:r>
            <a:r>
              <a:rPr lang="en-US" i="1" dirty="0" smtClean="0"/>
              <a:t>x</a:t>
            </a:r>
            <a:r>
              <a:rPr lang="en-US" dirty="0" smtClean="0"/>
              <a:t> increases, </a:t>
            </a:r>
            <a:r>
              <a:rPr lang="en-US" i="1" dirty="0" smtClean="0"/>
              <a:t>y</a:t>
            </a:r>
            <a:r>
              <a:rPr lang="en-US" dirty="0" smtClean="0"/>
              <a:t> also increases.</a:t>
            </a:r>
            <a:endParaRPr lang="en-US" dirty="0"/>
          </a:p>
        </p:txBody>
      </p:sp>
      <p:pic>
        <p:nvPicPr>
          <p:cNvPr id="5" name="Content Placeholder 4"/>
          <p:cNvPicPr>
            <a:picLocks noGrp="1" noChangeAspect="1"/>
          </p:cNvPicPr>
          <p:nvPr>
            <p:ph sz="half" idx="2"/>
          </p:nvPr>
        </p:nvPicPr>
        <p:blipFill>
          <a:blip r:embed="rId2"/>
          <a:stretch>
            <a:fillRect/>
          </a:stretch>
        </p:blipFill>
        <p:spPr>
          <a:xfrm>
            <a:off x="6824133" y="2560320"/>
            <a:ext cx="3415230" cy="3655446"/>
          </a:xfrm>
          <a:prstGeom prst="rect">
            <a:avLst/>
          </a:prstGeom>
        </p:spPr>
      </p:pic>
    </p:spTree>
    <p:extLst>
      <p:ext uri="{BB962C8B-B14F-4D97-AF65-F5344CB8AC3E}">
        <p14:creationId xmlns:p14="http://schemas.microsoft.com/office/powerpoint/2010/main" val="19017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Correlation</a:t>
            </a:r>
            <a:endParaRPr lang="en-US" dirty="0"/>
          </a:p>
        </p:txBody>
      </p:sp>
      <p:sp>
        <p:nvSpPr>
          <p:cNvPr id="3" name="Content Placeholder 2"/>
          <p:cNvSpPr>
            <a:spLocks noGrp="1"/>
          </p:cNvSpPr>
          <p:nvPr>
            <p:ph sz="half"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negative correlation would look like there is a downward movement.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means that as </a:t>
            </a:r>
            <a:r>
              <a:rPr lang="en-US" i="1" dirty="0" smtClean="0"/>
              <a:t>x</a:t>
            </a:r>
            <a:r>
              <a:rPr lang="en-US" dirty="0" smtClean="0"/>
              <a:t> increases, </a:t>
            </a:r>
            <a:r>
              <a:rPr lang="en-US" i="1" dirty="0" smtClean="0"/>
              <a:t>y </a:t>
            </a:r>
            <a:r>
              <a:rPr lang="en-US" dirty="0" smtClean="0"/>
              <a:t>decreases.</a:t>
            </a:r>
            <a:endParaRPr lang="en-US" dirty="0"/>
          </a:p>
        </p:txBody>
      </p:sp>
      <p:pic>
        <p:nvPicPr>
          <p:cNvPr id="5" name="Content Placeholder 4"/>
          <p:cNvPicPr>
            <a:picLocks noGrp="1" noChangeAspect="1"/>
          </p:cNvPicPr>
          <p:nvPr>
            <p:ph sz="half" idx="2"/>
          </p:nvPr>
        </p:nvPicPr>
        <p:blipFill>
          <a:blip r:embed="rId2"/>
          <a:stretch>
            <a:fillRect/>
          </a:stretch>
        </p:blipFill>
        <p:spPr>
          <a:xfrm>
            <a:off x="6096000" y="2560320"/>
            <a:ext cx="4831496" cy="3465213"/>
          </a:xfrm>
          <a:prstGeom prst="rect">
            <a:avLst/>
          </a:prstGeom>
        </p:spPr>
      </p:pic>
    </p:spTree>
    <p:extLst>
      <p:ext uri="{BB962C8B-B14F-4D97-AF65-F5344CB8AC3E}">
        <p14:creationId xmlns:p14="http://schemas.microsoft.com/office/powerpoint/2010/main" val="6742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Correlation</a:t>
            </a:r>
            <a:endParaRPr lang="en-US" dirty="0"/>
          </a:p>
        </p:txBody>
      </p:sp>
      <p:sp>
        <p:nvSpPr>
          <p:cNvPr id="3" name="Content Placeholder 2"/>
          <p:cNvSpPr>
            <a:spLocks noGrp="1"/>
          </p:cNvSpPr>
          <p:nvPr>
            <p:ph sz="half"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There are also times that there is no correlation at all.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means there is a random scattering of the data.</a:t>
            </a:r>
            <a:endParaRPr lang="en-US" dirty="0"/>
          </a:p>
        </p:txBody>
      </p:sp>
      <p:pic>
        <p:nvPicPr>
          <p:cNvPr id="5" name="Content Placeholder 4"/>
          <p:cNvPicPr>
            <a:picLocks noGrp="1" noChangeAspect="1"/>
          </p:cNvPicPr>
          <p:nvPr>
            <p:ph sz="half" idx="2"/>
          </p:nvPr>
        </p:nvPicPr>
        <p:blipFill>
          <a:blip r:embed="rId2"/>
          <a:stretch>
            <a:fillRect/>
          </a:stretch>
        </p:blipFill>
        <p:spPr>
          <a:xfrm>
            <a:off x="6016752" y="2587878"/>
            <a:ext cx="4883023" cy="3369285"/>
          </a:xfrm>
          <a:prstGeom prst="rect">
            <a:avLst/>
          </a:prstGeom>
        </p:spPr>
      </p:pic>
    </p:spTree>
    <p:extLst>
      <p:ext uri="{BB962C8B-B14F-4D97-AF65-F5344CB8AC3E}">
        <p14:creationId xmlns:p14="http://schemas.microsoft.com/office/powerpoint/2010/main" val="8911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Section 2.04</a:t>
            </a:r>
            <a:endParaRPr lang="en-US" sz="6600" dirty="0"/>
          </a:p>
        </p:txBody>
      </p:sp>
      <p:sp>
        <p:nvSpPr>
          <p:cNvPr id="3" name="Text Placeholder 2"/>
          <p:cNvSpPr>
            <a:spLocks noGrp="1"/>
          </p:cNvSpPr>
          <p:nvPr>
            <p:ph type="body" idx="1"/>
          </p:nvPr>
        </p:nvSpPr>
        <p:spPr/>
        <p:txBody>
          <a:bodyPr>
            <a:normAutofit/>
          </a:bodyPr>
          <a:lstStyle/>
          <a:p>
            <a:r>
              <a:rPr lang="en-US" sz="4800" dirty="0" smtClean="0"/>
              <a:t>Scatter Plot Trends</a:t>
            </a:r>
            <a:endParaRPr lang="en-US" sz="4800" dirty="0"/>
          </a:p>
        </p:txBody>
      </p:sp>
    </p:spTree>
    <p:extLst>
      <p:ext uri="{BB962C8B-B14F-4D97-AF65-F5344CB8AC3E}">
        <p14:creationId xmlns:p14="http://schemas.microsoft.com/office/powerpoint/2010/main" val="1749482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Section 2.01</a:t>
            </a:r>
            <a:endParaRPr lang="en-US" sz="6600" dirty="0"/>
          </a:p>
        </p:txBody>
      </p:sp>
      <p:sp>
        <p:nvSpPr>
          <p:cNvPr id="3" name="Text Placeholder 2"/>
          <p:cNvSpPr>
            <a:spLocks noGrp="1"/>
          </p:cNvSpPr>
          <p:nvPr>
            <p:ph type="body" idx="1"/>
          </p:nvPr>
        </p:nvSpPr>
        <p:spPr/>
        <p:txBody>
          <a:bodyPr>
            <a:normAutofit/>
          </a:bodyPr>
          <a:lstStyle/>
          <a:p>
            <a:r>
              <a:rPr lang="en-US" sz="4800" dirty="0" smtClean="0"/>
              <a:t>Investment Terms</a:t>
            </a:r>
            <a:endParaRPr lang="en-US" sz="4800" dirty="0"/>
          </a:p>
        </p:txBody>
      </p:sp>
    </p:spTree>
    <p:extLst>
      <p:ext uri="{BB962C8B-B14F-4D97-AF65-F5344CB8AC3E}">
        <p14:creationId xmlns:p14="http://schemas.microsoft.com/office/powerpoint/2010/main" val="1240380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Line</a:t>
            </a:r>
            <a:endParaRPr lang="en-US" dirty="0"/>
          </a:p>
        </p:txBody>
      </p:sp>
      <p:sp>
        <p:nvSpPr>
          <p:cNvPr id="3" name="Content Placeholder 2"/>
          <p:cNvSpPr>
            <a:spLocks noGrp="1"/>
          </p:cNvSpPr>
          <p:nvPr>
            <p:ph sz="half" idx="2"/>
          </p:nvPr>
        </p:nvSpPr>
        <p:spPr>
          <a:xfrm>
            <a:off x="1295400" y="2687782"/>
            <a:ext cx="4718304" cy="3188085"/>
          </a:xfrm>
        </p:spPr>
        <p:txBody>
          <a:bodyPr/>
          <a:lstStyle/>
          <a:p>
            <a:r>
              <a:rPr lang="en-US" dirty="0" smtClean="0"/>
              <a:t>The points in this plot fall in a line.  We say that a strong positive association exists between the variables plotted here.  This is not normally the case for scatter plots.</a:t>
            </a:r>
          </a:p>
          <a:p>
            <a:endParaRPr lang="en-US" dirty="0"/>
          </a:p>
        </p:txBody>
      </p:sp>
      <p:pic>
        <p:nvPicPr>
          <p:cNvPr id="1028" name="Picture 4" descr="scatter plot with points (1,1) (2,2) (3,3) (4,4) (5,5) and a trend line going through each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703" y="2542117"/>
            <a:ext cx="33909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9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Trend Line</a:t>
            </a:r>
            <a:endParaRPr lang="en-US" dirty="0"/>
          </a:p>
        </p:txBody>
      </p:sp>
      <p:sp>
        <p:nvSpPr>
          <p:cNvPr id="3" name="Content Placeholder 2"/>
          <p:cNvSpPr>
            <a:spLocks noGrp="1"/>
          </p:cNvSpPr>
          <p:nvPr>
            <p:ph sz="half" idx="1"/>
          </p:nvPr>
        </p:nvSpPr>
        <p:spPr/>
        <p:txBody>
          <a:bodyPr/>
          <a:lstStyle/>
          <a:p>
            <a:r>
              <a:rPr lang="en-US" dirty="0" smtClean="0"/>
              <a:t>When drawing a trend line, you should try to place it through the center of the points that have been plotted.  </a:t>
            </a:r>
          </a:p>
          <a:p>
            <a:r>
              <a:rPr lang="en-US" dirty="0" smtClean="0"/>
              <a:t>Sometimes you will have outliers.  An outlier is a point that lies outside the main body that it is a part of.</a:t>
            </a:r>
            <a:endParaRPr lang="en-US" dirty="0"/>
          </a:p>
        </p:txBody>
      </p:sp>
      <p:pic>
        <p:nvPicPr>
          <p:cNvPr id="2050" name="Picture 2" descr="scatter plot with points (1,1) (2,2) (3,3) (4,4) (5,5) (1,6) (1.2,1.3) (2.2,1.9) (2.9,3.1) (4.5,4.6) (4.9,5.2) and a trend line; the outlier (1,6) is circled in r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71596" y="2560638"/>
            <a:ext cx="3338307"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place the trend line?</a:t>
            </a:r>
            <a:endParaRPr lang="en-US" dirty="0"/>
          </a:p>
        </p:txBody>
      </p:sp>
      <p:sp>
        <p:nvSpPr>
          <p:cNvPr id="3" name="Content Placeholder 2"/>
          <p:cNvSpPr>
            <a:spLocks noGrp="1"/>
          </p:cNvSpPr>
          <p:nvPr>
            <p:ph sz="half" idx="1"/>
          </p:nvPr>
        </p:nvSpPr>
        <p:spPr/>
        <p:txBody>
          <a:bodyPr/>
          <a:lstStyle/>
          <a:p>
            <a:r>
              <a:rPr lang="en-US" dirty="0" smtClean="0"/>
              <a:t>When deciding where to place your trend line, keep in mind that you should try to have it as close as possible to all points with as many points above it as are below it.  </a:t>
            </a:r>
            <a:endParaRPr lang="en-US" dirty="0"/>
          </a:p>
        </p:txBody>
      </p:sp>
      <p:pic>
        <p:nvPicPr>
          <p:cNvPr id="3074" name="Picture 2" descr="scatter plot with points (1,1) (2,2) (3,3) (4,4) (5,5) (1,6) (1.2,1.3) (2.2,1.9) (2.9,3.1) (4.5,4.6) (4.9,5.2) and a trend l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41089" y="2560638"/>
            <a:ext cx="3559357" cy="354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22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a Line</a:t>
            </a:r>
            <a:endParaRPr lang="en-US" dirty="0"/>
          </a:p>
        </p:txBody>
      </p:sp>
      <p:sp>
        <p:nvSpPr>
          <p:cNvPr id="3" name="Content Placeholder 2"/>
          <p:cNvSpPr>
            <a:spLocks noGrp="1"/>
          </p:cNvSpPr>
          <p:nvPr>
            <p:ph sz="half" idx="1"/>
          </p:nvPr>
        </p:nvSpPr>
        <p:spPr/>
        <p:txBody>
          <a:bodyPr/>
          <a:lstStyle/>
          <a:p>
            <a:r>
              <a:rPr lang="en-US" dirty="0" smtClean="0"/>
              <a:t>Once you have drawn the trend line, you will write an equation of the line.</a:t>
            </a:r>
          </a:p>
          <a:p>
            <a:endParaRPr lang="en-US" dirty="0"/>
          </a:p>
          <a:p>
            <a:pPr marL="457200" indent="-457200">
              <a:buFont typeface="+mj-lt"/>
              <a:buAutoNum type="arabicPeriod"/>
            </a:pPr>
            <a:r>
              <a:rPr lang="en-US" b="1" dirty="0" smtClean="0"/>
              <a:t>Identify two points on the line.</a:t>
            </a:r>
            <a:endParaRPr lang="en-US" b="1" dirty="0"/>
          </a:p>
        </p:txBody>
      </p:sp>
      <p:pic>
        <p:nvPicPr>
          <p:cNvPr id="4098" name="Picture 2" descr="scatter plot with points (1,1) (2,2) (3,3) (4,4) (5,5) (1,6) (1.2,1.3) (2.2,1.9) (2.9,3.1) (4.5,4.6) (4.9,5.2) and a trend line; points (2,2) and (5,5) are labeled, as they are intersected by the trend l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9938" y="2560638"/>
            <a:ext cx="3624151" cy="356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a Line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pPr marL="457200" indent="-457200">
                  <a:buFont typeface="+mj-lt"/>
                  <a:buAutoNum type="arabicPeriod"/>
                </a:pPr>
                <a:r>
                  <a:rPr lang="en-US" dirty="0" smtClean="0"/>
                  <a:t>You will calculate the slope of the line using the slope formula:</a:t>
                </a:r>
              </a:p>
              <a:p>
                <a:pPr marL="457200" indent="-457200">
                  <a:buFont typeface="+mj-lt"/>
                  <a:buAutoNum type="arabicPeriod"/>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2326" t="-2394" r="-2196"/>
                </a:stretch>
              </a:blipFill>
            </p:spPr>
            <p:txBody>
              <a:bodyPr/>
              <a:lstStyle/>
              <a:p>
                <a:r>
                  <a:rPr lang="en-US">
                    <a:noFill/>
                  </a:rPr>
                  <a:t> </a:t>
                </a:r>
              </a:p>
            </p:txBody>
          </p:sp>
        </mc:Fallback>
      </mc:AlternateContent>
      <p:pic>
        <p:nvPicPr>
          <p:cNvPr id="5122" name="Picture 2" descr="m = (5 – 2)/(5 – 2) ; m = 3/3 ; m =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96884" y="2821925"/>
            <a:ext cx="2148898" cy="265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of a Line</a:t>
            </a:r>
            <a:endParaRPr lang="en-US" dirty="0"/>
          </a:p>
        </p:txBody>
      </p:sp>
      <p:sp>
        <p:nvSpPr>
          <p:cNvPr id="3" name="Content Placeholder 2"/>
          <p:cNvSpPr>
            <a:spLocks noGrp="1"/>
          </p:cNvSpPr>
          <p:nvPr>
            <p:ph sz="half" idx="1"/>
          </p:nvPr>
        </p:nvSpPr>
        <p:spPr/>
        <p:txBody>
          <a:bodyPr/>
          <a:lstStyle/>
          <a:p>
            <a:r>
              <a:rPr lang="en-US" dirty="0" smtClean="0"/>
              <a:t>As long as you know the slope and a point on a line, you can use the slope-intercept equation to find the </a:t>
            </a:r>
            <a:r>
              <a:rPr lang="en-US" i="1" dirty="0" smtClean="0"/>
              <a:t>y</a:t>
            </a:r>
            <a:r>
              <a:rPr lang="en-US" dirty="0" smtClean="0"/>
              <a:t>-intercept and then write the equation of the line.</a:t>
            </a:r>
          </a:p>
          <a:p>
            <a:pPr marL="0" indent="0" algn="ctr">
              <a:buNone/>
            </a:pPr>
            <a:r>
              <a:rPr lang="en-US" b="1" i="1" dirty="0"/>
              <a:t>y</a:t>
            </a:r>
            <a:r>
              <a:rPr lang="en-US" b="1" dirty="0" smtClean="0"/>
              <a:t> = m</a:t>
            </a:r>
            <a:r>
              <a:rPr lang="en-US" b="1" i="1" dirty="0" smtClean="0"/>
              <a:t>x</a:t>
            </a:r>
            <a:r>
              <a:rPr lang="en-US" b="1" dirty="0" smtClean="0"/>
              <a:t> + b</a:t>
            </a:r>
            <a:endParaRPr lang="en-US" b="1" dirty="0"/>
          </a:p>
        </p:txBody>
      </p:sp>
      <p:sp>
        <p:nvSpPr>
          <p:cNvPr id="4" name="Content Placeholder 3"/>
          <p:cNvSpPr>
            <a:spLocks noGrp="1"/>
          </p:cNvSpPr>
          <p:nvPr>
            <p:ph sz="half" idx="2"/>
          </p:nvPr>
        </p:nvSpPr>
        <p:spPr/>
        <p:txBody>
          <a:bodyPr/>
          <a:lstStyle/>
          <a:p>
            <a:r>
              <a:rPr lang="en-US" dirty="0"/>
              <a:t>m = 1 passing through (5,5)</a:t>
            </a:r>
          </a:p>
          <a:p>
            <a:r>
              <a:rPr lang="en-US" b="1" i="1" dirty="0"/>
              <a:t>y</a:t>
            </a:r>
            <a:r>
              <a:rPr lang="en-US" b="1" dirty="0"/>
              <a:t> = m</a:t>
            </a:r>
            <a:r>
              <a:rPr lang="en-US" b="1" i="1" dirty="0"/>
              <a:t>x</a:t>
            </a:r>
            <a:r>
              <a:rPr lang="en-US" b="1" dirty="0"/>
              <a:t> + </a:t>
            </a:r>
            <a:r>
              <a:rPr lang="en-US" b="1" i="1" dirty="0"/>
              <a:t>b</a:t>
            </a:r>
            <a:endParaRPr lang="en-US" dirty="0"/>
          </a:p>
          <a:p>
            <a:r>
              <a:rPr lang="en-US" dirty="0"/>
              <a:t>5 = (1)(5) + </a:t>
            </a:r>
            <a:r>
              <a:rPr lang="en-US" i="1" dirty="0"/>
              <a:t>b</a:t>
            </a:r>
            <a:endParaRPr lang="en-US" dirty="0"/>
          </a:p>
          <a:p>
            <a:r>
              <a:rPr lang="en-US" dirty="0"/>
              <a:t>5 = 5 + b</a:t>
            </a:r>
          </a:p>
          <a:p>
            <a:r>
              <a:rPr lang="en-US" dirty="0"/>
              <a:t>0 = </a:t>
            </a:r>
            <a:r>
              <a:rPr lang="en-US" i="1" dirty="0"/>
              <a:t>b</a:t>
            </a:r>
            <a:endParaRPr lang="en-US" dirty="0"/>
          </a:p>
          <a:p>
            <a:r>
              <a:rPr lang="en-US" i="1" dirty="0"/>
              <a:t>y</a:t>
            </a:r>
            <a:r>
              <a:rPr lang="en-US" dirty="0"/>
              <a:t> = </a:t>
            </a:r>
            <a:r>
              <a:rPr lang="en-US" i="1" dirty="0"/>
              <a:t>x</a:t>
            </a:r>
            <a:endParaRPr lang="en-US" dirty="0"/>
          </a:p>
          <a:p>
            <a:endParaRPr lang="en-US" dirty="0"/>
          </a:p>
        </p:txBody>
      </p:sp>
    </p:spTree>
    <p:extLst>
      <p:ext uri="{BB962C8B-B14F-4D97-AF65-F5344CB8AC3E}">
        <p14:creationId xmlns:p14="http://schemas.microsoft.com/office/powerpoint/2010/main" val="264221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a:t>
            </a:r>
            <a:endParaRPr lang="en-US"/>
          </a:p>
        </p:txBody>
      </p:sp>
      <p:pic>
        <p:nvPicPr>
          <p:cNvPr id="5" name="Picture Placeholder 4" descr="Window"/>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953492" y="1147520"/>
            <a:ext cx="8169022" cy="4215823"/>
          </a:xfrm>
        </p:spPr>
      </p:pic>
    </p:spTree>
    <p:extLst>
      <p:ext uri="{BB962C8B-B14F-4D97-AF65-F5344CB8AC3E}">
        <p14:creationId xmlns:p14="http://schemas.microsoft.com/office/powerpoint/2010/main" val="2492404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a:t>
            </a:r>
            <a:endParaRPr lang="en-US"/>
          </a:p>
        </p:txBody>
      </p:sp>
      <p:pic>
        <p:nvPicPr>
          <p:cNvPr id="5" name="Picture Placeholder 4" descr="Window"/>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469886" y="1041400"/>
            <a:ext cx="7307693" cy="4775200"/>
          </a:xfrm>
        </p:spPr>
      </p:pic>
    </p:spTree>
    <p:extLst>
      <p:ext uri="{BB962C8B-B14F-4D97-AF65-F5344CB8AC3E}">
        <p14:creationId xmlns:p14="http://schemas.microsoft.com/office/powerpoint/2010/main" val="336630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Window"/>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359049" y="1041400"/>
            <a:ext cx="7048187" cy="4954790"/>
          </a:xfrm>
        </p:spPr>
      </p:pic>
    </p:spTree>
    <p:extLst>
      <p:ext uri="{BB962C8B-B14F-4D97-AF65-F5344CB8AC3E}">
        <p14:creationId xmlns:p14="http://schemas.microsoft.com/office/powerpoint/2010/main" val="4162671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Section 2.08</a:t>
            </a:r>
            <a:endParaRPr lang="en-US" sz="6600" dirty="0"/>
          </a:p>
        </p:txBody>
      </p:sp>
      <p:sp>
        <p:nvSpPr>
          <p:cNvPr id="3" name="Text Placeholder 2"/>
          <p:cNvSpPr>
            <a:spLocks noGrp="1"/>
          </p:cNvSpPr>
          <p:nvPr>
            <p:ph type="body" idx="1"/>
          </p:nvPr>
        </p:nvSpPr>
        <p:spPr/>
        <p:txBody>
          <a:bodyPr>
            <a:normAutofit/>
          </a:bodyPr>
          <a:lstStyle/>
          <a:p>
            <a:r>
              <a:rPr lang="en-US" sz="4800" dirty="0" smtClean="0"/>
              <a:t>Spreadsheets</a:t>
            </a:r>
            <a:endParaRPr lang="en-US" sz="4800" dirty="0"/>
          </a:p>
        </p:txBody>
      </p:sp>
    </p:spTree>
    <p:extLst>
      <p:ext uri="{BB962C8B-B14F-4D97-AF65-F5344CB8AC3E}">
        <p14:creationId xmlns:p14="http://schemas.microsoft.com/office/powerpoint/2010/main" val="212559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Terms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Stock</a:t>
            </a:r>
            <a:r>
              <a:rPr lang="en-US" dirty="0" smtClean="0"/>
              <a:t> </a:t>
            </a:r>
            <a:r>
              <a:rPr lang="mr-IN" dirty="0" smtClean="0"/>
              <a:t>–</a:t>
            </a:r>
            <a:r>
              <a:rPr lang="en-US" dirty="0" smtClean="0"/>
              <a:t> The proprietorship element goods or merchandise in a corporation usually divided into shares and represented by transferable certificates.</a:t>
            </a:r>
          </a:p>
          <a:p>
            <a:r>
              <a:rPr lang="en-US" b="1" dirty="0" smtClean="0">
                <a:solidFill>
                  <a:srgbClr val="FF0000"/>
                </a:solidFill>
              </a:rPr>
              <a:t>Supply</a:t>
            </a:r>
            <a:r>
              <a:rPr lang="en-US" dirty="0" smtClean="0"/>
              <a:t> </a:t>
            </a:r>
            <a:r>
              <a:rPr lang="mr-IN" dirty="0" smtClean="0"/>
              <a:t>–</a:t>
            </a:r>
            <a:r>
              <a:rPr lang="en-US" dirty="0" smtClean="0"/>
              <a:t> The amount of goods and services available to consumers.</a:t>
            </a:r>
          </a:p>
          <a:p>
            <a:r>
              <a:rPr lang="en-US" b="1" dirty="0" smtClean="0">
                <a:solidFill>
                  <a:srgbClr val="FF0000"/>
                </a:solidFill>
              </a:rPr>
              <a:t>Demand</a:t>
            </a:r>
            <a:r>
              <a:rPr lang="en-US" dirty="0" smtClean="0"/>
              <a:t> </a:t>
            </a:r>
            <a:r>
              <a:rPr lang="mr-IN" dirty="0" smtClean="0"/>
              <a:t>–</a:t>
            </a:r>
            <a:r>
              <a:rPr lang="en-US" dirty="0" smtClean="0"/>
              <a:t> The willingness and ability to purchase a commodity or service.</a:t>
            </a:r>
          </a:p>
          <a:p>
            <a:r>
              <a:rPr lang="en-US" b="1" dirty="0" smtClean="0">
                <a:solidFill>
                  <a:srgbClr val="FF0000"/>
                </a:solidFill>
              </a:rPr>
              <a:t>Revenue </a:t>
            </a:r>
            <a:r>
              <a:rPr lang="mr-IN" dirty="0" smtClean="0"/>
              <a:t>–</a:t>
            </a:r>
            <a:r>
              <a:rPr lang="en-US" dirty="0" smtClean="0"/>
              <a:t> The total income produced by a given source.</a:t>
            </a:r>
          </a:p>
          <a:p>
            <a:r>
              <a:rPr lang="en-US" b="1" dirty="0" smtClean="0">
                <a:solidFill>
                  <a:srgbClr val="FF0000"/>
                </a:solidFill>
              </a:rPr>
              <a:t>Profit</a:t>
            </a:r>
            <a:r>
              <a:rPr lang="en-US" dirty="0" smtClean="0"/>
              <a:t> </a:t>
            </a:r>
            <a:r>
              <a:rPr lang="mr-IN" dirty="0" smtClean="0"/>
              <a:t>–</a:t>
            </a:r>
            <a:r>
              <a:rPr lang="en-US" dirty="0" smtClean="0"/>
              <a:t> The excess of returns over expenditure in a transaction or series of transactions.</a:t>
            </a:r>
            <a:endParaRPr lang="en-US" dirty="0"/>
          </a:p>
        </p:txBody>
      </p:sp>
    </p:spTree>
    <p:extLst>
      <p:ext uri="{BB962C8B-B14F-4D97-AF65-F5344CB8AC3E}">
        <p14:creationId xmlns:p14="http://schemas.microsoft.com/office/powerpoint/2010/main" val="21132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Functions</a:t>
            </a:r>
          </a:p>
        </p:txBody>
      </p:sp>
      <p:sp>
        <p:nvSpPr>
          <p:cNvPr id="4099" name="Rectangle 3"/>
          <p:cNvSpPr>
            <a:spLocks noGrp="1" noChangeArrowheads="1"/>
          </p:cNvSpPr>
          <p:nvPr>
            <p:ph type="body" idx="1"/>
          </p:nvPr>
        </p:nvSpPr>
        <p:spPr/>
        <p:txBody>
          <a:bodyPr/>
          <a:lstStyle/>
          <a:p>
            <a:pPr marL="609600" indent="-609600"/>
            <a:r>
              <a:rPr lang="en-US" b="1" smtClean="0"/>
              <a:t>Spreadsheet functions </a:t>
            </a:r>
            <a:r>
              <a:rPr lang="en-US" smtClean="0"/>
              <a:t>are predefined formulas that perform calculations by using specific values, called arguments, in a specific order.  They can be used to perform simple or complex calculations.</a:t>
            </a:r>
          </a:p>
        </p:txBody>
      </p:sp>
    </p:spTree>
    <p:extLst>
      <p:ext uri="{BB962C8B-B14F-4D97-AF65-F5344CB8AC3E}">
        <p14:creationId xmlns:p14="http://schemas.microsoft.com/office/powerpoint/2010/main" val="2085294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Components</a:t>
            </a:r>
          </a:p>
        </p:txBody>
      </p:sp>
      <p:sp>
        <p:nvSpPr>
          <p:cNvPr id="5123" name="Rectangle 3"/>
          <p:cNvSpPr>
            <a:spLocks noGrp="1" noChangeArrowheads="1"/>
          </p:cNvSpPr>
          <p:nvPr>
            <p:ph type="body" idx="1"/>
          </p:nvPr>
        </p:nvSpPr>
        <p:spPr/>
        <p:txBody>
          <a:bodyPr/>
          <a:lstStyle/>
          <a:p>
            <a:pPr marL="1752600" lvl="3" indent="-381000">
              <a:lnSpc>
                <a:spcPct val="90000"/>
              </a:lnSpc>
            </a:pPr>
            <a:r>
              <a:rPr lang="en-US" sz="3300" b="1"/>
              <a:t>Parentheses</a:t>
            </a:r>
            <a:r>
              <a:rPr lang="en-US" sz="3300"/>
              <a:t> – control the Order of Operations </a:t>
            </a:r>
            <a:endParaRPr lang="en-US" sz="3300" b="1"/>
          </a:p>
          <a:p>
            <a:pPr marL="1752600" lvl="3" indent="-381000">
              <a:lnSpc>
                <a:spcPct val="90000"/>
              </a:lnSpc>
            </a:pPr>
            <a:r>
              <a:rPr lang="en-US" sz="3300" b="1"/>
              <a:t>Conditions or </a:t>
            </a:r>
            <a:r>
              <a:rPr lang="en-US" sz="3300" b="1">
                <a:solidFill>
                  <a:schemeClr val="hlink"/>
                </a:solidFill>
              </a:rPr>
              <a:t>criteria</a:t>
            </a:r>
            <a:r>
              <a:rPr lang="en-US" sz="3300"/>
              <a:t> tell the function how to calculate the results and what data to use. Tells the computer what to do.</a:t>
            </a:r>
          </a:p>
        </p:txBody>
      </p:sp>
    </p:spTree>
    <p:extLst>
      <p:ext uri="{BB962C8B-B14F-4D97-AF65-F5344CB8AC3E}">
        <p14:creationId xmlns:p14="http://schemas.microsoft.com/office/powerpoint/2010/main" val="2931379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590800" y="2924175"/>
            <a:ext cx="7162800" cy="3048000"/>
          </a:xfrm>
        </p:spPr>
        <p:txBody>
          <a:bodyPr/>
          <a:lstStyle/>
          <a:p>
            <a:pPr eaLnBrk="1" hangingPunct="1"/>
            <a:r>
              <a:rPr lang="en-US" smtClean="0"/>
              <a:t>Here’s the criteria:  ADD the numbers in the range B1:B5</a:t>
            </a:r>
          </a:p>
          <a:p>
            <a:pPr eaLnBrk="1" hangingPunct="1">
              <a:buFont typeface="Wingdings" panose="05000000000000000000" pitchFamily="2" charset="2"/>
              <a:buNone/>
            </a:pPr>
            <a:endParaRPr lang="en-US" smtClean="0"/>
          </a:p>
          <a:p>
            <a:pPr eaLnBrk="1" hangingPunct="1">
              <a:buFont typeface="Wingdings" panose="05000000000000000000" pitchFamily="2" charset="2"/>
              <a:buNone/>
            </a:pPr>
            <a:endParaRPr lang="en-US" smtClean="0"/>
          </a:p>
          <a:p>
            <a:pPr eaLnBrk="1" hangingPunct="1"/>
            <a:r>
              <a:rPr lang="en-US" smtClean="0"/>
              <a:t>=sum(B1:B5)</a:t>
            </a:r>
          </a:p>
        </p:txBody>
      </p:sp>
      <p:sp>
        <p:nvSpPr>
          <p:cNvPr id="6147" name="Rectangle 2"/>
          <p:cNvSpPr>
            <a:spLocks noGrp="1" noChangeArrowheads="1"/>
          </p:cNvSpPr>
          <p:nvPr>
            <p:ph type="title"/>
          </p:nvPr>
        </p:nvSpPr>
        <p:spPr/>
        <p:txBody>
          <a:bodyPr/>
          <a:lstStyle/>
          <a:p>
            <a:pPr eaLnBrk="1" hangingPunct="1"/>
            <a:r>
              <a:rPr lang="en-US" smtClean="0"/>
              <a:t>Let’s Look at a Function . . .</a:t>
            </a:r>
          </a:p>
        </p:txBody>
      </p:sp>
      <p:grpSp>
        <p:nvGrpSpPr>
          <p:cNvPr id="32779" name="Group 11"/>
          <p:cNvGrpSpPr>
            <a:grpSpLocks/>
          </p:cNvGrpSpPr>
          <p:nvPr/>
        </p:nvGrpSpPr>
        <p:grpSpPr bwMode="auto">
          <a:xfrm>
            <a:off x="7772400" y="3886200"/>
            <a:ext cx="2743200" cy="1752600"/>
            <a:chOff x="3936" y="2448"/>
            <a:chExt cx="1728" cy="1104"/>
          </a:xfrm>
        </p:grpSpPr>
        <p:sp>
          <p:nvSpPr>
            <p:cNvPr id="6153" name="Oval 7"/>
            <p:cNvSpPr>
              <a:spLocks noChangeArrowheads="1"/>
            </p:cNvSpPr>
            <p:nvPr/>
          </p:nvSpPr>
          <p:spPr bwMode="auto">
            <a:xfrm>
              <a:off x="4128" y="2448"/>
              <a:ext cx="1536" cy="1104"/>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p>
          </p:txBody>
        </p:sp>
        <p:sp>
          <p:nvSpPr>
            <p:cNvPr id="6154" name="Text Box 5"/>
            <p:cNvSpPr txBox="1">
              <a:spLocks noChangeArrowheads="1"/>
            </p:cNvSpPr>
            <p:nvPr/>
          </p:nvSpPr>
          <p:spPr bwMode="auto">
            <a:xfrm>
              <a:off x="4272" y="2640"/>
              <a:ext cx="124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b="1"/>
                <a:t>Tells us where on the spreadsheet to go</a:t>
              </a:r>
            </a:p>
          </p:txBody>
        </p:sp>
        <p:sp>
          <p:nvSpPr>
            <p:cNvPr id="6155" name="Line 8"/>
            <p:cNvSpPr>
              <a:spLocks noChangeShapeType="1"/>
            </p:cNvSpPr>
            <p:nvPr/>
          </p:nvSpPr>
          <p:spPr bwMode="auto">
            <a:xfrm flipH="1" flipV="1">
              <a:off x="3936" y="2448"/>
              <a:ext cx="384" cy="384"/>
            </a:xfrm>
            <a:prstGeom prst="line">
              <a:avLst/>
            </a:prstGeom>
            <a:noFill/>
            <a:ln w="38100">
              <a:solidFill>
                <a:schemeClr val="accent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2780" name="Group 12"/>
          <p:cNvGrpSpPr>
            <a:grpSpLocks/>
          </p:cNvGrpSpPr>
          <p:nvPr/>
        </p:nvGrpSpPr>
        <p:grpSpPr bwMode="auto">
          <a:xfrm>
            <a:off x="7239000" y="1600200"/>
            <a:ext cx="3048000" cy="1371600"/>
            <a:chOff x="3600" y="1008"/>
            <a:chExt cx="1920" cy="864"/>
          </a:xfrm>
        </p:grpSpPr>
        <p:sp>
          <p:nvSpPr>
            <p:cNvPr id="6150" name="Oval 6"/>
            <p:cNvSpPr>
              <a:spLocks noChangeArrowheads="1"/>
            </p:cNvSpPr>
            <p:nvPr/>
          </p:nvSpPr>
          <p:spPr bwMode="auto">
            <a:xfrm>
              <a:off x="4272" y="1008"/>
              <a:ext cx="1248" cy="816"/>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p>
          </p:txBody>
        </p:sp>
        <p:sp>
          <p:nvSpPr>
            <p:cNvPr id="6151" name="Text Box 4"/>
            <p:cNvSpPr txBox="1">
              <a:spLocks noChangeArrowheads="1"/>
            </p:cNvSpPr>
            <p:nvPr/>
          </p:nvSpPr>
          <p:spPr bwMode="auto">
            <a:xfrm>
              <a:off x="4353" y="1152"/>
              <a:ext cx="115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b="1"/>
                <a:t>Tells which Function to use</a:t>
              </a:r>
            </a:p>
          </p:txBody>
        </p:sp>
        <p:sp>
          <p:nvSpPr>
            <p:cNvPr id="6152" name="Line 9"/>
            <p:cNvSpPr>
              <a:spLocks noChangeShapeType="1"/>
            </p:cNvSpPr>
            <p:nvPr/>
          </p:nvSpPr>
          <p:spPr bwMode="auto">
            <a:xfrm flipH="1">
              <a:off x="3600" y="1584"/>
              <a:ext cx="912" cy="288"/>
            </a:xfrm>
            <a:prstGeom prst="line">
              <a:avLst/>
            </a:prstGeom>
            <a:noFill/>
            <a:ln w="381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561131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2780"/>
                                        </p:tgtEl>
                                        <p:attrNameLst>
                                          <p:attrName>style.visibility</p:attrName>
                                        </p:attrNameLst>
                                      </p:cBhvr>
                                      <p:to>
                                        <p:strVal val="visible"/>
                                      </p:to>
                                    </p:set>
                                    <p:anim calcmode="lin" valueType="num">
                                      <p:cBhvr>
                                        <p:cTn id="7" dur="500" decel="50000" fill="hold">
                                          <p:stCondLst>
                                            <p:cond delay="0"/>
                                          </p:stCondLst>
                                        </p:cTn>
                                        <p:tgtEl>
                                          <p:spTgt spid="327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7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780"/>
                                        </p:tgtEl>
                                        <p:attrNameLst>
                                          <p:attrName>ppt_w</p:attrName>
                                        </p:attrNameLst>
                                      </p:cBhvr>
                                      <p:tavLst>
                                        <p:tav tm="0">
                                          <p:val>
                                            <p:strVal val="#ppt_w*.05"/>
                                          </p:val>
                                        </p:tav>
                                        <p:tav tm="100000">
                                          <p:val>
                                            <p:strVal val="#ppt_w"/>
                                          </p:val>
                                        </p:tav>
                                      </p:tavLst>
                                    </p:anim>
                                    <p:anim calcmode="lin" valueType="num">
                                      <p:cBhvr>
                                        <p:cTn id="10" dur="1000" fill="hold"/>
                                        <p:tgtEl>
                                          <p:spTgt spid="327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7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7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7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32779"/>
                                        </p:tgtEl>
                                        <p:attrNameLst>
                                          <p:attrName>style.visibility</p:attrName>
                                        </p:attrNameLst>
                                      </p:cBhvr>
                                      <p:to>
                                        <p:strVal val="visible"/>
                                      </p:to>
                                    </p:set>
                                    <p:animEffect transition="in" filter="wipe(down)">
                                      <p:cBhvr>
                                        <p:cTn id="19" dur="580">
                                          <p:stCondLst>
                                            <p:cond delay="0"/>
                                          </p:stCondLst>
                                        </p:cTn>
                                        <p:tgtEl>
                                          <p:spTgt spid="32779"/>
                                        </p:tgtEl>
                                      </p:cBhvr>
                                    </p:animEffect>
                                    <p:anim calcmode="lin" valueType="num">
                                      <p:cBhvr>
                                        <p:cTn id="20" dur="1822" tmFilter="0,0; 0.14,0.36; 0.43,0.73; 0.71,0.91; 1.0,1.0">
                                          <p:stCondLst>
                                            <p:cond delay="0"/>
                                          </p:stCondLst>
                                        </p:cTn>
                                        <p:tgtEl>
                                          <p:spTgt spid="3277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277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277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277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2779"/>
                                        </p:tgtEl>
                                        <p:attrNameLst>
                                          <p:attrName>ppt_y</p:attrName>
                                        </p:attrNameLst>
                                      </p:cBhvr>
                                      <p:tavLst>
                                        <p:tav tm="0" fmla="#ppt_y-sin(pi*$)/81">
                                          <p:val>
                                            <p:fltVal val="0"/>
                                          </p:val>
                                        </p:tav>
                                        <p:tav tm="100000">
                                          <p:val>
                                            <p:fltVal val="1"/>
                                          </p:val>
                                        </p:tav>
                                      </p:tavLst>
                                    </p:anim>
                                    <p:animScale>
                                      <p:cBhvr>
                                        <p:cTn id="25" dur="26">
                                          <p:stCondLst>
                                            <p:cond delay="650"/>
                                          </p:stCondLst>
                                        </p:cTn>
                                        <p:tgtEl>
                                          <p:spTgt spid="32779"/>
                                        </p:tgtEl>
                                      </p:cBhvr>
                                      <p:to x="100000" y="60000"/>
                                    </p:animScale>
                                    <p:animScale>
                                      <p:cBhvr>
                                        <p:cTn id="26" dur="166" decel="50000">
                                          <p:stCondLst>
                                            <p:cond delay="676"/>
                                          </p:stCondLst>
                                        </p:cTn>
                                        <p:tgtEl>
                                          <p:spTgt spid="32779"/>
                                        </p:tgtEl>
                                      </p:cBhvr>
                                      <p:to x="100000" y="100000"/>
                                    </p:animScale>
                                    <p:animScale>
                                      <p:cBhvr>
                                        <p:cTn id="27" dur="26">
                                          <p:stCondLst>
                                            <p:cond delay="1312"/>
                                          </p:stCondLst>
                                        </p:cTn>
                                        <p:tgtEl>
                                          <p:spTgt spid="32779"/>
                                        </p:tgtEl>
                                      </p:cBhvr>
                                      <p:to x="100000" y="80000"/>
                                    </p:animScale>
                                    <p:animScale>
                                      <p:cBhvr>
                                        <p:cTn id="28" dur="166" decel="50000">
                                          <p:stCondLst>
                                            <p:cond delay="1338"/>
                                          </p:stCondLst>
                                        </p:cTn>
                                        <p:tgtEl>
                                          <p:spTgt spid="32779"/>
                                        </p:tgtEl>
                                      </p:cBhvr>
                                      <p:to x="100000" y="100000"/>
                                    </p:animScale>
                                    <p:animScale>
                                      <p:cBhvr>
                                        <p:cTn id="29" dur="26">
                                          <p:stCondLst>
                                            <p:cond delay="1642"/>
                                          </p:stCondLst>
                                        </p:cTn>
                                        <p:tgtEl>
                                          <p:spTgt spid="32779"/>
                                        </p:tgtEl>
                                      </p:cBhvr>
                                      <p:to x="100000" y="90000"/>
                                    </p:animScale>
                                    <p:animScale>
                                      <p:cBhvr>
                                        <p:cTn id="30" dur="166" decel="50000">
                                          <p:stCondLst>
                                            <p:cond delay="1668"/>
                                          </p:stCondLst>
                                        </p:cTn>
                                        <p:tgtEl>
                                          <p:spTgt spid="32779"/>
                                        </p:tgtEl>
                                      </p:cBhvr>
                                      <p:to x="100000" y="100000"/>
                                    </p:animScale>
                                    <p:animScale>
                                      <p:cBhvr>
                                        <p:cTn id="31" dur="26">
                                          <p:stCondLst>
                                            <p:cond delay="1808"/>
                                          </p:stCondLst>
                                        </p:cTn>
                                        <p:tgtEl>
                                          <p:spTgt spid="32779"/>
                                        </p:tgtEl>
                                      </p:cBhvr>
                                      <p:to x="100000" y="95000"/>
                                    </p:animScale>
                                    <p:animScale>
                                      <p:cBhvr>
                                        <p:cTn id="32" dur="166" decel="50000">
                                          <p:stCondLst>
                                            <p:cond delay="1834"/>
                                          </p:stCondLst>
                                        </p:cTn>
                                        <p:tgtEl>
                                          <p:spTgt spid="327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Mathmatical Operators</a:t>
            </a:r>
          </a:p>
        </p:txBody>
      </p:sp>
      <p:sp>
        <p:nvSpPr>
          <p:cNvPr id="7171" name="Content Placeholder 2"/>
          <p:cNvSpPr>
            <a:spLocks noGrp="1"/>
          </p:cNvSpPr>
          <p:nvPr>
            <p:ph idx="1"/>
          </p:nvPr>
        </p:nvSpPr>
        <p:spPr/>
        <p:txBody>
          <a:bodyPr>
            <a:normAutofit lnSpcReduction="10000"/>
          </a:bodyPr>
          <a:lstStyle/>
          <a:p>
            <a:pPr eaLnBrk="1" hangingPunct="1"/>
            <a:r>
              <a:rPr lang="en-US" smtClean="0"/>
              <a:t>+ Add</a:t>
            </a:r>
          </a:p>
          <a:p>
            <a:pPr eaLnBrk="1" hangingPunct="1"/>
            <a:r>
              <a:rPr lang="en-US" smtClean="0"/>
              <a:t>- Subtract</a:t>
            </a:r>
          </a:p>
          <a:p>
            <a:pPr eaLnBrk="1" hangingPunct="1"/>
            <a:r>
              <a:rPr lang="en-US" smtClean="0"/>
              <a:t>* Multipy</a:t>
            </a:r>
          </a:p>
          <a:p>
            <a:pPr eaLnBrk="1" hangingPunct="1"/>
            <a:r>
              <a:rPr lang="en-US" smtClean="0"/>
              <a:t>/ Divide</a:t>
            </a:r>
          </a:p>
          <a:p>
            <a:pPr eaLnBrk="1" hangingPunct="1"/>
            <a:r>
              <a:rPr lang="en-US" smtClean="0"/>
              <a:t>= Tells the computer that there is a Formula!</a:t>
            </a:r>
          </a:p>
          <a:p>
            <a:pPr eaLnBrk="1" hangingPunct="1"/>
            <a:endParaRPr lang="en-US" smtClean="0"/>
          </a:p>
          <a:p>
            <a:pPr eaLnBrk="1" hangingPunct="1"/>
            <a:r>
              <a:rPr lang="en-US" smtClean="0"/>
              <a:t>: - means Through</a:t>
            </a:r>
          </a:p>
        </p:txBody>
      </p:sp>
    </p:spTree>
    <p:extLst>
      <p:ext uri="{BB962C8B-B14F-4D97-AF65-F5344CB8AC3E}">
        <p14:creationId xmlns:p14="http://schemas.microsoft.com/office/powerpoint/2010/main" val="136338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Basic Functions</a:t>
            </a:r>
          </a:p>
        </p:txBody>
      </p:sp>
      <p:sp>
        <p:nvSpPr>
          <p:cNvPr id="6147" name="Rectangle 3"/>
          <p:cNvSpPr>
            <a:spLocks noGrp="1" noChangeArrowheads="1"/>
          </p:cNvSpPr>
          <p:nvPr>
            <p:ph type="body" idx="1"/>
          </p:nvPr>
        </p:nvSpPr>
        <p:spPr/>
        <p:txBody>
          <a:bodyPr/>
          <a:lstStyle/>
          <a:p>
            <a:pPr marL="1371600" lvl="2" indent="-457200">
              <a:defRPr/>
            </a:pPr>
            <a:r>
              <a:rPr lang="en-US" b="1" smtClean="0"/>
              <a:t>Basic functions</a:t>
            </a:r>
            <a:r>
              <a:rPr lang="en-US" smtClean="0"/>
              <a:t> include the following:</a:t>
            </a:r>
            <a:endParaRPr lang="en-US" b="1" smtClean="0"/>
          </a:p>
          <a:p>
            <a:pPr marL="1752600" lvl="3" indent="-381000">
              <a:defRPr/>
            </a:pPr>
            <a:r>
              <a:rPr lang="en-US" b="1" smtClean="0"/>
              <a:t>Sum</a:t>
            </a:r>
            <a:r>
              <a:rPr lang="en-US" smtClean="0"/>
              <a:t>, for example, =</a:t>
            </a:r>
            <a:r>
              <a:rPr lang="en-US" b="1" smtClean="0">
                <a:solidFill>
                  <a:srgbClr val="FF3300"/>
                </a:solidFill>
                <a:effectLst>
                  <a:outerShdw blurRad="38100" dist="38100" dir="2700000" algn="tl">
                    <a:srgbClr val="C0C0C0"/>
                  </a:outerShdw>
                </a:effectLst>
              </a:rPr>
              <a:t>Sum</a:t>
            </a:r>
            <a:r>
              <a:rPr lang="en-US" smtClean="0"/>
              <a:t>(C4:C18) adds the range of cells from C4 through C18</a:t>
            </a:r>
            <a:endParaRPr lang="en-US" b="1" smtClean="0"/>
          </a:p>
          <a:p>
            <a:pPr marL="1752600" lvl="3" indent="-381000">
              <a:defRPr/>
            </a:pPr>
            <a:r>
              <a:rPr lang="en-US" b="1" smtClean="0"/>
              <a:t>Average</a:t>
            </a:r>
            <a:r>
              <a:rPr lang="en-US" smtClean="0"/>
              <a:t>, for example, =</a:t>
            </a:r>
            <a:r>
              <a:rPr lang="en-US" b="1" smtClean="0">
                <a:solidFill>
                  <a:srgbClr val="FF3300"/>
                </a:solidFill>
                <a:effectLst>
                  <a:outerShdw blurRad="38100" dist="38100" dir="2700000" algn="tl">
                    <a:srgbClr val="C0C0C0"/>
                  </a:outerShdw>
                </a:effectLst>
              </a:rPr>
              <a:t>Average</a:t>
            </a:r>
            <a:r>
              <a:rPr lang="en-US" smtClean="0"/>
              <a:t>(C4:C18) determines the average of the range of cells from C4 through C18</a:t>
            </a:r>
            <a:endParaRPr lang="en-US" b="1" smtClean="0"/>
          </a:p>
          <a:p>
            <a:pPr marL="1752600" lvl="3" indent="-381000">
              <a:defRPr/>
            </a:pPr>
            <a:r>
              <a:rPr lang="en-US" b="1" smtClean="0"/>
              <a:t>Maximum</a:t>
            </a:r>
            <a:r>
              <a:rPr lang="en-US" smtClean="0"/>
              <a:t>, for example, =</a:t>
            </a:r>
            <a:r>
              <a:rPr lang="en-US" b="1" smtClean="0">
                <a:solidFill>
                  <a:srgbClr val="FF3300"/>
                </a:solidFill>
                <a:effectLst>
                  <a:outerShdw blurRad="38100" dist="38100" dir="2700000" algn="tl">
                    <a:srgbClr val="C0C0C0"/>
                  </a:outerShdw>
                </a:effectLst>
              </a:rPr>
              <a:t>Max</a:t>
            </a:r>
            <a:r>
              <a:rPr lang="en-US" smtClean="0"/>
              <a:t>(C4:C18) finds the highest number in the range of cells from C4 through C18</a:t>
            </a:r>
            <a:endParaRPr lang="en-US" b="1" smtClean="0"/>
          </a:p>
          <a:p>
            <a:pPr marL="1752600" lvl="3" indent="-381000">
              <a:defRPr/>
            </a:pPr>
            <a:r>
              <a:rPr lang="en-US" b="1" smtClean="0"/>
              <a:t>Minimum</a:t>
            </a:r>
            <a:r>
              <a:rPr lang="en-US" smtClean="0"/>
              <a:t>, for example, =</a:t>
            </a:r>
            <a:r>
              <a:rPr lang="en-US" b="1" smtClean="0">
                <a:solidFill>
                  <a:srgbClr val="FF3300"/>
                </a:solidFill>
                <a:effectLst>
                  <a:outerShdw blurRad="38100" dist="38100" dir="2700000" algn="tl">
                    <a:srgbClr val="C0C0C0"/>
                  </a:outerShdw>
                </a:effectLst>
              </a:rPr>
              <a:t>Min</a:t>
            </a:r>
            <a:r>
              <a:rPr lang="en-US" smtClean="0"/>
              <a:t>(C4:C18) finds the lowest number in the range of cells from C4 through C18</a:t>
            </a:r>
          </a:p>
        </p:txBody>
      </p:sp>
    </p:spTree>
    <p:extLst>
      <p:ext uri="{BB962C8B-B14F-4D97-AF65-F5344CB8AC3E}">
        <p14:creationId xmlns:p14="http://schemas.microsoft.com/office/powerpoint/2010/main" val="1635930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Components of a Function</a:t>
            </a:r>
          </a:p>
        </p:txBody>
      </p:sp>
      <p:sp>
        <p:nvSpPr>
          <p:cNvPr id="9219" name="Rectangle 3"/>
          <p:cNvSpPr>
            <a:spLocks noGrp="1" noChangeArrowheads="1"/>
          </p:cNvSpPr>
          <p:nvPr>
            <p:ph type="body" idx="1"/>
          </p:nvPr>
        </p:nvSpPr>
        <p:spPr/>
        <p:txBody>
          <a:bodyPr/>
          <a:lstStyle/>
          <a:p>
            <a:pPr marL="660400" indent="-660400"/>
            <a:r>
              <a:rPr lang="en-US" sz="3300" b="1"/>
              <a:t>Cell reference</a:t>
            </a:r>
            <a:r>
              <a:rPr lang="en-US" sz="3300"/>
              <a:t> – indicates a cell’s address (ex. A4 is 1) and provides instructions for </a:t>
            </a:r>
            <a:r>
              <a:rPr lang="en-US" sz="3300" b="1"/>
              <a:t>how</a:t>
            </a:r>
            <a:r>
              <a:rPr lang="en-US" sz="3300"/>
              <a:t> cell data is copied or used in calculations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4419600"/>
            <a:ext cx="23145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Line 5"/>
          <p:cNvSpPr>
            <a:spLocks noChangeShapeType="1"/>
          </p:cNvSpPr>
          <p:nvPr/>
        </p:nvSpPr>
        <p:spPr bwMode="auto">
          <a:xfrm>
            <a:off x="7696200" y="2819400"/>
            <a:ext cx="304800" cy="1905000"/>
          </a:xfrm>
          <a:prstGeom prst="line">
            <a:avLst/>
          </a:prstGeom>
          <a:noFill/>
          <a:ln w="381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10929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decel="50000" fill="hold">
                                          <p:stCondLst>
                                            <p:cond delay="0"/>
                                          </p:stCondLst>
                                        </p:cTn>
                                        <p:tgtEl>
                                          <p:spTgt spid="410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0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01"/>
                                        </p:tgtEl>
                                        <p:attrNameLst>
                                          <p:attrName>ppt_w</p:attrName>
                                        </p:attrNameLst>
                                      </p:cBhvr>
                                      <p:tavLst>
                                        <p:tav tm="0">
                                          <p:val>
                                            <p:strVal val="#ppt_w*.05"/>
                                          </p:val>
                                        </p:tav>
                                        <p:tav tm="100000">
                                          <p:val>
                                            <p:strVal val="#ppt_w"/>
                                          </p:val>
                                        </p:tav>
                                      </p:tavLst>
                                    </p:anim>
                                    <p:anim calcmode="lin" valueType="num">
                                      <p:cBhvr>
                                        <p:cTn id="10" dur="1000" fill="hold"/>
                                        <p:tgtEl>
                                          <p:spTgt spid="410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0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0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0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checkerboard(across)">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Cell Reference – Relative Value</a:t>
            </a:r>
          </a:p>
        </p:txBody>
      </p:sp>
      <p:sp>
        <p:nvSpPr>
          <p:cNvPr id="10243" name="Rectangle 3"/>
          <p:cNvSpPr>
            <a:spLocks noGrp="1" noChangeArrowheads="1"/>
          </p:cNvSpPr>
          <p:nvPr>
            <p:ph type="body" idx="1"/>
          </p:nvPr>
        </p:nvSpPr>
        <p:spPr/>
        <p:txBody>
          <a:bodyPr/>
          <a:lstStyle/>
          <a:p>
            <a:pPr eaLnBrk="1" hangingPunct="1"/>
            <a:r>
              <a:rPr lang="en-US" sz="3300" b="1"/>
              <a:t>Relative</a:t>
            </a:r>
            <a:r>
              <a:rPr lang="en-US" sz="3300"/>
              <a:t> (cell value changes as the formula is copied)</a:t>
            </a:r>
            <a:endParaRPr lang="en-US" sz="3300" b="1"/>
          </a:p>
          <a:p>
            <a:pPr eaLnBrk="1" hangingPunct="1"/>
            <a:endParaRPr lang="en-US" smtClean="0"/>
          </a:p>
        </p:txBody>
      </p:sp>
      <p:pic>
        <p:nvPicPr>
          <p:cNvPr id="102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124200"/>
            <a:ext cx="63246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Oval 8"/>
          <p:cNvSpPr>
            <a:spLocks noChangeAspect="1" noChangeArrowheads="1"/>
          </p:cNvSpPr>
          <p:nvPr/>
        </p:nvSpPr>
        <p:spPr bwMode="auto">
          <a:xfrm>
            <a:off x="7958139" y="4033839"/>
            <a:ext cx="219075" cy="219075"/>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p>
        </p:txBody>
      </p:sp>
      <p:sp>
        <p:nvSpPr>
          <p:cNvPr id="10246" name="Oval 9"/>
          <p:cNvSpPr>
            <a:spLocks noChangeAspect="1" noChangeArrowheads="1"/>
          </p:cNvSpPr>
          <p:nvPr/>
        </p:nvSpPr>
        <p:spPr bwMode="auto">
          <a:xfrm>
            <a:off x="7967664" y="4200526"/>
            <a:ext cx="219075" cy="219075"/>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p>
        </p:txBody>
      </p:sp>
      <p:sp>
        <p:nvSpPr>
          <p:cNvPr id="10247" name="Oval 10"/>
          <p:cNvSpPr>
            <a:spLocks noChangeAspect="1" noChangeArrowheads="1"/>
          </p:cNvSpPr>
          <p:nvPr/>
        </p:nvSpPr>
        <p:spPr bwMode="auto">
          <a:xfrm>
            <a:off x="7967664" y="4386264"/>
            <a:ext cx="219075" cy="219075"/>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p>
        </p:txBody>
      </p:sp>
      <p:sp>
        <p:nvSpPr>
          <p:cNvPr id="10248" name="Oval 11"/>
          <p:cNvSpPr>
            <a:spLocks noChangeAspect="1" noChangeArrowheads="1"/>
          </p:cNvSpPr>
          <p:nvPr/>
        </p:nvSpPr>
        <p:spPr bwMode="auto">
          <a:xfrm>
            <a:off x="7953376" y="4581526"/>
            <a:ext cx="219075" cy="219075"/>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p>
        </p:txBody>
      </p:sp>
      <p:sp>
        <p:nvSpPr>
          <p:cNvPr id="23565" name="AutoShape 13"/>
          <p:cNvSpPr>
            <a:spLocks/>
          </p:cNvSpPr>
          <p:nvPr/>
        </p:nvSpPr>
        <p:spPr bwMode="auto">
          <a:xfrm>
            <a:off x="8153400" y="3962400"/>
            <a:ext cx="304800" cy="838200"/>
          </a:xfrm>
          <a:prstGeom prst="rightBrace">
            <a:avLst>
              <a:gd name="adj1" fmla="val 22917"/>
              <a:gd name="adj2" fmla="val 50000"/>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p>
        </p:txBody>
      </p:sp>
      <p:sp>
        <p:nvSpPr>
          <p:cNvPr id="23566" name="Freeform 14"/>
          <p:cNvSpPr>
            <a:spLocks/>
          </p:cNvSpPr>
          <p:nvPr/>
        </p:nvSpPr>
        <p:spPr bwMode="auto">
          <a:xfrm>
            <a:off x="8012113" y="2554289"/>
            <a:ext cx="666750" cy="1800225"/>
          </a:xfrm>
          <a:custGeom>
            <a:avLst/>
            <a:gdLst>
              <a:gd name="T0" fmla="*/ 0 w 420"/>
              <a:gd name="T1" fmla="*/ 0 h 1134"/>
              <a:gd name="T2" fmla="*/ 188913 w 420"/>
              <a:gd name="T3" fmla="*/ 14288 h 1134"/>
              <a:gd name="T4" fmla="*/ 276225 w 420"/>
              <a:gd name="T5" fmla="*/ 44450 h 1134"/>
              <a:gd name="T6" fmla="*/ 377825 w 420"/>
              <a:gd name="T7" fmla="*/ 146050 h 1134"/>
              <a:gd name="T8" fmla="*/ 434975 w 420"/>
              <a:gd name="T9" fmla="*/ 217488 h 1134"/>
              <a:gd name="T10" fmla="*/ 463550 w 420"/>
              <a:gd name="T11" fmla="*/ 319088 h 1134"/>
              <a:gd name="T12" fmla="*/ 522288 w 420"/>
              <a:gd name="T13" fmla="*/ 522288 h 1134"/>
              <a:gd name="T14" fmla="*/ 595313 w 420"/>
              <a:gd name="T15" fmla="*/ 739775 h 1134"/>
              <a:gd name="T16" fmla="*/ 666750 w 420"/>
              <a:gd name="T17" fmla="*/ 1044575 h 1134"/>
              <a:gd name="T18" fmla="*/ 652463 w 420"/>
              <a:gd name="T19" fmla="*/ 1684338 h 1134"/>
              <a:gd name="T20" fmla="*/ 565150 w 420"/>
              <a:gd name="T21" fmla="*/ 1800225 h 1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0" h="1134">
                <a:moveTo>
                  <a:pt x="0" y="0"/>
                </a:moveTo>
                <a:cubicBezTo>
                  <a:pt x="40" y="3"/>
                  <a:pt x="80" y="3"/>
                  <a:pt x="119" y="9"/>
                </a:cubicBezTo>
                <a:cubicBezTo>
                  <a:pt x="138" y="12"/>
                  <a:pt x="174" y="28"/>
                  <a:pt x="174" y="28"/>
                </a:cubicBezTo>
                <a:cubicBezTo>
                  <a:pt x="193" y="56"/>
                  <a:pt x="215" y="69"/>
                  <a:pt x="238" y="92"/>
                </a:cubicBezTo>
                <a:cubicBezTo>
                  <a:pt x="268" y="183"/>
                  <a:pt x="219" y="53"/>
                  <a:pt x="274" y="137"/>
                </a:cubicBezTo>
                <a:cubicBezTo>
                  <a:pt x="286" y="156"/>
                  <a:pt x="286" y="180"/>
                  <a:pt x="292" y="201"/>
                </a:cubicBezTo>
                <a:cubicBezTo>
                  <a:pt x="305" y="244"/>
                  <a:pt x="319" y="286"/>
                  <a:pt x="329" y="329"/>
                </a:cubicBezTo>
                <a:cubicBezTo>
                  <a:pt x="340" y="378"/>
                  <a:pt x="337" y="430"/>
                  <a:pt x="375" y="466"/>
                </a:cubicBezTo>
                <a:cubicBezTo>
                  <a:pt x="397" y="532"/>
                  <a:pt x="410" y="588"/>
                  <a:pt x="420" y="658"/>
                </a:cubicBezTo>
                <a:cubicBezTo>
                  <a:pt x="417" y="792"/>
                  <a:pt x="417" y="927"/>
                  <a:pt x="411" y="1061"/>
                </a:cubicBezTo>
                <a:cubicBezTo>
                  <a:pt x="409" y="1102"/>
                  <a:pt x="356" y="1098"/>
                  <a:pt x="356" y="1134"/>
                </a:cubicBezTo>
              </a:path>
            </a:pathLst>
          </a:custGeom>
          <a:noFill/>
          <a:ln w="38100" cmpd="sng">
            <a:solidFill>
              <a:schemeClr val="accent1"/>
            </a:solidFill>
            <a:round/>
            <a:headEnd type="none" w="med" len="med"/>
            <a:tailEnd type="triangl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Tree>
    <p:extLst>
      <p:ext uri="{BB962C8B-B14F-4D97-AF65-F5344CB8AC3E}">
        <p14:creationId xmlns:p14="http://schemas.microsoft.com/office/powerpoint/2010/main" val="4146881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6"/>
                                        </p:tgtEl>
                                        <p:attrNameLst>
                                          <p:attrName>style.visibility</p:attrName>
                                        </p:attrNameLst>
                                      </p:cBhvr>
                                      <p:to>
                                        <p:strVal val="visible"/>
                                      </p:to>
                                    </p:set>
                                    <p:animEffect transition="in" filter="box(in)">
                                      <p:cBhvr>
                                        <p:cTn id="7" dur="500"/>
                                        <p:tgtEl>
                                          <p:spTgt spid="23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blinds(horizontal)">
                                      <p:cBhvr>
                                        <p:cTn id="12" dur="5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animBg="1"/>
      <p:bldP spid="235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Cell Reference – Absolute Value</a:t>
            </a:r>
          </a:p>
        </p:txBody>
      </p:sp>
      <p:sp>
        <p:nvSpPr>
          <p:cNvPr id="11267" name="Rectangle 3"/>
          <p:cNvSpPr>
            <a:spLocks noGrp="1" noChangeArrowheads="1"/>
          </p:cNvSpPr>
          <p:nvPr>
            <p:ph type="body" idx="1"/>
          </p:nvPr>
        </p:nvSpPr>
        <p:spPr>
          <a:xfrm>
            <a:off x="2894013" y="1827214"/>
            <a:ext cx="7313612" cy="2287587"/>
          </a:xfrm>
        </p:spPr>
        <p:txBody>
          <a:bodyPr/>
          <a:lstStyle/>
          <a:p>
            <a:pPr eaLnBrk="1" hangingPunct="1"/>
            <a:r>
              <a:rPr lang="en-US" smtClean="0"/>
              <a:t>An Absolute reference never changes!</a:t>
            </a:r>
          </a:p>
          <a:p>
            <a:pPr lvl="1" eaLnBrk="1" hangingPunct="1"/>
            <a:r>
              <a:rPr lang="en-US" smtClean="0"/>
              <a:t>Ex. If you wanted to input a formula and wanted to keep a constant in the formula, you would make it absolute</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4038601"/>
            <a:ext cx="6843713"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826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Cell Reference – Mixed Value</a:t>
            </a:r>
          </a:p>
        </p:txBody>
      </p:sp>
      <p:sp>
        <p:nvSpPr>
          <p:cNvPr id="12291" name="Rectangle 3"/>
          <p:cNvSpPr>
            <a:spLocks noGrp="1" noChangeArrowheads="1"/>
          </p:cNvSpPr>
          <p:nvPr>
            <p:ph type="body" idx="1"/>
          </p:nvPr>
        </p:nvSpPr>
        <p:spPr/>
        <p:txBody>
          <a:bodyPr/>
          <a:lstStyle/>
          <a:p>
            <a:pPr eaLnBrk="1" hangingPunct="1"/>
            <a:r>
              <a:rPr lang="en-US" sz="2000" b="1"/>
              <a:t>Mixed</a:t>
            </a:r>
            <a:r>
              <a:rPr lang="en-US" sz="2000"/>
              <a:t> reference indicates the combination of an absolute cell and a relative cell, such as $G8 or B$2</a:t>
            </a:r>
          </a:p>
          <a:p>
            <a:pPr eaLnBrk="1" hangingPunct="1"/>
            <a:endParaRPr lang="en-US"/>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1"/>
            <a:ext cx="44196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r="33623"/>
          <a:stretch>
            <a:fillRect/>
          </a:stretch>
        </p:blipFill>
        <p:spPr bwMode="auto">
          <a:xfrm>
            <a:off x="5791200" y="5105401"/>
            <a:ext cx="436245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7" name="Line 7"/>
          <p:cNvSpPr>
            <a:spLocks noChangeShapeType="1"/>
          </p:cNvSpPr>
          <p:nvPr/>
        </p:nvSpPr>
        <p:spPr bwMode="auto">
          <a:xfrm flipH="1">
            <a:off x="6400800" y="2514600"/>
            <a:ext cx="2286000" cy="11430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Line 8"/>
          <p:cNvSpPr>
            <a:spLocks noChangeShapeType="1"/>
          </p:cNvSpPr>
          <p:nvPr/>
        </p:nvSpPr>
        <p:spPr bwMode="auto">
          <a:xfrm>
            <a:off x="9525000" y="2514600"/>
            <a:ext cx="0" cy="304800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5350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diamond(in)">
                                      <p:cBhvr>
                                        <p:cTn id="7" dur="20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 to="" calcmode="lin" valueType="num">
                                      <p:cBhvr>
                                        <p:cTn id="12" dur="1" fill="hold"/>
                                        <p:tgtEl>
                                          <p:spTgt spid="2560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5608"/>
                                        </p:tgtEl>
                                        <p:attrNameLst>
                                          <p:attrName>style.visibility</p:attrName>
                                        </p:attrNameLst>
                                      </p:cBhvr>
                                      <p:to>
                                        <p:strVal val="visible"/>
                                      </p:to>
                                    </p:set>
                                    <p:anim to="" calcmode="lin" valueType="num">
                                      <p:cBhvr>
                                        <p:cTn id="17" dur="1" fill="hold"/>
                                        <p:tgtEl>
                                          <p:spTgt spid="2560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5606"/>
                                        </p:tgtEl>
                                        <p:attrNameLst>
                                          <p:attrName>style.visibility</p:attrName>
                                        </p:attrNameLst>
                                      </p:cBhvr>
                                      <p:to>
                                        <p:strVal val="visible"/>
                                      </p:to>
                                    </p:set>
                                    <p:anim to="" calcmode="lin" valueType="num">
                                      <p:cBhvr>
                                        <p:cTn id="22" dur="1" fill="hold"/>
                                        <p:tgtEl>
                                          <p:spTgt spid="256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Cell Reference</a:t>
            </a:r>
          </a:p>
        </p:txBody>
      </p:sp>
      <p:pic>
        <p:nvPicPr>
          <p:cNvPr id="2458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0801" y="2743201"/>
            <a:ext cx="7313613" cy="3617913"/>
          </a:xfrm>
          <a:noFill/>
        </p:spPr>
      </p:pic>
      <p:sp>
        <p:nvSpPr>
          <p:cNvPr id="13316" name="Text Box 5"/>
          <p:cNvSpPr txBox="1">
            <a:spLocks noChangeArrowheads="1"/>
          </p:cNvSpPr>
          <p:nvPr/>
        </p:nvSpPr>
        <p:spPr bwMode="auto">
          <a:xfrm>
            <a:off x="2895600" y="1752601"/>
            <a:ext cx="7162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tx2"/>
              </a:buClr>
              <a:buSzPct val="60000"/>
              <a:buFont typeface="Wingdings" panose="05000000000000000000" pitchFamily="2" charset="2"/>
              <a:buNone/>
            </a:pPr>
            <a:r>
              <a:rPr lang="en-US" sz="2400" b="1"/>
              <a:t>Absolute</a:t>
            </a:r>
            <a:r>
              <a:rPr lang="en-US" sz="2400"/>
              <a:t> (cell value remains static when copied to other locations) $G$8</a:t>
            </a:r>
            <a:endParaRPr lang="en-US" sz="2400" b="1"/>
          </a:p>
          <a:p>
            <a:pPr>
              <a:spcBef>
                <a:spcPct val="50000"/>
              </a:spcBef>
            </a:pPr>
            <a:endParaRPr lang="en-US" sz="2400"/>
          </a:p>
        </p:txBody>
      </p:sp>
    </p:spTree>
    <p:extLst>
      <p:ext uri="{BB962C8B-B14F-4D97-AF65-F5344CB8AC3E}">
        <p14:creationId xmlns:p14="http://schemas.microsoft.com/office/powerpoint/2010/main" val="127997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decel="50000" fill="hold">
                                          <p:stCondLst>
                                            <p:cond delay="0"/>
                                          </p:stCondLst>
                                        </p:cTn>
                                        <p:tgtEl>
                                          <p:spTgt spid="245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80"/>
                                        </p:tgtEl>
                                        <p:attrNameLst>
                                          <p:attrName>ppt_w</p:attrName>
                                        </p:attrNameLst>
                                      </p:cBhvr>
                                      <p:tavLst>
                                        <p:tav tm="0">
                                          <p:val>
                                            <p:strVal val="#ppt_w*.05"/>
                                          </p:val>
                                        </p:tav>
                                        <p:tav tm="100000">
                                          <p:val>
                                            <p:strVal val="#ppt_w"/>
                                          </p:val>
                                        </p:tav>
                                      </p:tavLst>
                                    </p:anim>
                                    <p:anim calcmode="lin" valueType="num">
                                      <p:cBhvr>
                                        <p:cTn id="10" dur="1000" fill="hold"/>
                                        <p:tgtEl>
                                          <p:spTgt spid="245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Terms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Scatter plot </a:t>
            </a:r>
            <a:r>
              <a:rPr lang="mr-IN" dirty="0" smtClean="0"/>
              <a:t>–</a:t>
            </a:r>
            <a:r>
              <a:rPr lang="en-US" dirty="0" smtClean="0"/>
              <a:t> A graph of plotted points that show the relationship between two sets of data.</a:t>
            </a:r>
          </a:p>
          <a:p>
            <a:r>
              <a:rPr lang="en-US" b="1" dirty="0" smtClean="0">
                <a:solidFill>
                  <a:srgbClr val="FF0000"/>
                </a:solidFill>
              </a:rPr>
              <a:t>Regression Equation </a:t>
            </a:r>
            <a:r>
              <a:rPr lang="mr-IN" dirty="0" smtClean="0"/>
              <a:t>–</a:t>
            </a:r>
            <a:r>
              <a:rPr lang="en-US" dirty="0" smtClean="0"/>
              <a:t> An equation that models the dependent relationship of two or more variables.  Y = a + </a:t>
            </a:r>
            <a:r>
              <a:rPr lang="en-US" dirty="0" err="1" smtClean="0"/>
              <a:t>bX</a:t>
            </a:r>
            <a:r>
              <a:rPr lang="en-US" dirty="0" smtClean="0"/>
              <a:t> = e</a:t>
            </a:r>
          </a:p>
          <a:p>
            <a:r>
              <a:rPr lang="en-US" b="1" dirty="0" smtClean="0">
                <a:solidFill>
                  <a:srgbClr val="FF0000"/>
                </a:solidFill>
              </a:rPr>
              <a:t>Ratio</a:t>
            </a:r>
            <a:r>
              <a:rPr lang="en-US" dirty="0" smtClean="0"/>
              <a:t> </a:t>
            </a:r>
            <a:r>
              <a:rPr lang="mr-IN" dirty="0" smtClean="0"/>
              <a:t>–</a:t>
            </a:r>
            <a:r>
              <a:rPr lang="en-US" dirty="0" smtClean="0"/>
              <a:t> The relationship in quantity, amount, or size between two or more things.   Example:  14 boys:12 girls</a:t>
            </a:r>
          </a:p>
          <a:p>
            <a:r>
              <a:rPr lang="en-US" b="1" dirty="0" smtClean="0">
                <a:solidFill>
                  <a:srgbClr val="FF0000"/>
                </a:solidFill>
              </a:rPr>
              <a:t>Proportion </a:t>
            </a:r>
            <a:r>
              <a:rPr lang="mr-IN" dirty="0" smtClean="0"/>
              <a:t>–</a:t>
            </a:r>
            <a:r>
              <a:rPr lang="en-US" dirty="0" smtClean="0"/>
              <a:t> A statement of equality between two rations.</a:t>
            </a:r>
          </a:p>
        </p:txBody>
      </p:sp>
    </p:spTree>
    <p:extLst>
      <p:ext uri="{BB962C8B-B14F-4D97-AF65-F5344CB8AC3E}">
        <p14:creationId xmlns:p14="http://schemas.microsoft.com/office/powerpoint/2010/main" val="6679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Cell Reference</a:t>
            </a:r>
          </a:p>
        </p:txBody>
      </p:sp>
      <p:sp>
        <p:nvSpPr>
          <p:cNvPr id="14339" name="Rectangle 3"/>
          <p:cNvSpPr>
            <a:spLocks noGrp="1" noChangeArrowheads="1"/>
          </p:cNvSpPr>
          <p:nvPr>
            <p:ph type="body" idx="1"/>
          </p:nvPr>
        </p:nvSpPr>
        <p:spPr/>
        <p:txBody>
          <a:bodyPr/>
          <a:lstStyle/>
          <a:p>
            <a:pPr eaLnBrk="1" hangingPunct="1"/>
            <a:r>
              <a:rPr lang="en-US" smtClean="0"/>
              <a:t>A Relative Cell Reference Changes!</a:t>
            </a:r>
          </a:p>
          <a:p>
            <a:pPr lvl="1" eaLnBrk="1" hangingPunct="1"/>
            <a:r>
              <a:rPr lang="en-US" smtClean="0"/>
              <a:t>Ex. =D5/$F$8</a:t>
            </a:r>
          </a:p>
          <a:p>
            <a:pPr lvl="1" eaLnBrk="1" hangingPunct="1"/>
            <a:r>
              <a:rPr lang="en-US" smtClean="0"/>
              <a:t>What is the relative reference?</a:t>
            </a:r>
          </a:p>
          <a:p>
            <a:pPr lvl="1" eaLnBrk="1" hangingPunct="1"/>
            <a:r>
              <a:rPr lang="en-US" smtClean="0"/>
              <a:t>Why?</a:t>
            </a:r>
          </a:p>
        </p:txBody>
      </p:sp>
    </p:spTree>
    <p:extLst>
      <p:ext uri="{BB962C8B-B14F-4D97-AF65-F5344CB8AC3E}">
        <p14:creationId xmlns:p14="http://schemas.microsoft.com/office/powerpoint/2010/main" val="1217212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Cell References</a:t>
            </a:r>
          </a:p>
        </p:txBody>
      </p:sp>
      <p:sp>
        <p:nvSpPr>
          <p:cNvPr id="15363" name="Rectangle 3"/>
          <p:cNvSpPr>
            <a:spLocks noGrp="1" noChangeArrowheads="1"/>
          </p:cNvSpPr>
          <p:nvPr>
            <p:ph type="body" idx="1"/>
          </p:nvPr>
        </p:nvSpPr>
        <p:spPr/>
        <p:txBody>
          <a:bodyPr>
            <a:normAutofit fontScale="92500" lnSpcReduction="10000"/>
          </a:bodyPr>
          <a:lstStyle/>
          <a:p>
            <a:pPr eaLnBrk="1" hangingPunct="1"/>
            <a:r>
              <a:rPr lang="en-US" smtClean="0"/>
              <a:t>Absolute Column and absolute row. </a:t>
            </a:r>
          </a:p>
          <a:p>
            <a:pPr lvl="1" eaLnBrk="1" hangingPunct="1"/>
            <a:r>
              <a:rPr lang="en-US" smtClean="0"/>
              <a:t>Ex. $A$1 </a:t>
            </a:r>
          </a:p>
          <a:p>
            <a:pPr eaLnBrk="1" hangingPunct="1"/>
            <a:r>
              <a:rPr lang="en-US" smtClean="0"/>
              <a:t>Relative column and Absolute Row</a:t>
            </a:r>
          </a:p>
          <a:p>
            <a:pPr lvl="1" eaLnBrk="1" hangingPunct="1"/>
            <a:r>
              <a:rPr lang="en-US" smtClean="0"/>
              <a:t>Ex. A$1 </a:t>
            </a:r>
          </a:p>
          <a:p>
            <a:pPr eaLnBrk="1" hangingPunct="1"/>
            <a:r>
              <a:rPr lang="en-US" smtClean="0"/>
              <a:t>Absolute column and relative Row</a:t>
            </a:r>
          </a:p>
          <a:p>
            <a:pPr lvl="1" eaLnBrk="1" hangingPunct="1"/>
            <a:r>
              <a:rPr lang="en-US" smtClean="0"/>
              <a:t>Ex. Starts with $A1 </a:t>
            </a:r>
          </a:p>
          <a:p>
            <a:pPr eaLnBrk="1" hangingPunct="1"/>
            <a:r>
              <a:rPr lang="en-US" smtClean="0"/>
              <a:t>Relative column and relative row</a:t>
            </a:r>
          </a:p>
          <a:p>
            <a:pPr lvl="1" eaLnBrk="1" hangingPunct="1"/>
            <a:r>
              <a:rPr lang="en-US" smtClean="0"/>
              <a:t>Ex. A1	</a:t>
            </a:r>
          </a:p>
        </p:txBody>
      </p:sp>
    </p:spTree>
    <p:extLst>
      <p:ext uri="{BB962C8B-B14F-4D97-AF65-F5344CB8AC3E}">
        <p14:creationId xmlns:p14="http://schemas.microsoft.com/office/powerpoint/2010/main" val="1106331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Sheets</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Google Sheets for Beginners</a:t>
            </a:r>
            <a:endParaRPr lang="en-US" dirty="0"/>
          </a:p>
        </p:txBody>
      </p:sp>
    </p:spTree>
    <p:extLst>
      <p:ext uri="{BB962C8B-B14F-4D97-AF65-F5344CB8AC3E}">
        <p14:creationId xmlns:p14="http://schemas.microsoft.com/office/powerpoint/2010/main" val="304524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Section 2.02</a:t>
            </a:r>
            <a:endParaRPr lang="en-US" sz="6600" dirty="0"/>
          </a:p>
        </p:txBody>
      </p:sp>
      <p:sp>
        <p:nvSpPr>
          <p:cNvPr id="3" name="Text Placeholder 2"/>
          <p:cNvSpPr>
            <a:spLocks noGrp="1"/>
          </p:cNvSpPr>
          <p:nvPr>
            <p:ph type="body" idx="1"/>
          </p:nvPr>
        </p:nvSpPr>
        <p:spPr/>
        <p:txBody>
          <a:bodyPr>
            <a:normAutofit/>
          </a:bodyPr>
          <a:lstStyle/>
          <a:p>
            <a:r>
              <a:rPr lang="en-US" sz="4800" dirty="0" smtClean="0"/>
              <a:t>Stock Simulations</a:t>
            </a:r>
            <a:endParaRPr lang="en-US" sz="4800" dirty="0"/>
          </a:p>
        </p:txBody>
      </p:sp>
    </p:spTree>
    <p:extLst>
      <p:ext uri="{BB962C8B-B14F-4D97-AF65-F5344CB8AC3E}">
        <p14:creationId xmlns:p14="http://schemas.microsoft.com/office/powerpoint/2010/main" val="196258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Simulations</a:t>
            </a:r>
            <a:endParaRPr lang="en-US" dirty="0"/>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hlinkClick r:id="rId2"/>
              </a:rPr>
              <a:t>Stock Video</a:t>
            </a:r>
            <a:endParaRPr lang="en-US" b="1"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hlinkClick r:id="rId3"/>
              </a:rPr>
              <a:t>High Speed Trading In Action</a:t>
            </a:r>
            <a:endParaRPr lang="en-US" b="1"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17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82095"/>
            <a:ext cx="9601196" cy="1303867"/>
          </a:xfrm>
        </p:spPr>
        <p:txBody>
          <a:bodyPr/>
          <a:lstStyle/>
          <a:p>
            <a:r>
              <a:rPr lang="en-US" dirty="0" smtClean="0"/>
              <a:t>Stock Exchange Game</a:t>
            </a:r>
            <a:endParaRPr lang="en-US" dirty="0"/>
          </a:p>
        </p:txBody>
      </p:sp>
      <p:sp>
        <p:nvSpPr>
          <p:cNvPr id="3" name="Content Placeholder 2"/>
          <p:cNvSpPr>
            <a:spLocks noGrp="1"/>
          </p:cNvSpPr>
          <p:nvPr>
            <p:ph idx="1"/>
          </p:nvPr>
        </p:nvSpPr>
        <p:spPr>
          <a:xfrm>
            <a:off x="1295401" y="1985962"/>
            <a:ext cx="9601196" cy="4204230"/>
          </a:xfrm>
        </p:spPr>
        <p:txBody>
          <a:bodyP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hlinkClick r:id="rId2"/>
              </a:rPr>
              <a:t>MarketWatch Virtual Stock Exchange Game</a:t>
            </a: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r>
              <a:rPr lang="en-US" dirty="0"/>
              <a:t>To create an account:</a:t>
            </a:r>
          </a:p>
          <a:p>
            <a:r>
              <a:rPr lang="en-US" dirty="0"/>
              <a:t>Open the </a:t>
            </a:r>
            <a:r>
              <a:rPr lang="en-US" dirty="0">
                <a:hlinkClick r:id="rId3"/>
              </a:rPr>
              <a:t>MarketWatch Virtual Stock Exchange</a:t>
            </a:r>
            <a:r>
              <a:rPr lang="en-US" dirty="0"/>
              <a:t> website</a:t>
            </a:r>
            <a:r>
              <a:rPr lang="en-US" dirty="0" smtClean="0"/>
              <a:t>.</a:t>
            </a:r>
          </a:p>
          <a:p>
            <a:pPr lvl="1"/>
            <a:r>
              <a:rPr lang="en-US" b="1" dirty="0" smtClean="0"/>
              <a:t>Marketwatch.com/game </a:t>
            </a:r>
            <a:endParaRPr lang="en-US" b="1" dirty="0"/>
          </a:p>
          <a:p>
            <a:r>
              <a:rPr lang="en-US" dirty="0"/>
              <a:t>Select the orange "Join Now" button.</a:t>
            </a:r>
          </a:p>
          <a:p>
            <a:r>
              <a:rPr lang="en-US" dirty="0"/>
              <a:t>On the Sign In page, scroll to the bottom and select "Not a member? Register here." under the sign in buttons.</a:t>
            </a:r>
          </a:p>
          <a:p>
            <a:r>
              <a:rPr lang="en-US" dirty="0"/>
              <a:t>Register your account by adding your name, email, and create a password.</a:t>
            </a:r>
          </a:p>
          <a:p>
            <a:r>
              <a:rPr lang="en-US" dirty="0"/>
              <a:t>Once submitted, go to your email. You should receive an email titled "Please verify your email address for </a:t>
            </a:r>
            <a:r>
              <a:rPr lang="en-US" dirty="0" err="1"/>
              <a:t>MarketWatch</a:t>
            </a:r>
            <a:r>
              <a:rPr lang="en-US" dirty="0"/>
              <a:t>" from Dow Jones. Follow the instructions to verify your email and then proceed to the next tab for game creation instructions.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067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Exchange Game</a:t>
            </a:r>
            <a:endParaRPr lang="en-US" dirty="0"/>
          </a:p>
        </p:txBody>
      </p:sp>
      <p:sp>
        <p:nvSpPr>
          <p:cNvPr id="3" name="Content Placeholder 2"/>
          <p:cNvSpPr>
            <a:spLocks noGrp="1"/>
          </p:cNvSpPr>
          <p:nvPr>
            <p:ph sz="half" idx="1"/>
          </p:nvPr>
        </p:nvSpPr>
        <p:spPr>
          <a:xfrm>
            <a:off x="1295402" y="2446020"/>
            <a:ext cx="4718304" cy="3310128"/>
          </a:xfrm>
        </p:spPr>
        <p:txBody>
          <a:bodyPr>
            <a:noAutofit/>
          </a:bodyPr>
          <a:lstStyle/>
          <a:p>
            <a:pPr marL="0" indent="0">
              <a:buNone/>
            </a:pPr>
            <a:r>
              <a:rPr lang="en-US" sz="1600" b="1" dirty="0"/>
              <a:t>To set up a game:</a:t>
            </a:r>
          </a:p>
          <a:p>
            <a:r>
              <a:rPr lang="en-US" sz="1600" dirty="0"/>
              <a:t>Log in and select </a:t>
            </a:r>
            <a:r>
              <a:rPr lang="en-US" sz="1600" i="1" dirty="0"/>
              <a:t>Create a Game</a:t>
            </a:r>
            <a:endParaRPr lang="en-US" sz="1600" dirty="0"/>
          </a:p>
          <a:p>
            <a:r>
              <a:rPr lang="en-US" sz="1600" dirty="0"/>
              <a:t>Choose </a:t>
            </a:r>
            <a:r>
              <a:rPr lang="en-US" sz="1600" i="1" dirty="0"/>
              <a:t>Normal level</a:t>
            </a:r>
            <a:endParaRPr lang="en-US" sz="1600" dirty="0"/>
          </a:p>
          <a:p>
            <a:r>
              <a:rPr lang="en-US" sz="1600" dirty="0"/>
              <a:t>Enter your first name as group name</a:t>
            </a:r>
          </a:p>
          <a:p>
            <a:r>
              <a:rPr lang="en-US" sz="1600" dirty="0"/>
              <a:t>Enter today's date as the start date. You will play for one week so enter the date of one week from today as the end date.</a:t>
            </a:r>
          </a:p>
          <a:p>
            <a:r>
              <a:rPr lang="en-US" sz="1600" dirty="0"/>
              <a:t>Select </a:t>
            </a:r>
            <a:r>
              <a:rPr lang="en-US" sz="1600" i="1" dirty="0"/>
              <a:t>YES</a:t>
            </a:r>
            <a:r>
              <a:rPr lang="en-US" sz="1600" dirty="0"/>
              <a:t> for the answer to "Can new players join after the game has started?"</a:t>
            </a:r>
          </a:p>
          <a:p>
            <a:r>
              <a:rPr lang="en-US" sz="1600" dirty="0"/>
              <a:t>You may choose your own tag line or leave it blank.</a:t>
            </a:r>
          </a:p>
          <a:p>
            <a:r>
              <a:rPr lang="en-US" sz="1600" dirty="0"/>
              <a:t>Proceed to next step.</a:t>
            </a:r>
          </a:p>
        </p:txBody>
      </p:sp>
      <p:sp>
        <p:nvSpPr>
          <p:cNvPr id="4" name="Content Placeholder 3"/>
          <p:cNvSpPr>
            <a:spLocks noGrp="1"/>
          </p:cNvSpPr>
          <p:nvPr>
            <p:ph sz="half" idx="2"/>
          </p:nvPr>
        </p:nvSpPr>
        <p:spPr>
          <a:xfrm>
            <a:off x="6178294" y="2446020"/>
            <a:ext cx="4718304" cy="3310128"/>
          </a:xfrm>
        </p:spPr>
        <p:txBody>
          <a:bodyPr>
            <a:normAutofit/>
          </a:bodyPr>
          <a:lstStyle/>
          <a:p>
            <a:pPr marL="0" indent="0">
              <a:buNone/>
            </a:pPr>
            <a:r>
              <a:rPr lang="en-US" sz="1600" b="1" dirty="0"/>
              <a:t>To accept the symbols offered in step 4, proceed to the next step.</a:t>
            </a:r>
          </a:p>
          <a:p>
            <a:r>
              <a:rPr lang="en-US" sz="1600" dirty="0"/>
              <a:t>Set game to private. Enter a password of your choice.</a:t>
            </a:r>
          </a:p>
          <a:p>
            <a:r>
              <a:rPr lang="en-US" sz="1600" dirty="0"/>
              <a:t>Set player portfolios to private.</a:t>
            </a:r>
          </a:p>
          <a:p>
            <a:r>
              <a:rPr lang="en-US" sz="1600" dirty="0"/>
              <a:t>Proceed to the next step.</a:t>
            </a:r>
          </a:p>
          <a:p>
            <a:r>
              <a:rPr lang="en-US" sz="1600" dirty="0"/>
              <a:t>Join your game by entering your password.</a:t>
            </a:r>
          </a:p>
        </p:txBody>
      </p:sp>
    </p:spTree>
    <p:extLst>
      <p:ext uri="{BB962C8B-B14F-4D97-AF65-F5344CB8AC3E}">
        <p14:creationId xmlns:p14="http://schemas.microsoft.com/office/powerpoint/2010/main" val="21139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Section 2.03</a:t>
            </a:r>
            <a:endParaRPr lang="en-US" sz="6600" dirty="0"/>
          </a:p>
        </p:txBody>
      </p:sp>
      <p:sp>
        <p:nvSpPr>
          <p:cNvPr id="3" name="Text Placeholder 2"/>
          <p:cNvSpPr>
            <a:spLocks noGrp="1"/>
          </p:cNvSpPr>
          <p:nvPr>
            <p:ph type="body" idx="1"/>
          </p:nvPr>
        </p:nvSpPr>
        <p:spPr/>
        <p:txBody>
          <a:bodyPr>
            <a:normAutofit/>
          </a:bodyPr>
          <a:lstStyle/>
          <a:p>
            <a:r>
              <a:rPr lang="en-US" sz="4800" dirty="0" smtClean="0"/>
              <a:t>Scatter Plot Construction</a:t>
            </a:r>
            <a:endParaRPr lang="en-US" sz="4800" dirty="0"/>
          </a:p>
        </p:txBody>
      </p:sp>
    </p:spTree>
    <p:extLst>
      <p:ext uri="{BB962C8B-B14F-4D97-AF65-F5344CB8AC3E}">
        <p14:creationId xmlns:p14="http://schemas.microsoft.com/office/powerpoint/2010/main" val="332977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299</TotalTime>
  <Words>1079</Words>
  <Application>Microsoft Office PowerPoint</Application>
  <PresentationFormat>Widescreen</PresentationFormat>
  <Paragraphs>153</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Cambria Math</vt:lpstr>
      <vt:lpstr>Garamond</vt:lpstr>
      <vt:lpstr>Mangal</vt:lpstr>
      <vt:lpstr>Verdana</vt:lpstr>
      <vt:lpstr>Wingdings</vt:lpstr>
      <vt:lpstr>Organic</vt:lpstr>
      <vt:lpstr>UNIT 2</vt:lpstr>
      <vt:lpstr>Section 2.01</vt:lpstr>
      <vt:lpstr>Investment Terms</vt:lpstr>
      <vt:lpstr>Investment Terms</vt:lpstr>
      <vt:lpstr>Section 2.02</vt:lpstr>
      <vt:lpstr>Stock Simulations</vt:lpstr>
      <vt:lpstr>Stock Exchange Game</vt:lpstr>
      <vt:lpstr>Stock Exchange Game</vt:lpstr>
      <vt:lpstr>Section 2.03</vt:lpstr>
      <vt:lpstr>Scatter Plots</vt:lpstr>
      <vt:lpstr>Constructing a Scatter Plot</vt:lpstr>
      <vt:lpstr>Constructing a Scatter Plot</vt:lpstr>
      <vt:lpstr>Constructing a Scatter Plot</vt:lpstr>
      <vt:lpstr>Constructing a Scatter Plot</vt:lpstr>
      <vt:lpstr>Scatter Plot Relationships</vt:lpstr>
      <vt:lpstr>Positive Correlation</vt:lpstr>
      <vt:lpstr>Negative Correlation</vt:lpstr>
      <vt:lpstr>No Correlation</vt:lpstr>
      <vt:lpstr>Section 2.04</vt:lpstr>
      <vt:lpstr>Trend Line</vt:lpstr>
      <vt:lpstr>Drawing a Trend Line</vt:lpstr>
      <vt:lpstr>Where to place the trend line?</vt:lpstr>
      <vt:lpstr>Equation of a Line</vt:lpstr>
      <vt:lpstr>Equation of a Line</vt:lpstr>
      <vt:lpstr>Equation of a Line</vt:lpstr>
      <vt:lpstr>Window</vt:lpstr>
      <vt:lpstr>Window</vt:lpstr>
      <vt:lpstr>PowerPoint Presentation</vt:lpstr>
      <vt:lpstr>Section 2.08</vt:lpstr>
      <vt:lpstr>Functions</vt:lpstr>
      <vt:lpstr>Components</vt:lpstr>
      <vt:lpstr>Let’s Look at a Function . . .</vt:lpstr>
      <vt:lpstr>Mathmatical Operators</vt:lpstr>
      <vt:lpstr>Basic Functions</vt:lpstr>
      <vt:lpstr>Components of a Function</vt:lpstr>
      <vt:lpstr>Cell Reference – Relative Value</vt:lpstr>
      <vt:lpstr>Cell Reference – Absolute Value</vt:lpstr>
      <vt:lpstr>Cell Reference – Mixed Value</vt:lpstr>
      <vt:lpstr>Cell Reference</vt:lpstr>
      <vt:lpstr>Cell Reference</vt:lpstr>
      <vt:lpstr>Cell References</vt:lpstr>
      <vt:lpstr>Google Sheets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Shannon Smith</dc:creator>
  <cp:lastModifiedBy>Shannon Smith</cp:lastModifiedBy>
  <cp:revision>16</cp:revision>
  <dcterms:created xsi:type="dcterms:W3CDTF">2020-01-26T01:28:20Z</dcterms:created>
  <dcterms:modified xsi:type="dcterms:W3CDTF">2020-01-31T17:25:17Z</dcterms:modified>
</cp:coreProperties>
</file>