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62"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2/12/2020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2/12/2020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eogebra.org/m/uSbGetK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eogebra.org/m/jFxMZsV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eogebra.org/m/jFxMZsV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accessdl.state.al.us/AventaCourses/access_courses/algebra_finance_ua_v17/03_unit/03-02/net_worth_cc/net_worth_cc_playe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smtClean="0"/>
              <a:t>Unit 3</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dirty="0" smtClean="0">
                <a:solidFill>
                  <a:schemeClr val="tx1">
                    <a:lumMod val="85000"/>
                    <a:lumOff val="15000"/>
                  </a:schemeClr>
                </a:solidFill>
              </a:rPr>
              <a:t>Budget and Retirement planning</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Budget</a:t>
            </a:r>
            <a:endParaRPr lang="en-US" dirty="0"/>
          </a:p>
        </p:txBody>
      </p:sp>
      <p:sp>
        <p:nvSpPr>
          <p:cNvPr id="3" name="Content Placeholder 2"/>
          <p:cNvSpPr>
            <a:spLocks noGrp="1"/>
          </p:cNvSpPr>
          <p:nvPr>
            <p:ph idx="1"/>
          </p:nvPr>
        </p:nvSpPr>
        <p:spPr/>
        <p:txBody>
          <a:bodyPr>
            <a:normAutofit/>
          </a:bodyPr>
          <a:lstStyle/>
          <a:p>
            <a:r>
              <a:rPr lang="en-US" sz="2800" dirty="0" smtClean="0"/>
              <a:t>It is 2020 and you are about to graduate from high school.  You are now ready to be on your own and be FREE of your parent’s rules.</a:t>
            </a:r>
          </a:p>
          <a:p>
            <a:r>
              <a:rPr lang="en-US" sz="2800" dirty="0" smtClean="0"/>
              <a:t>Since you will be on your own, you need to learn how to budget your money.  Remember, you will have to pay bills… AND money does not grow on trees!</a:t>
            </a:r>
            <a:endParaRPr lang="en-US" sz="2800" dirty="0"/>
          </a:p>
        </p:txBody>
      </p:sp>
    </p:spTree>
    <p:extLst>
      <p:ext uri="{BB962C8B-B14F-4D97-AF65-F5344CB8AC3E}">
        <p14:creationId xmlns:p14="http://schemas.microsoft.com/office/powerpoint/2010/main" val="33833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a Budget</a:t>
            </a:r>
            <a:endParaRPr lang="en-US" dirty="0"/>
          </a:p>
        </p:txBody>
      </p:sp>
      <p:sp>
        <p:nvSpPr>
          <p:cNvPr id="3" name="Content Placeholder 2"/>
          <p:cNvSpPr>
            <a:spLocks noGrp="1"/>
          </p:cNvSpPr>
          <p:nvPr>
            <p:ph idx="1"/>
          </p:nvPr>
        </p:nvSpPr>
        <p:spPr/>
        <p:txBody>
          <a:bodyPr>
            <a:noAutofit/>
          </a:bodyPr>
          <a:lstStyle/>
          <a:p>
            <a:pPr marL="0" indent="0">
              <a:buNone/>
            </a:pPr>
            <a:r>
              <a:rPr lang="en-US" sz="2200" dirty="0" smtClean="0"/>
              <a:t>When planning a budget for your self, remember the following important details.</a:t>
            </a:r>
          </a:p>
          <a:p>
            <a:r>
              <a:rPr lang="en-US" sz="2200" dirty="0" smtClean="0"/>
              <a:t>A budget is a spending plan.</a:t>
            </a:r>
          </a:p>
          <a:p>
            <a:r>
              <a:rPr lang="en-US" sz="2200" dirty="0" smtClean="0"/>
              <a:t>A budget enables you to use your money wisely.</a:t>
            </a:r>
          </a:p>
          <a:p>
            <a:r>
              <a:rPr lang="en-US" sz="2200" dirty="0" smtClean="0"/>
              <a:t>A budget enables you to make sure that your money covers all necessary financial needs.</a:t>
            </a:r>
          </a:p>
          <a:p>
            <a:r>
              <a:rPr lang="en-US" sz="2200" dirty="0" smtClean="0"/>
              <a:t>A budget helps to control spending habits.</a:t>
            </a:r>
          </a:p>
          <a:p>
            <a:r>
              <a:rPr lang="en-US" sz="2200" dirty="0" smtClean="0"/>
              <a:t>A household budget will better prepare you to live on your earnings.</a:t>
            </a:r>
          </a:p>
          <a:p>
            <a:pPr marL="0" indent="0">
              <a:buNone/>
            </a:pPr>
            <a:r>
              <a:rPr lang="en-US" sz="2200" b="1" dirty="0" smtClean="0">
                <a:solidFill>
                  <a:srgbClr val="FF0000"/>
                </a:solidFill>
              </a:rPr>
              <a:t>If you do not live on your earnings, you will go into debt!</a:t>
            </a:r>
            <a:endParaRPr lang="en-US" sz="2200" b="1" dirty="0">
              <a:solidFill>
                <a:srgbClr val="FF0000"/>
              </a:solidFill>
            </a:endParaRPr>
          </a:p>
        </p:txBody>
      </p:sp>
    </p:spTree>
    <p:extLst>
      <p:ext uri="{BB962C8B-B14F-4D97-AF65-F5344CB8AC3E}">
        <p14:creationId xmlns:p14="http://schemas.microsoft.com/office/powerpoint/2010/main" val="24376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a Budget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smtClean="0"/>
              <a:t>There are many different ways to prepare a budget.  You are going to learn to prepare a budget using the “Six Step Method”.</a:t>
            </a:r>
          </a:p>
          <a:p>
            <a:pPr marL="457200" indent="-457200">
              <a:buFont typeface="+mj-lt"/>
              <a:buAutoNum type="arabicPeriod"/>
            </a:pPr>
            <a:r>
              <a:rPr lang="en-US" sz="2200" dirty="0" smtClean="0">
                <a:solidFill>
                  <a:schemeClr val="tx1"/>
                </a:solidFill>
              </a:rPr>
              <a:t>Determine your gross income.</a:t>
            </a:r>
          </a:p>
          <a:p>
            <a:pPr marL="457200" indent="-457200">
              <a:buFont typeface="+mj-lt"/>
              <a:buAutoNum type="arabicPeriod"/>
            </a:pPr>
            <a:r>
              <a:rPr lang="en-US" sz="2200" dirty="0" smtClean="0">
                <a:solidFill>
                  <a:schemeClr val="tx1"/>
                </a:solidFill>
              </a:rPr>
              <a:t>Determine any deductions that will be subtracted from your total income.  (28% is a good estimate)</a:t>
            </a:r>
          </a:p>
          <a:p>
            <a:pPr marL="457200" indent="-457200">
              <a:buFont typeface="+mj-lt"/>
              <a:buAutoNum type="arabicPeriod"/>
            </a:pPr>
            <a:r>
              <a:rPr lang="en-US" sz="2200" dirty="0" smtClean="0">
                <a:solidFill>
                  <a:schemeClr val="tx1"/>
                </a:solidFill>
              </a:rPr>
              <a:t>Determine net income.</a:t>
            </a:r>
          </a:p>
          <a:p>
            <a:pPr marL="457200" indent="-457200">
              <a:buFont typeface="+mj-lt"/>
              <a:buAutoNum type="arabicPeriod"/>
            </a:pPr>
            <a:r>
              <a:rPr lang="en-US" sz="2200" dirty="0" smtClean="0">
                <a:solidFill>
                  <a:schemeClr val="tx1"/>
                </a:solidFill>
              </a:rPr>
              <a:t>Determine fixed expenses.</a:t>
            </a:r>
          </a:p>
          <a:p>
            <a:pPr marL="457200" indent="-457200">
              <a:buFont typeface="+mj-lt"/>
              <a:buAutoNum type="arabicPeriod"/>
            </a:pPr>
            <a:r>
              <a:rPr lang="en-US" sz="2200" dirty="0" smtClean="0">
                <a:solidFill>
                  <a:schemeClr val="tx1"/>
                </a:solidFill>
              </a:rPr>
              <a:t>Determine the amount of spendable income.</a:t>
            </a:r>
          </a:p>
          <a:p>
            <a:pPr marL="457200" indent="-457200">
              <a:buFont typeface="+mj-lt"/>
              <a:buAutoNum type="arabicPeriod"/>
            </a:pPr>
            <a:r>
              <a:rPr lang="en-US" sz="2200" dirty="0" smtClean="0">
                <a:solidFill>
                  <a:schemeClr val="tx1"/>
                </a:solidFill>
              </a:rPr>
              <a:t>Develop a plan to manage spendable income.</a:t>
            </a:r>
            <a:endParaRPr lang="en-US" sz="2200" dirty="0">
              <a:solidFill>
                <a:schemeClr val="tx1"/>
              </a:solidFill>
            </a:endParaRPr>
          </a:p>
        </p:txBody>
      </p:sp>
    </p:spTree>
    <p:extLst>
      <p:ext uri="{BB962C8B-B14F-4D97-AF65-F5344CB8AC3E}">
        <p14:creationId xmlns:p14="http://schemas.microsoft.com/office/powerpoint/2010/main" val="16769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Monthly Fixed Expenses?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Monthly fixed expenses include:</a:t>
            </a:r>
          </a:p>
          <a:p>
            <a:r>
              <a:rPr lang="en-US" sz="2400" dirty="0" smtClean="0"/>
              <a:t>Rent</a:t>
            </a:r>
          </a:p>
          <a:p>
            <a:r>
              <a:rPr lang="en-US" sz="2400" dirty="0" smtClean="0"/>
              <a:t>Food</a:t>
            </a:r>
          </a:p>
          <a:p>
            <a:r>
              <a:rPr lang="en-US" sz="2400" dirty="0" smtClean="0"/>
              <a:t>Personal Care</a:t>
            </a:r>
          </a:p>
          <a:p>
            <a:r>
              <a:rPr lang="en-US" sz="2400" dirty="0" smtClean="0"/>
              <a:t>Savings (needed for those emergencies that may/will happen)</a:t>
            </a:r>
          </a:p>
          <a:p>
            <a:r>
              <a:rPr lang="en-US" sz="2400" dirty="0" smtClean="0"/>
              <a:t>Monthly Payments</a:t>
            </a:r>
          </a:p>
          <a:p>
            <a:pPr lvl="1"/>
            <a:r>
              <a:rPr lang="en-US" sz="2400" dirty="0" smtClean="0"/>
              <a:t>Car Payments, insurance payments, utilities, phone, and water</a:t>
            </a:r>
          </a:p>
          <a:p>
            <a:pPr marL="201168" lvl="1" indent="0">
              <a:buNone/>
            </a:pPr>
            <a:endParaRPr lang="en-US" dirty="0"/>
          </a:p>
        </p:txBody>
      </p:sp>
    </p:spTree>
    <p:extLst>
      <p:ext uri="{BB962C8B-B14F-4D97-AF65-F5344CB8AC3E}">
        <p14:creationId xmlns:p14="http://schemas.microsoft.com/office/powerpoint/2010/main" val="14744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dirty="0"/>
              <a:t>John is attending college in his hometown. John has a part-time job. He earns $7.50 per hour and he works 32 hours per week. His payroll deductions is 28% of his gross income.</a:t>
            </a:r>
          </a:p>
          <a:p>
            <a:r>
              <a:rPr lang="en-US" dirty="0"/>
              <a:t>John is renting an efficiency apartment which costs $200 per month. Electricity, water, and gas is included in the rent. He has a cable bill that is $45 per month and a cell phone bill that is $75.00 per month. John has a motorcycle payment of $125 per month, plus insurance and operating expenses which total $40 per month.</a:t>
            </a:r>
          </a:p>
          <a:p>
            <a:r>
              <a:rPr lang="en-US" dirty="0"/>
              <a:t>John uses an estimate of 15% of his net income to determine how much he will spend on food.</a:t>
            </a:r>
          </a:p>
          <a:p>
            <a:r>
              <a:rPr lang="en-US" dirty="0"/>
              <a:t>Prepare a budget using John's information. Assume that there are 4 weeks in a month.</a:t>
            </a:r>
          </a:p>
          <a:p>
            <a:endParaRPr lang="en-US" dirty="0"/>
          </a:p>
        </p:txBody>
      </p:sp>
    </p:spTree>
    <p:extLst>
      <p:ext uri="{BB962C8B-B14F-4D97-AF65-F5344CB8AC3E}">
        <p14:creationId xmlns:p14="http://schemas.microsoft.com/office/powerpoint/2010/main" val="127891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106227"/>
              </p:ext>
            </p:extLst>
          </p:nvPr>
        </p:nvGraphicFramePr>
        <p:xfrm>
          <a:off x="1097280" y="2076992"/>
          <a:ext cx="7770670" cy="4245430"/>
        </p:xfrm>
        <a:graphic>
          <a:graphicData uri="http://schemas.openxmlformats.org/drawingml/2006/table">
            <a:tbl>
              <a:tblPr/>
              <a:tblGrid>
                <a:gridCol w="3885335">
                  <a:extLst>
                    <a:ext uri="{9D8B030D-6E8A-4147-A177-3AD203B41FA5}">
                      <a16:colId xmlns:a16="http://schemas.microsoft.com/office/drawing/2014/main" val="1378363886"/>
                    </a:ext>
                  </a:extLst>
                </a:gridCol>
                <a:gridCol w="3885335">
                  <a:extLst>
                    <a:ext uri="{9D8B030D-6E8A-4147-A177-3AD203B41FA5}">
                      <a16:colId xmlns:a16="http://schemas.microsoft.com/office/drawing/2014/main" val="1400297627"/>
                    </a:ext>
                  </a:extLst>
                </a:gridCol>
              </a:tblGrid>
              <a:tr h="303245">
                <a:tc>
                  <a:txBody>
                    <a:bodyPr/>
                    <a:lstStyle/>
                    <a:p>
                      <a:r>
                        <a:rPr lang="en-US" sz="1300"/>
                        <a:t> </a:t>
                      </a:r>
                    </a:p>
                  </a:txBody>
                  <a:tcPr marL="34617" marR="34617" marT="34617" marB="34617" anchor="ctr">
                    <a:lnL>
                      <a:noFill/>
                    </a:lnL>
                    <a:lnR>
                      <a:noFill/>
                    </a:lnR>
                    <a:lnT>
                      <a:noFill/>
                    </a:lnT>
                    <a:lnB>
                      <a:noFill/>
                    </a:lnB>
                    <a:solidFill>
                      <a:srgbClr val="FFFFFF"/>
                    </a:solidFill>
                  </a:tcPr>
                </a:tc>
                <a:tc>
                  <a:txBody>
                    <a:bodyPr/>
                    <a:lstStyle/>
                    <a:p>
                      <a:r>
                        <a:rPr lang="en-US" sz="1300" b="1">
                          <a:effectLst/>
                          <a:latin typeface="Verdana" panose="020B0604030504040204" pitchFamily="34" charset="0"/>
                        </a:rPr>
                        <a:t>Per Month</a:t>
                      </a:r>
                      <a:endParaRPr lang="en-US" sz="1300"/>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2944576726"/>
                  </a:ext>
                </a:extLst>
              </a:tr>
              <a:tr h="303245">
                <a:tc>
                  <a:txBody>
                    <a:bodyPr/>
                    <a:lstStyle/>
                    <a:p>
                      <a:r>
                        <a:rPr lang="en-US" sz="1300" b="1">
                          <a:solidFill>
                            <a:srgbClr val="8D3066"/>
                          </a:solidFill>
                          <a:effectLst/>
                          <a:latin typeface="Verdana" panose="020B0604030504040204" pitchFamily="34" charset="0"/>
                        </a:rPr>
                        <a:t>Gross Income</a:t>
                      </a:r>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2783758832"/>
                  </a:ext>
                </a:extLst>
              </a:tr>
              <a:tr h="303245">
                <a:tc>
                  <a:txBody>
                    <a:bodyPr/>
                    <a:lstStyle/>
                    <a:p>
                      <a:r>
                        <a:rPr lang="en-US" sz="1300" b="1">
                          <a:solidFill>
                            <a:srgbClr val="8D3066"/>
                          </a:solidFill>
                          <a:effectLst/>
                          <a:latin typeface="Verdana" panose="020B0604030504040204" pitchFamily="34" charset="0"/>
                        </a:rPr>
                        <a:t>Payroll Deductions</a:t>
                      </a:r>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3970018835"/>
                  </a:ext>
                </a:extLst>
              </a:tr>
              <a:tr h="303245">
                <a:tc>
                  <a:txBody>
                    <a:bodyPr/>
                    <a:lstStyle/>
                    <a:p>
                      <a:r>
                        <a:rPr lang="en-US" sz="1300" b="1">
                          <a:solidFill>
                            <a:srgbClr val="8D3066"/>
                          </a:solidFill>
                          <a:effectLst/>
                          <a:latin typeface="Verdana" panose="020B0604030504040204" pitchFamily="34" charset="0"/>
                        </a:rPr>
                        <a:t>Net Income</a:t>
                      </a:r>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1948199562"/>
                  </a:ext>
                </a:extLst>
              </a:tr>
              <a:tr h="303245">
                <a:tc>
                  <a:txBody>
                    <a:bodyPr/>
                    <a:lstStyle/>
                    <a:p>
                      <a:r>
                        <a:rPr lang="en-US" sz="1300"/>
                        <a:t> </a:t>
                      </a:r>
                    </a:p>
                  </a:txBody>
                  <a:tcPr marL="34617" marR="34617" marT="34617" marB="34617" anchor="ctr">
                    <a:lnL>
                      <a:noFill/>
                    </a:lnL>
                    <a:lnR>
                      <a:noFill/>
                    </a:lnR>
                    <a:lnT>
                      <a:noFill/>
                    </a:lnT>
                    <a:lnB>
                      <a:noFill/>
                    </a:lnB>
                    <a:solidFill>
                      <a:srgbClr val="FFFFFF"/>
                    </a:solidFill>
                  </a:tcPr>
                </a:tc>
                <a:tc>
                  <a:txBody>
                    <a:bodyPr/>
                    <a:lstStyle/>
                    <a:p>
                      <a:r>
                        <a:rPr lang="en-US" sz="1300">
                          <a:effectLst/>
                          <a:latin typeface="Verdana" panose="020B0604030504040204" pitchFamily="34" charset="0"/>
                        </a:rPr>
                        <a:t> </a:t>
                      </a: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137065992"/>
                  </a:ext>
                </a:extLst>
              </a:tr>
              <a:tr h="303245">
                <a:tc>
                  <a:txBody>
                    <a:bodyPr/>
                    <a:lstStyle/>
                    <a:p>
                      <a:r>
                        <a:rPr lang="en-US" sz="1300" b="1">
                          <a:effectLst/>
                          <a:latin typeface="Verdana" panose="020B0604030504040204" pitchFamily="34" charset="0"/>
                        </a:rPr>
                        <a:t>Fixed Expenses</a:t>
                      </a:r>
                      <a:endParaRPr lang="en-US" sz="1300"/>
                    </a:p>
                  </a:txBody>
                  <a:tcPr marL="34617" marR="34617" marT="34617" marB="34617" anchor="ctr">
                    <a:lnL>
                      <a:noFill/>
                    </a:lnL>
                    <a:lnR>
                      <a:noFill/>
                    </a:lnR>
                    <a:lnT>
                      <a:noFill/>
                    </a:lnT>
                    <a:lnB>
                      <a:noFill/>
                    </a:lnB>
                    <a:solidFill>
                      <a:srgbClr val="FFFFFF"/>
                    </a:solidFill>
                  </a:tcPr>
                </a:tc>
                <a:tc>
                  <a:txBody>
                    <a:bodyPr/>
                    <a:lstStyle/>
                    <a:p>
                      <a:r>
                        <a:rPr lang="en-US" sz="1300">
                          <a:effectLst/>
                          <a:latin typeface="Verdana" panose="020B0604030504040204" pitchFamily="34" charset="0"/>
                        </a:rPr>
                        <a:t> </a:t>
                      </a: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530545450"/>
                  </a:ext>
                </a:extLst>
              </a:tr>
              <a:tr h="303245">
                <a:tc>
                  <a:txBody>
                    <a:bodyPr/>
                    <a:lstStyle/>
                    <a:p>
                      <a:r>
                        <a:rPr lang="en-US" sz="1300">
                          <a:effectLst/>
                          <a:latin typeface="Verdana" panose="020B0604030504040204" pitchFamily="34" charset="0"/>
                        </a:rPr>
                        <a:t>Food 15% of net income</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2131936874"/>
                  </a:ext>
                </a:extLst>
              </a:tr>
              <a:tr h="303245">
                <a:tc>
                  <a:txBody>
                    <a:bodyPr/>
                    <a:lstStyle/>
                    <a:p>
                      <a:r>
                        <a:rPr lang="en-US" sz="1300">
                          <a:effectLst/>
                          <a:latin typeface="Verdana" panose="020B0604030504040204" pitchFamily="34" charset="0"/>
                        </a:rPr>
                        <a:t>Housing</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4048663502"/>
                  </a:ext>
                </a:extLst>
              </a:tr>
              <a:tr h="303245">
                <a:tc>
                  <a:txBody>
                    <a:bodyPr/>
                    <a:lstStyle/>
                    <a:p>
                      <a:r>
                        <a:rPr lang="en-US" sz="1300">
                          <a:effectLst/>
                          <a:latin typeface="Verdana" panose="020B0604030504040204" pitchFamily="34" charset="0"/>
                        </a:rPr>
                        <a:t>Cable Bill</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3162418077"/>
                  </a:ext>
                </a:extLst>
              </a:tr>
              <a:tr h="303245">
                <a:tc>
                  <a:txBody>
                    <a:bodyPr/>
                    <a:lstStyle/>
                    <a:p>
                      <a:r>
                        <a:rPr lang="en-US" sz="1300">
                          <a:effectLst/>
                          <a:latin typeface="Verdana" panose="020B0604030504040204" pitchFamily="34" charset="0"/>
                        </a:rPr>
                        <a:t>Phone Bill</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2822120427"/>
                  </a:ext>
                </a:extLst>
              </a:tr>
              <a:tr h="303245">
                <a:tc>
                  <a:txBody>
                    <a:bodyPr/>
                    <a:lstStyle/>
                    <a:p>
                      <a:r>
                        <a:rPr lang="en-US" sz="1300">
                          <a:effectLst/>
                          <a:latin typeface="Verdana" panose="020B0604030504040204" pitchFamily="34" charset="0"/>
                        </a:rPr>
                        <a:t>Transportation</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1583001862"/>
                  </a:ext>
                </a:extLst>
              </a:tr>
              <a:tr h="303245">
                <a:tc>
                  <a:txBody>
                    <a:bodyPr/>
                    <a:lstStyle/>
                    <a:p>
                      <a:r>
                        <a:rPr lang="en-US" sz="1300" b="1">
                          <a:effectLst/>
                          <a:latin typeface="Verdana" panose="020B0604030504040204" pitchFamily="34" charset="0"/>
                        </a:rPr>
                        <a:t>Total Fixed Expenses</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1251274303"/>
                  </a:ext>
                </a:extLst>
              </a:tr>
              <a:tr h="303245">
                <a:tc>
                  <a:txBody>
                    <a:bodyPr/>
                    <a:lstStyle/>
                    <a:p>
                      <a:r>
                        <a:rPr lang="en-US" sz="1300"/>
                        <a:t> </a:t>
                      </a:r>
                    </a:p>
                  </a:txBody>
                  <a:tcPr marL="34617" marR="34617" marT="34617" marB="34617" anchor="ctr">
                    <a:lnL>
                      <a:noFill/>
                    </a:lnL>
                    <a:lnR>
                      <a:noFill/>
                    </a:lnR>
                    <a:lnT>
                      <a:noFill/>
                    </a:lnT>
                    <a:lnB>
                      <a:noFill/>
                    </a:lnB>
                    <a:solidFill>
                      <a:srgbClr val="FFFFFF"/>
                    </a:solidFill>
                  </a:tcPr>
                </a:tc>
                <a:tc>
                  <a:txBody>
                    <a:bodyPr/>
                    <a:lstStyle/>
                    <a:p>
                      <a:r>
                        <a:rPr lang="en-US" sz="1300">
                          <a:effectLst/>
                          <a:latin typeface="Verdana" panose="020B0604030504040204" pitchFamily="34" charset="0"/>
                        </a:rPr>
                        <a:t> </a:t>
                      </a: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1912055340"/>
                  </a:ext>
                </a:extLst>
              </a:tr>
              <a:tr h="303245">
                <a:tc>
                  <a:txBody>
                    <a:bodyPr/>
                    <a:lstStyle/>
                    <a:p>
                      <a:r>
                        <a:rPr lang="en-US" sz="1300" b="1">
                          <a:solidFill>
                            <a:srgbClr val="8D3066"/>
                          </a:solidFill>
                          <a:effectLst/>
                          <a:latin typeface="Verdana" panose="020B0604030504040204" pitchFamily="34" charset="0"/>
                        </a:rPr>
                        <a:t>Spendable Income</a:t>
                      </a:r>
                      <a:endParaRPr lang="en-US" sz="1300"/>
                    </a:p>
                  </a:txBody>
                  <a:tcPr marL="34617" marR="34617" marT="34617" marB="34617" anchor="ctr">
                    <a:lnL>
                      <a:noFill/>
                    </a:lnL>
                    <a:lnR>
                      <a:noFill/>
                    </a:lnR>
                    <a:lnT>
                      <a:noFill/>
                    </a:lnT>
                    <a:lnB>
                      <a:noFill/>
                    </a:lnB>
                    <a:solidFill>
                      <a:srgbClr val="FFFFFF"/>
                    </a:solidFill>
                  </a:tcPr>
                </a:tc>
                <a:tc>
                  <a:txBody>
                    <a:bodyPr/>
                    <a:lstStyle/>
                    <a:p>
                      <a:pPr algn="ctr"/>
                      <a:r>
                        <a:rPr lang="en-US" sz="1300" b="1" dirty="0" smtClean="0">
                          <a:effectLst/>
                          <a:latin typeface="Verdana" panose="020B0604030504040204" pitchFamily="34" charset="0"/>
                        </a:rPr>
                        <a:t>_________</a:t>
                      </a:r>
                      <a:endParaRPr lang="en-US" sz="1300" dirty="0">
                        <a:effectLst/>
                        <a:latin typeface="Verdana" panose="020B0604030504040204" pitchFamily="34" charset="0"/>
                      </a:endParaRPr>
                    </a:p>
                  </a:txBody>
                  <a:tcPr marL="34617" marR="34617" marT="34617" marB="34617" anchor="ctr">
                    <a:lnL>
                      <a:noFill/>
                    </a:lnL>
                    <a:lnR>
                      <a:noFill/>
                    </a:lnR>
                    <a:lnT>
                      <a:noFill/>
                    </a:lnT>
                    <a:lnB>
                      <a:noFill/>
                    </a:lnB>
                    <a:solidFill>
                      <a:srgbClr val="FFFFFF"/>
                    </a:solidFill>
                  </a:tcPr>
                </a:tc>
                <a:extLst>
                  <a:ext uri="{0D108BD9-81ED-4DB2-BD59-A6C34878D82A}">
                    <a16:rowId xmlns:a16="http://schemas.microsoft.com/office/drawing/2014/main" val="4243671104"/>
                  </a:ext>
                </a:extLst>
              </a:tr>
            </a:tbl>
          </a:graphicData>
        </a:graphic>
      </p:graphicFrame>
      <p:sp>
        <p:nvSpPr>
          <p:cNvPr id="5" name="Rectangle 1"/>
          <p:cNvSpPr>
            <a:spLocks noChangeArrowheads="1"/>
          </p:cNvSpPr>
          <p:nvPr/>
        </p:nvSpPr>
        <p:spPr bwMode="auto">
          <a:xfrm>
            <a:off x="-1" y="-300307"/>
            <a:ext cx="129583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52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normAutofit/>
          </a:bodyPr>
          <a:lstStyle/>
          <a:p>
            <a:r>
              <a:rPr lang="en-US" dirty="0"/>
              <a:t>Janet has finally graduated from college. She was hired for a job in her field making $41,000 per year. Janet payroll deductions are 28% of her gross income.</a:t>
            </a:r>
          </a:p>
          <a:p>
            <a:r>
              <a:rPr lang="en-US" dirty="0"/>
              <a:t>She has rented an apartment that costs $450.00 per month. Water and cable are included in the rent of the apartment. She has a cell phone bill of $100.00 per month. Electricity is $120.00 per month. Janet has a car payment of $342.00 per month. Insurance and operating expenses for the car are $150.00 per month.</a:t>
            </a:r>
          </a:p>
          <a:p>
            <a:r>
              <a:rPr lang="en-US" dirty="0"/>
              <a:t>She purchases a $50.00 savings bond every month which costs her $37.50. Janet pays 5% of her net income for medical insurance. 15% of her net income is allocated for food. 10% of her net income is for clothing/personal items.</a:t>
            </a:r>
          </a:p>
          <a:p>
            <a:endParaRPr lang="en-US" dirty="0"/>
          </a:p>
        </p:txBody>
      </p:sp>
    </p:spTree>
    <p:extLst>
      <p:ext uri="{BB962C8B-B14F-4D97-AF65-F5344CB8AC3E}">
        <p14:creationId xmlns:p14="http://schemas.microsoft.com/office/powerpoint/2010/main" val="15843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Continued</a:t>
            </a:r>
            <a:endParaRPr lang="en-US" dirty="0"/>
          </a:p>
        </p:txBody>
      </p:sp>
      <p:sp>
        <p:nvSpPr>
          <p:cNvPr id="5" name="Rectangle 1"/>
          <p:cNvSpPr>
            <a:spLocks noChangeArrowheads="1"/>
          </p:cNvSpPr>
          <p:nvPr/>
        </p:nvSpPr>
        <p:spPr bwMode="auto">
          <a:xfrm>
            <a:off x="-1" y="-300307"/>
            <a:ext cx="129583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6"/>
          <p:cNvSpPr>
            <a:spLocks noGrp="1"/>
          </p:cNvSpPr>
          <p:nvPr>
            <p:ph idx="1"/>
          </p:nvPr>
        </p:nvSpPr>
        <p:spPr/>
        <p:txBody>
          <a:bodyPr/>
          <a:lstStyle/>
          <a:p>
            <a:r>
              <a:rPr lang="en-US" b="1" dirty="0"/>
              <a:t>Example #2: Net Income</a:t>
            </a:r>
            <a:endParaRPr lang="en-US" dirty="0"/>
          </a:p>
          <a:p>
            <a:r>
              <a:rPr lang="en-US" dirty="0"/>
              <a:t>Let's begin by considering Janet's income and deductions. Remember that gross income is before taxes and net income is the actual amount she is paid. Recall that her total salary is $41,000 and her payroll deductions are 28% of her gross income.</a:t>
            </a:r>
          </a:p>
          <a:p>
            <a:endParaRPr lang="en-US" dirty="0"/>
          </a:p>
        </p:txBody>
      </p:sp>
      <p:pic>
        <p:nvPicPr>
          <p:cNvPr id="8" name="Picture Placeholder 4" descr="3.03 Personal Budget"/>
          <p:cNvPicPr>
            <a:picLocks noChangeAspect="1"/>
          </p:cNvPicPr>
          <p:nvPr/>
        </p:nvPicPr>
        <p:blipFill>
          <a:blip r:embed="rId2">
            <a:extLst>
              <a:ext uri="{28A0092B-C50C-407E-A947-70E740481C1C}">
                <a14:useLocalDpi xmlns:a14="http://schemas.microsoft.com/office/drawing/2010/main" val="0"/>
              </a:ext>
            </a:extLst>
          </a:blip>
          <a:srcRect t="6805" b="6805"/>
          <a:stretch>
            <a:fillRect/>
          </a:stretch>
        </p:blipFill>
        <p:spPr>
          <a:xfrm>
            <a:off x="1918061" y="3740450"/>
            <a:ext cx="6655986" cy="2499483"/>
          </a:xfrm>
          <a:prstGeom prst="rect">
            <a:avLst/>
          </a:prstGeom>
        </p:spPr>
      </p:pic>
    </p:spTree>
    <p:extLst>
      <p:ext uri="{BB962C8B-B14F-4D97-AF65-F5344CB8AC3E}">
        <p14:creationId xmlns:p14="http://schemas.microsoft.com/office/powerpoint/2010/main" val="34476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9" y="839892"/>
            <a:ext cx="10058400" cy="978043"/>
          </a:xfrm>
        </p:spPr>
        <p:txBody>
          <a:bodyPr/>
          <a:lstStyle/>
          <a:p>
            <a:r>
              <a:rPr lang="en-US" dirty="0" smtClean="0"/>
              <a:t>Example 2 Continued</a:t>
            </a:r>
            <a:endParaRPr lang="en-US" dirty="0"/>
          </a:p>
        </p:txBody>
      </p:sp>
      <p:sp>
        <p:nvSpPr>
          <p:cNvPr id="3" name="Content Placeholder 2"/>
          <p:cNvSpPr>
            <a:spLocks noGrp="1"/>
          </p:cNvSpPr>
          <p:nvPr>
            <p:ph idx="1"/>
          </p:nvPr>
        </p:nvSpPr>
        <p:spPr>
          <a:xfrm>
            <a:off x="1045029" y="2126524"/>
            <a:ext cx="4650377" cy="4233876"/>
          </a:xfrm>
        </p:spPr>
        <p:txBody>
          <a:bodyPr>
            <a:normAutofit/>
          </a:bodyPr>
          <a:lstStyle/>
          <a:p>
            <a:r>
              <a:rPr lang="en-US" sz="2000" dirty="0"/>
              <a:t>We will use $2,460 (her net income) to prepare a budget for Janet. We will look at her monthly expenses next. Remember the information from the problem, especially that these amounts are per month. Identify the missing amounts for Janet's food budget, transportation, medical insurance, personal expenses, and her total fixed expenses.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309360" y="1920240"/>
            <a:ext cx="4976949" cy="4440160"/>
          </a:xfrm>
          <a:prstGeom prst="rect">
            <a:avLst/>
          </a:prstGeom>
        </p:spPr>
      </p:pic>
    </p:spTree>
    <p:extLst>
      <p:ext uri="{BB962C8B-B14F-4D97-AF65-F5344CB8AC3E}">
        <p14:creationId xmlns:p14="http://schemas.microsoft.com/office/powerpoint/2010/main" val="8193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Continued</a:t>
            </a:r>
            <a:endParaRPr lang="en-US" dirty="0"/>
          </a:p>
        </p:txBody>
      </p:sp>
      <p:sp>
        <p:nvSpPr>
          <p:cNvPr id="3" name="Content Placeholder 2"/>
          <p:cNvSpPr>
            <a:spLocks noGrp="1"/>
          </p:cNvSpPr>
          <p:nvPr>
            <p:ph idx="1"/>
          </p:nvPr>
        </p:nvSpPr>
        <p:spPr/>
        <p:txBody>
          <a:bodyPr/>
          <a:lstStyle/>
          <a:p>
            <a:r>
              <a:rPr lang="en-US" b="1" dirty="0"/>
              <a:t>Example #2: Spendable Income</a:t>
            </a:r>
            <a:endParaRPr lang="en-US" dirty="0"/>
          </a:p>
          <a:p>
            <a:r>
              <a:rPr lang="en-US" dirty="0"/>
              <a:t>Using the calculated amounts of her net income of $2,460.00 per month and $1937.50 as her total expenses, answer the following questions.</a:t>
            </a:r>
          </a:p>
          <a:p>
            <a:r>
              <a:rPr lang="en-US" dirty="0"/>
              <a:t>What is the total amount of money she will have remaining after her total expenses?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366679" y="3867256"/>
            <a:ext cx="4784544" cy="2372677"/>
          </a:xfrm>
          <a:prstGeom prst="rect">
            <a:avLst/>
          </a:prstGeom>
        </p:spPr>
      </p:pic>
    </p:spTree>
    <p:extLst>
      <p:ext uri="{BB962C8B-B14F-4D97-AF65-F5344CB8AC3E}">
        <p14:creationId xmlns:p14="http://schemas.microsoft.com/office/powerpoint/2010/main" val="9471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3.01</a:t>
            </a:r>
            <a:endParaRPr lang="en-US" dirty="0"/>
          </a:p>
        </p:txBody>
      </p:sp>
      <p:sp>
        <p:nvSpPr>
          <p:cNvPr id="3" name="Text Placeholder 2"/>
          <p:cNvSpPr>
            <a:spLocks noGrp="1"/>
          </p:cNvSpPr>
          <p:nvPr>
            <p:ph type="body" idx="1"/>
          </p:nvPr>
        </p:nvSpPr>
        <p:spPr/>
        <p:txBody>
          <a:bodyPr/>
          <a:lstStyle/>
          <a:p>
            <a:r>
              <a:rPr lang="en-US" dirty="0" smtClean="0"/>
              <a:t>Retirement Planning and budgeting</a:t>
            </a:r>
            <a:endParaRPr lang="en-US" dirty="0"/>
          </a:p>
        </p:txBody>
      </p:sp>
    </p:spTree>
    <p:extLst>
      <p:ext uri="{BB962C8B-B14F-4D97-AF65-F5344CB8AC3E}">
        <p14:creationId xmlns:p14="http://schemas.microsoft.com/office/powerpoint/2010/main" val="1385602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Continued</a:t>
            </a:r>
            <a:endParaRPr lang="en-US" dirty="0"/>
          </a:p>
        </p:txBody>
      </p:sp>
      <p:sp>
        <p:nvSpPr>
          <p:cNvPr id="3" name="Content Placeholder 2"/>
          <p:cNvSpPr>
            <a:spLocks noGrp="1"/>
          </p:cNvSpPr>
          <p:nvPr>
            <p:ph idx="1"/>
          </p:nvPr>
        </p:nvSpPr>
        <p:spPr/>
        <p:txBody>
          <a:bodyPr/>
          <a:lstStyle/>
          <a:p>
            <a:r>
              <a:rPr lang="en-US" b="1" dirty="0"/>
              <a:t>Example #2: Saving Money</a:t>
            </a:r>
            <a:endParaRPr lang="en-US" dirty="0"/>
          </a:p>
          <a:p>
            <a:r>
              <a:rPr lang="en-US" dirty="0"/>
              <a:t>Let's consider Janet's case and look at her options for saving extra money for emergencies.</a:t>
            </a:r>
          </a:p>
          <a:p>
            <a:r>
              <a:rPr lang="en-US" dirty="0"/>
              <a:t>Suppose she wanted to save $20 per month for her emergency fund. How much would she have after...</a:t>
            </a:r>
          </a:p>
          <a:p>
            <a:r>
              <a:rPr lang="en-US" dirty="0" smtClean="0"/>
              <a:t>One Year?</a:t>
            </a:r>
          </a:p>
          <a:p>
            <a:r>
              <a:rPr lang="en-US" dirty="0" smtClean="0"/>
              <a:t>Two Years?</a:t>
            </a:r>
          </a:p>
          <a:p>
            <a:r>
              <a:rPr lang="en-US" dirty="0" smtClean="0"/>
              <a:t>Ten Years?</a:t>
            </a:r>
            <a:endParaRPr lang="en-US" dirty="0"/>
          </a:p>
        </p:txBody>
      </p:sp>
    </p:spTree>
    <p:extLst>
      <p:ext uri="{BB962C8B-B14F-4D97-AF65-F5344CB8AC3E}">
        <p14:creationId xmlns:p14="http://schemas.microsoft.com/office/powerpoint/2010/main" val="18076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Graded Assignment</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Analyzing a Personal Budget Activity</a:t>
            </a:r>
            <a:endParaRPr lang="en-US" sz="2800" dirty="0">
              <a:solidFill>
                <a:srgbClr val="FF0000"/>
              </a:solidFill>
            </a:endParaRPr>
          </a:p>
        </p:txBody>
      </p:sp>
    </p:spTree>
    <p:extLst>
      <p:ext uri="{BB962C8B-B14F-4D97-AF65-F5344CB8AC3E}">
        <p14:creationId xmlns:p14="http://schemas.microsoft.com/office/powerpoint/2010/main" val="20547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3.04</a:t>
            </a:r>
            <a:endParaRPr lang="en-US" dirty="0"/>
          </a:p>
        </p:txBody>
      </p:sp>
      <p:sp>
        <p:nvSpPr>
          <p:cNvPr id="3" name="Text Placeholder 2"/>
          <p:cNvSpPr>
            <a:spLocks noGrp="1"/>
          </p:cNvSpPr>
          <p:nvPr>
            <p:ph type="body" idx="1"/>
          </p:nvPr>
        </p:nvSpPr>
        <p:spPr/>
        <p:txBody>
          <a:bodyPr/>
          <a:lstStyle/>
          <a:p>
            <a:r>
              <a:rPr lang="en-US" dirty="0" smtClean="0"/>
              <a:t>Budget line graph</a:t>
            </a:r>
            <a:endParaRPr lang="en-US" dirty="0"/>
          </a:p>
        </p:txBody>
      </p:sp>
    </p:spTree>
    <p:extLst>
      <p:ext uri="{BB962C8B-B14F-4D97-AF65-F5344CB8AC3E}">
        <p14:creationId xmlns:p14="http://schemas.microsoft.com/office/powerpoint/2010/main" val="3741154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Line Graph</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FF0000"/>
                </a:solidFill>
              </a:rPr>
              <a:t>Fixed Expenses </a:t>
            </a:r>
            <a:r>
              <a:rPr lang="en-US" sz="2800" dirty="0" smtClean="0"/>
              <a:t>– Expenses that occur every month like the power bill, cable bill, cell phone bill, insurance, and rent.  They are fairly consistent in their cost, or at least predictable.</a:t>
            </a:r>
          </a:p>
          <a:p>
            <a:r>
              <a:rPr lang="en-US" sz="2800" b="1" dirty="0" smtClean="0">
                <a:solidFill>
                  <a:srgbClr val="FF0000"/>
                </a:solidFill>
              </a:rPr>
              <a:t>Spendable Income </a:t>
            </a:r>
            <a:r>
              <a:rPr lang="en-US" sz="2800" dirty="0" smtClean="0"/>
              <a:t>– Additional expenses that occur throughout the year that vary in price, such as camping, fishing, traveling, etc.</a:t>
            </a:r>
          </a:p>
          <a:p>
            <a:r>
              <a:rPr lang="en-US" sz="2800" b="1" dirty="0" smtClean="0">
                <a:solidFill>
                  <a:srgbClr val="FF0000"/>
                </a:solidFill>
              </a:rPr>
              <a:t>Variable Expenses </a:t>
            </a:r>
            <a:r>
              <a:rPr lang="en-US" sz="2800" dirty="0" smtClean="0"/>
              <a:t>– An expense that can change over time according to a number of factors.  </a:t>
            </a:r>
          </a:p>
          <a:p>
            <a:endParaRPr lang="en-US" sz="2800" dirty="0"/>
          </a:p>
        </p:txBody>
      </p:sp>
    </p:spTree>
    <p:extLst>
      <p:ext uri="{BB962C8B-B14F-4D97-AF65-F5344CB8AC3E}">
        <p14:creationId xmlns:p14="http://schemas.microsoft.com/office/powerpoint/2010/main" val="29829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Line Graph</a:t>
            </a:r>
            <a:endParaRPr lang="en-US" dirty="0"/>
          </a:p>
        </p:txBody>
      </p:sp>
      <p:sp>
        <p:nvSpPr>
          <p:cNvPr id="3" name="Content Placeholder 2"/>
          <p:cNvSpPr>
            <a:spLocks noGrp="1"/>
          </p:cNvSpPr>
          <p:nvPr>
            <p:ph idx="1"/>
          </p:nvPr>
        </p:nvSpPr>
        <p:spPr>
          <a:xfrm>
            <a:off x="1097280" y="1907177"/>
            <a:ext cx="10058400" cy="3961915"/>
          </a:xfrm>
        </p:spPr>
        <p:txBody>
          <a:bodyPr>
            <a:noAutofit/>
          </a:bodyPr>
          <a:lstStyle/>
          <a:p>
            <a:r>
              <a:rPr lang="en-US" sz="2400" dirty="0" smtClean="0"/>
              <a:t>Suppose you go shopping with your friends and you have $45 to spend.  Your friends want to go and eat while you are out.  As the amount you spend on food increases, the amount you have to shop decreases.</a:t>
            </a:r>
          </a:p>
          <a:p>
            <a:r>
              <a:rPr lang="en-US" sz="2400" dirty="0" smtClean="0"/>
              <a:t>Let’s say you have spend $12.00 for your food.  How much do you have to spend shopping?</a:t>
            </a:r>
          </a:p>
          <a:p>
            <a:r>
              <a:rPr lang="en-US" sz="2400" dirty="0" smtClean="0"/>
              <a:t>$33</a:t>
            </a:r>
          </a:p>
          <a:p>
            <a:r>
              <a:rPr lang="en-US" sz="2400" dirty="0" smtClean="0"/>
              <a:t>What if you spend $30 on food?  How much do you have to spend shopping?</a:t>
            </a:r>
          </a:p>
          <a:p>
            <a:r>
              <a:rPr lang="en-US" sz="2400" dirty="0" smtClean="0"/>
              <a:t>$15</a:t>
            </a:r>
            <a:endParaRPr lang="en-US" sz="2400" dirty="0"/>
          </a:p>
        </p:txBody>
      </p:sp>
    </p:spTree>
    <p:extLst>
      <p:ext uri="{BB962C8B-B14F-4D97-AF65-F5344CB8AC3E}">
        <p14:creationId xmlns:p14="http://schemas.microsoft.com/office/powerpoint/2010/main" val="30500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Line Graph</a:t>
            </a:r>
            <a:endParaRPr lang="en-US" dirty="0"/>
          </a:p>
        </p:txBody>
      </p:sp>
      <p:sp>
        <p:nvSpPr>
          <p:cNvPr id="3" name="Content Placeholder 2"/>
          <p:cNvSpPr>
            <a:spLocks noGrp="1"/>
          </p:cNvSpPr>
          <p:nvPr>
            <p:ph idx="1"/>
          </p:nvPr>
        </p:nvSpPr>
        <p:spPr/>
        <p:txBody>
          <a:bodyPr/>
          <a:lstStyle/>
          <a:p>
            <a:r>
              <a:rPr lang="en-US" dirty="0" smtClean="0"/>
              <a:t>You can model this situation with a budget line graph such as the one below.  Any point on the line will give us a possible spending plan for the day.  Notice if you spend $45 shopping, you have $0 left to spend on food and vice versa.</a:t>
            </a:r>
          </a:p>
          <a:p>
            <a:endParaRPr lang="en-US" dirty="0"/>
          </a:p>
          <a:p>
            <a:endParaRPr lang="en-US" dirty="0"/>
          </a:p>
        </p:txBody>
      </p:sp>
      <p:pic>
        <p:nvPicPr>
          <p:cNvPr id="1028" name="Picture 4" descr="budget lin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346" y="3653246"/>
            <a:ext cx="47625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Line Graph</a:t>
            </a:r>
            <a:endParaRPr lang="en-US" dirty="0"/>
          </a:p>
        </p:txBody>
      </p:sp>
      <p:sp>
        <p:nvSpPr>
          <p:cNvPr id="3" name="Content Placeholder 2"/>
          <p:cNvSpPr>
            <a:spLocks noGrp="1"/>
          </p:cNvSpPr>
          <p:nvPr>
            <p:ph idx="1"/>
          </p:nvPr>
        </p:nvSpPr>
        <p:spPr/>
        <p:txBody>
          <a:bodyPr>
            <a:normAutofit/>
          </a:bodyPr>
          <a:lstStyle/>
          <a:p>
            <a:r>
              <a:rPr lang="en-US" sz="2400" dirty="0" smtClean="0"/>
              <a:t>We can write an equation of the budget line.  You need the slope and y-intercept.  By looking at the graph, the y-intercept is 45 and the slope is -1.  Remember, slope-intercept form is y = mx + b.</a:t>
            </a:r>
          </a:p>
          <a:p>
            <a:r>
              <a:rPr lang="en-US" sz="2400" dirty="0" smtClean="0"/>
              <a:t>What would the equation for this budget line be?</a:t>
            </a:r>
          </a:p>
          <a:p>
            <a:endParaRPr lang="en-US" sz="2400" dirty="0"/>
          </a:p>
        </p:txBody>
      </p:sp>
      <p:pic>
        <p:nvPicPr>
          <p:cNvPr id="2050" name="Picture 2" descr="budget lin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169" y="3848099"/>
            <a:ext cx="4762500" cy="1590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4803489" y="5443399"/>
                <a:ext cx="264598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𝑥</m:t>
                      </m:r>
                      <m:r>
                        <a:rPr lang="en-US" sz="3600" b="0" i="1" smtClean="0">
                          <a:latin typeface="Cambria Math" panose="02040503050406030204" pitchFamily="18" charset="0"/>
                        </a:rPr>
                        <m:t>+45</m:t>
                      </m:r>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803489" y="5443399"/>
                <a:ext cx="2645981" cy="55399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59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for Jeans</a:t>
            </a:r>
            <a:endParaRPr lang="en-US" dirty="0"/>
          </a:p>
        </p:txBody>
      </p:sp>
      <p:sp>
        <p:nvSpPr>
          <p:cNvPr id="3" name="Content Placeholder 2"/>
          <p:cNvSpPr>
            <a:spLocks noGrp="1"/>
          </p:cNvSpPr>
          <p:nvPr>
            <p:ph idx="1"/>
          </p:nvPr>
        </p:nvSpPr>
        <p:spPr>
          <a:xfrm>
            <a:off x="1097280" y="1946367"/>
            <a:ext cx="10058400" cy="3922726"/>
          </a:xfrm>
        </p:spPr>
        <p:txBody>
          <a:bodyPr/>
          <a:lstStyle/>
          <a:p>
            <a:r>
              <a:rPr lang="en-US" sz="2000" dirty="0" smtClean="0"/>
              <a:t>Your mother has given you $150 to buy some new jeans for school.  You tried some jeans on at </a:t>
            </a:r>
            <a:r>
              <a:rPr lang="en-US" sz="2000" dirty="0" err="1" smtClean="0"/>
              <a:t>Aeropostale</a:t>
            </a:r>
            <a:r>
              <a:rPr lang="en-US" sz="2000" dirty="0" smtClean="0"/>
              <a:t> last week that you liked and they cost $46.50.  Your mother tells you that she found some similar to these at Marshalls for $16.00.  Your mother will let you decide how to spend your jeans allowance but this is all she will be giving you.  You could be only the ones you like from </a:t>
            </a:r>
            <a:r>
              <a:rPr lang="en-US" sz="2000" dirty="0" err="1" smtClean="0"/>
              <a:t>Aeropostale</a:t>
            </a:r>
            <a:r>
              <a:rPr lang="en-US" sz="2000" dirty="0" smtClean="0"/>
              <a:t>.  You could check out the ones that your mother suggested and spend all of you money on them.  Or you could get a combination of the two.</a:t>
            </a:r>
          </a:p>
          <a:p>
            <a:r>
              <a:rPr lang="en-US" sz="2000" dirty="0" smtClean="0"/>
              <a:t>We will be assuming that tax is included in the price for this lesson.</a:t>
            </a:r>
          </a:p>
          <a:p>
            <a:r>
              <a:rPr lang="en-US" sz="2000" dirty="0" smtClean="0"/>
              <a:t>If you were to get the ones from </a:t>
            </a:r>
            <a:r>
              <a:rPr lang="en-US" sz="2000" dirty="0" err="1" smtClean="0"/>
              <a:t>Aeropostale</a:t>
            </a:r>
            <a:r>
              <a:rPr lang="en-US" sz="2000" dirty="0" smtClean="0"/>
              <a:t>, how many pairs can you buy?</a:t>
            </a:r>
          </a:p>
          <a:p>
            <a:r>
              <a:rPr lang="en-US" sz="2800" b="1" dirty="0" smtClean="0"/>
              <a:t>3 pairs</a:t>
            </a:r>
            <a:endParaRPr lang="en-US" sz="2800" b="1" dirty="0"/>
          </a:p>
        </p:txBody>
      </p:sp>
    </p:spTree>
    <p:extLst>
      <p:ext uri="{BB962C8B-B14F-4D97-AF65-F5344CB8AC3E}">
        <p14:creationId xmlns:p14="http://schemas.microsoft.com/office/powerpoint/2010/main" val="17522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for Jeans</a:t>
            </a:r>
            <a:endParaRPr lang="en-US" dirty="0"/>
          </a:p>
        </p:txBody>
      </p:sp>
      <p:sp>
        <p:nvSpPr>
          <p:cNvPr id="3" name="Content Placeholder 2"/>
          <p:cNvSpPr>
            <a:spLocks noGrp="1"/>
          </p:cNvSpPr>
          <p:nvPr>
            <p:ph idx="1"/>
          </p:nvPr>
        </p:nvSpPr>
        <p:spPr/>
        <p:txBody>
          <a:bodyPr>
            <a:normAutofit/>
          </a:bodyPr>
          <a:lstStyle/>
          <a:p>
            <a:r>
              <a:rPr lang="en-US" sz="2400" dirty="0" smtClean="0"/>
              <a:t>If you were to get the ones from Marshalls, how many pairs can you buy?</a:t>
            </a:r>
          </a:p>
          <a:p>
            <a:r>
              <a:rPr lang="en-US" sz="2400" b="1" dirty="0" smtClean="0"/>
              <a:t>9 pairs</a:t>
            </a:r>
            <a:endParaRPr lang="en-US" sz="2400" b="1" dirty="0"/>
          </a:p>
        </p:txBody>
      </p:sp>
    </p:spTree>
    <p:extLst>
      <p:ext uri="{BB962C8B-B14F-4D97-AF65-F5344CB8AC3E}">
        <p14:creationId xmlns:p14="http://schemas.microsoft.com/office/powerpoint/2010/main" val="37289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Line Graph for Jeans</a:t>
            </a:r>
            <a:endParaRPr lang="en-US" dirty="0"/>
          </a:p>
        </p:txBody>
      </p:sp>
      <p:sp>
        <p:nvSpPr>
          <p:cNvPr id="3" name="Content Placeholder 2"/>
          <p:cNvSpPr>
            <a:spLocks noGrp="1"/>
          </p:cNvSpPr>
          <p:nvPr>
            <p:ph idx="1"/>
          </p:nvPr>
        </p:nvSpPr>
        <p:spPr/>
        <p:txBody>
          <a:bodyPr/>
          <a:lstStyle/>
          <a:p>
            <a:r>
              <a:rPr lang="en-US" dirty="0" smtClean="0"/>
              <a:t>You can see the budget line graph of your situation below.  This graph represents the number of pairs not the cost.</a:t>
            </a:r>
          </a:p>
          <a:p>
            <a:endParaRPr lang="en-US" dirty="0"/>
          </a:p>
        </p:txBody>
      </p:sp>
      <p:pic>
        <p:nvPicPr>
          <p:cNvPr id="3076" name="Picture 4" descr="budget line graph showing the number of pairs of jeans that you can buy from either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230" y="2831056"/>
            <a:ext cx="47625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2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and Budgeting</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sz="4000" dirty="0" smtClean="0"/>
              <a:t>At what age would you like to retire?</a:t>
            </a:r>
          </a:p>
          <a:p>
            <a:pPr marL="0" indent="0">
              <a:buNone/>
            </a:pPr>
            <a:r>
              <a:rPr lang="en-US" sz="4000" dirty="0"/>
              <a:t> </a:t>
            </a:r>
            <a:r>
              <a:rPr lang="en-US" sz="4000" dirty="0" smtClean="0"/>
              <a:t>How would you like to spend your retirement?</a:t>
            </a:r>
          </a:p>
          <a:p>
            <a:pPr marL="0" indent="0">
              <a:buNone/>
            </a:pPr>
            <a:r>
              <a:rPr lang="en-US" sz="4000" dirty="0"/>
              <a:t> </a:t>
            </a:r>
            <a:r>
              <a:rPr lang="en-US" sz="4000" dirty="0" smtClean="0"/>
              <a:t>How to you plan to save for your retirement?</a:t>
            </a:r>
            <a:endParaRPr lang="en-US" sz="4000" dirty="0"/>
          </a:p>
        </p:txBody>
      </p:sp>
    </p:spTree>
    <p:extLst>
      <p:ext uri="{BB962C8B-B14F-4D97-AF65-F5344CB8AC3E}">
        <p14:creationId xmlns:p14="http://schemas.microsoft.com/office/powerpoint/2010/main" val="12855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Line Graph for Jeans</a:t>
            </a:r>
            <a:endParaRPr lang="en-US" dirty="0"/>
          </a:p>
        </p:txBody>
      </p:sp>
      <p:sp>
        <p:nvSpPr>
          <p:cNvPr id="3" name="Content Placeholder 2"/>
          <p:cNvSpPr>
            <a:spLocks noGrp="1"/>
          </p:cNvSpPr>
          <p:nvPr>
            <p:ph idx="1"/>
          </p:nvPr>
        </p:nvSpPr>
        <p:spPr/>
        <p:txBody>
          <a:bodyPr/>
          <a:lstStyle/>
          <a:p>
            <a:pPr marL="0" indent="0">
              <a:buNone/>
            </a:pPr>
            <a:r>
              <a:rPr lang="en-US" dirty="0" smtClean="0"/>
              <a:t>If you were to buy one pair from </a:t>
            </a:r>
            <a:r>
              <a:rPr lang="en-US" dirty="0" err="1" smtClean="0"/>
              <a:t>Aeropostale</a:t>
            </a:r>
            <a:r>
              <a:rPr lang="en-US" dirty="0" smtClean="0"/>
              <a:t>, how many could you buy from Marshalls?</a:t>
            </a:r>
          </a:p>
          <a:p>
            <a:pPr marL="0" indent="0">
              <a:buNone/>
            </a:pPr>
            <a:r>
              <a:rPr lang="en-US" b="1" dirty="0" smtClean="0"/>
              <a:t>6 pairs</a:t>
            </a:r>
          </a:p>
          <a:p>
            <a:pPr marL="0" indent="0">
              <a:buNone/>
            </a:pPr>
            <a:r>
              <a:rPr lang="en-US" dirty="0" smtClean="0"/>
              <a:t>If you were to buy two pairs from </a:t>
            </a:r>
            <a:r>
              <a:rPr lang="en-US" dirty="0" err="1" smtClean="0"/>
              <a:t>Aeropostale</a:t>
            </a:r>
            <a:r>
              <a:rPr lang="en-US" dirty="0" smtClean="0"/>
              <a:t>, how many pairs can you buy from Marshalls?</a:t>
            </a:r>
          </a:p>
          <a:p>
            <a:pPr marL="0" indent="0">
              <a:buNone/>
            </a:pPr>
            <a:r>
              <a:rPr lang="en-US" b="1" dirty="0" smtClean="0"/>
              <a:t>3 pairs</a:t>
            </a:r>
            <a:endParaRPr lang="en-US" b="1" dirty="0"/>
          </a:p>
        </p:txBody>
      </p:sp>
      <p:pic>
        <p:nvPicPr>
          <p:cNvPr id="4098" name="Picture 2" descr="budget line graph showing the number of pairs of jeans that you can buy from either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409" y="3536495"/>
            <a:ext cx="4249445" cy="284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 Budget Line Graph for Jeans</a:t>
            </a:r>
            <a:endParaRPr lang="en-US" dirty="0"/>
          </a:p>
        </p:txBody>
      </p:sp>
      <p:sp>
        <p:nvSpPr>
          <p:cNvPr id="3" name="Content Placeholder 2"/>
          <p:cNvSpPr>
            <a:spLocks noGrp="1"/>
          </p:cNvSpPr>
          <p:nvPr>
            <p:ph idx="1"/>
          </p:nvPr>
        </p:nvSpPr>
        <p:spPr>
          <a:xfrm>
            <a:off x="1097280" y="2108201"/>
            <a:ext cx="5577840" cy="3760891"/>
          </a:xfrm>
        </p:spPr>
        <p:txBody>
          <a:bodyPr>
            <a:noAutofit/>
          </a:bodyPr>
          <a:lstStyle/>
          <a:p>
            <a:r>
              <a:rPr lang="en-US" sz="2400" dirty="0" smtClean="0"/>
              <a:t>Let’s write an equation of this line.</a:t>
            </a:r>
          </a:p>
          <a:p>
            <a:r>
              <a:rPr lang="en-US" sz="2400" dirty="0" smtClean="0"/>
              <a:t>What is the slope of the line?</a:t>
            </a:r>
          </a:p>
          <a:p>
            <a:r>
              <a:rPr lang="en-US" sz="2400" b="1" dirty="0" smtClean="0"/>
              <a:t>-3</a:t>
            </a:r>
          </a:p>
          <a:p>
            <a:r>
              <a:rPr lang="en-US" sz="2400" dirty="0" smtClean="0"/>
              <a:t>What is the y-intercept?</a:t>
            </a:r>
          </a:p>
          <a:p>
            <a:r>
              <a:rPr lang="en-US" sz="2400" b="1" dirty="0" smtClean="0"/>
              <a:t>9</a:t>
            </a:r>
          </a:p>
          <a:p>
            <a:r>
              <a:rPr lang="en-US" sz="2400" dirty="0" smtClean="0"/>
              <a:t>What is the equation of the line?</a:t>
            </a:r>
          </a:p>
          <a:p>
            <a:r>
              <a:rPr lang="en-US" sz="2400" b="1" dirty="0"/>
              <a:t>y</a:t>
            </a:r>
            <a:r>
              <a:rPr lang="en-US" sz="2400" b="1" dirty="0" smtClean="0"/>
              <a:t> = -3x + 9</a:t>
            </a:r>
            <a:endParaRPr lang="en-US" sz="2400" b="1" dirty="0"/>
          </a:p>
        </p:txBody>
      </p:sp>
      <p:pic>
        <p:nvPicPr>
          <p:cNvPr id="5" name="Picture 2" descr="budget line graph showing the number of pairs of jeans that you can buy from either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995" y="2108201"/>
            <a:ext cx="4437685" cy="297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Budget Lines</a:t>
            </a:r>
            <a:endParaRPr lang="en-US" dirty="0"/>
          </a:p>
        </p:txBody>
      </p:sp>
      <p:sp>
        <p:nvSpPr>
          <p:cNvPr id="3" name="Content Placeholder 2"/>
          <p:cNvSpPr>
            <a:spLocks noGrp="1"/>
          </p:cNvSpPr>
          <p:nvPr>
            <p:ph idx="1"/>
          </p:nvPr>
        </p:nvSpPr>
        <p:spPr/>
        <p:txBody>
          <a:bodyPr>
            <a:normAutofit/>
          </a:bodyPr>
          <a:lstStyle/>
          <a:p>
            <a:r>
              <a:rPr lang="en-US" sz="2400" dirty="0" smtClean="0"/>
              <a:t>Use </a:t>
            </a:r>
            <a:r>
              <a:rPr lang="en-US" sz="2400" dirty="0" err="1" smtClean="0"/>
              <a:t>Geogebra</a:t>
            </a:r>
            <a:r>
              <a:rPr lang="en-US" sz="2400" dirty="0" smtClean="0"/>
              <a:t> to complete this activity.</a:t>
            </a:r>
          </a:p>
          <a:p>
            <a:r>
              <a:rPr lang="en-US" sz="2400" dirty="0" smtClean="0">
                <a:hlinkClick r:id="rId2"/>
              </a:rPr>
              <a:t>https://www.geogebra.org/m/uSbGetKD</a:t>
            </a:r>
            <a:r>
              <a:rPr lang="en-US" sz="2400" dirty="0" smtClean="0"/>
              <a:t> </a:t>
            </a:r>
            <a:endParaRPr lang="en-US" sz="2400" dirty="0"/>
          </a:p>
        </p:txBody>
      </p:sp>
    </p:spTree>
    <p:extLst>
      <p:ext uri="{BB962C8B-B14F-4D97-AF65-F5344CB8AC3E}">
        <p14:creationId xmlns:p14="http://schemas.microsoft.com/office/powerpoint/2010/main" val="3421276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3.05</a:t>
            </a:r>
            <a:endParaRPr lang="en-US" dirty="0"/>
          </a:p>
        </p:txBody>
      </p:sp>
      <p:sp>
        <p:nvSpPr>
          <p:cNvPr id="3" name="Text Placeholder 2"/>
          <p:cNvSpPr>
            <a:spLocks noGrp="1"/>
          </p:cNvSpPr>
          <p:nvPr>
            <p:ph type="body" idx="1"/>
          </p:nvPr>
        </p:nvSpPr>
        <p:spPr/>
        <p:txBody>
          <a:bodyPr/>
          <a:lstStyle/>
          <a:p>
            <a:r>
              <a:rPr lang="en-US" dirty="0" smtClean="0"/>
              <a:t>Linear and piecewise functions</a:t>
            </a:r>
            <a:endParaRPr lang="en-US" dirty="0"/>
          </a:p>
        </p:txBody>
      </p:sp>
    </p:spTree>
    <p:extLst>
      <p:ext uri="{BB962C8B-B14F-4D97-AF65-F5344CB8AC3E}">
        <p14:creationId xmlns:p14="http://schemas.microsoft.com/office/powerpoint/2010/main" val="94334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and Piecewise Functions</a:t>
            </a:r>
            <a:endParaRPr lang="en-US" dirty="0"/>
          </a:p>
        </p:txBody>
      </p:sp>
      <p:sp>
        <p:nvSpPr>
          <p:cNvPr id="3" name="Content Placeholder 2"/>
          <p:cNvSpPr>
            <a:spLocks noGrp="1"/>
          </p:cNvSpPr>
          <p:nvPr>
            <p:ph idx="1"/>
          </p:nvPr>
        </p:nvSpPr>
        <p:spPr/>
        <p:txBody>
          <a:bodyPr>
            <a:normAutofit/>
          </a:bodyPr>
          <a:lstStyle/>
          <a:p>
            <a:r>
              <a:rPr lang="en-US" sz="2800" dirty="0"/>
              <a:t>In real world situations it can be difficult to describe events with a single smooth function. We sometimes need to use </a:t>
            </a:r>
            <a:r>
              <a:rPr lang="en-US" sz="2800" b="1" dirty="0"/>
              <a:t>piecewise functions</a:t>
            </a:r>
            <a:r>
              <a:rPr lang="en-US" sz="2800" dirty="0"/>
              <a:t> to describe these situations.</a:t>
            </a:r>
            <a:endParaRPr lang="en-US" sz="2800" dirty="0"/>
          </a:p>
        </p:txBody>
      </p:sp>
    </p:spTree>
    <p:extLst>
      <p:ext uri="{BB962C8B-B14F-4D97-AF65-F5344CB8AC3E}">
        <p14:creationId xmlns:p14="http://schemas.microsoft.com/office/powerpoint/2010/main" val="407435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Piecewise Functions</a:t>
            </a:r>
            <a:endParaRPr lang="en-US" dirty="0"/>
          </a:p>
        </p:txBody>
      </p:sp>
      <p:sp>
        <p:nvSpPr>
          <p:cNvPr id="3" name="Content Placeholder 2"/>
          <p:cNvSpPr>
            <a:spLocks noGrp="1"/>
          </p:cNvSpPr>
          <p:nvPr>
            <p:ph idx="1"/>
          </p:nvPr>
        </p:nvSpPr>
        <p:spPr/>
        <p:txBody>
          <a:bodyPr>
            <a:normAutofit fontScale="92500" lnSpcReduction="10000"/>
          </a:bodyPr>
          <a:lstStyle/>
          <a:p>
            <a:r>
              <a:rPr lang="en-US" sz="2400" b="1" dirty="0">
                <a:solidFill>
                  <a:srgbClr val="FF0000"/>
                </a:solidFill>
              </a:rPr>
              <a:t>Piecewise functions</a:t>
            </a:r>
            <a:r>
              <a:rPr lang="en-US" sz="2400" dirty="0"/>
              <a:t> are functions that are defined to be smooth functions for </a:t>
            </a:r>
            <a:r>
              <a:rPr lang="en-US" sz="2400" dirty="0" smtClean="0"/>
              <a:t>specific </a:t>
            </a:r>
            <a:r>
              <a:rPr lang="en-US" sz="2400" dirty="0"/>
              <a:t>intervals of the independent variable, most commonly the x-variable</a:t>
            </a:r>
            <a:r>
              <a:rPr lang="en-US" sz="2400" dirty="0" smtClean="0"/>
              <a:t>.</a:t>
            </a:r>
          </a:p>
          <a:p>
            <a:r>
              <a:rPr lang="en-US" sz="2400" dirty="0"/>
              <a:t>You will learn how to graph piecewise functions by using your knowledge of graphing other functions.</a:t>
            </a:r>
          </a:p>
          <a:p>
            <a:r>
              <a:rPr lang="en-US" sz="2400" b="1" dirty="0"/>
              <a:t>Things to remember:</a:t>
            </a:r>
            <a:endParaRPr lang="en-US" sz="2400" dirty="0"/>
          </a:p>
          <a:p>
            <a:r>
              <a:rPr lang="en-US" sz="2400" dirty="0"/>
              <a:t>A closed circle (filled in)   ●  ,  ≥ , ≤ , or = indicates that this point is part of the graph.</a:t>
            </a:r>
          </a:p>
          <a:p>
            <a:r>
              <a:rPr lang="en-US" sz="2400" dirty="0"/>
              <a:t>An open circle (not filled in)  ○ , &gt; or &lt; indicates that this point is not part of the graph.</a:t>
            </a:r>
          </a:p>
          <a:p>
            <a:endParaRPr lang="en-US" sz="2400" dirty="0"/>
          </a:p>
        </p:txBody>
      </p:sp>
    </p:spTree>
    <p:extLst>
      <p:ext uri="{BB962C8B-B14F-4D97-AF65-F5344CB8AC3E}">
        <p14:creationId xmlns:p14="http://schemas.microsoft.com/office/powerpoint/2010/main" val="54145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Piecewise Functions</a:t>
            </a:r>
            <a:endParaRPr lang="en-US" dirty="0"/>
          </a:p>
        </p:txBody>
      </p:sp>
      <p:sp>
        <p:nvSpPr>
          <p:cNvPr id="4" name="Content Placeholder 3"/>
          <p:cNvSpPr>
            <a:spLocks noGrp="1"/>
          </p:cNvSpPr>
          <p:nvPr>
            <p:ph idx="1"/>
          </p:nvPr>
        </p:nvSpPr>
        <p:spPr/>
        <p:txBody>
          <a:bodyPr/>
          <a:lstStyle/>
          <a:p>
            <a:r>
              <a:rPr lang="en-US" sz="2400" dirty="0"/>
              <a:t>A piecewise function often looks like pieces of graphs glued together. These pieces may all be linear or a mixture such as</a:t>
            </a:r>
            <a:r>
              <a:rPr lang="en-US" sz="2400" dirty="0" smtClean="0"/>
              <a:t>:</a:t>
            </a:r>
            <a:r>
              <a:rPr lang="en-US" dirty="0"/>
              <a:t/>
            </a:r>
            <a:br>
              <a:rPr lang="en-US" dirty="0"/>
            </a:br>
            <a:endParaRPr lang="en-US" dirty="0"/>
          </a:p>
        </p:txBody>
      </p:sp>
      <p:pic>
        <p:nvPicPr>
          <p:cNvPr id="1030" name="Picture 6" descr="points and lines on a graph to show what a piecewise function can look like when grap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535" y="3522480"/>
            <a:ext cx="47625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Piecewise Functions</a:t>
            </a:r>
            <a:endParaRPr lang="en-US" dirty="0"/>
          </a:p>
        </p:txBody>
      </p:sp>
      <p:sp>
        <p:nvSpPr>
          <p:cNvPr id="3" name="Content Placeholder 2"/>
          <p:cNvSpPr>
            <a:spLocks noGrp="1"/>
          </p:cNvSpPr>
          <p:nvPr>
            <p:ph idx="1"/>
          </p:nvPr>
        </p:nvSpPr>
        <p:spPr/>
        <p:txBody>
          <a:bodyPr>
            <a:normAutofit/>
          </a:bodyPr>
          <a:lstStyle/>
          <a:p>
            <a:r>
              <a:rPr lang="en-US" sz="2400" dirty="0"/>
              <a:t>When graphing a piecewise function, You will want to focus on where the changes in the graph occur.  It could be continuous (there are no “gaps” or “breaks” in the plotting). Or, it could be discontinuous (having breaks, jumps, or holes) as seen in the example below</a:t>
            </a:r>
            <a:r>
              <a:rPr lang="en-US" sz="2400" dirty="0" smtClean="0"/>
              <a:t>.</a:t>
            </a:r>
          </a:p>
          <a:p>
            <a:endParaRPr lang="en-US" sz="2400" dirty="0"/>
          </a:p>
        </p:txBody>
      </p:sp>
      <p:pic>
        <p:nvPicPr>
          <p:cNvPr id="2050" name="Picture 2" descr="another example of a piecewise function on a graph, this on e has a discontinuous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91" y="3606367"/>
            <a:ext cx="2932476" cy="243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Functions</a:t>
            </a:r>
            <a:endParaRPr lang="en-US" dirty="0"/>
          </a:p>
        </p:txBody>
      </p:sp>
      <p:sp>
        <p:nvSpPr>
          <p:cNvPr id="3" name="Content Placeholder 2"/>
          <p:cNvSpPr>
            <a:spLocks noGrp="1"/>
          </p:cNvSpPr>
          <p:nvPr>
            <p:ph idx="1"/>
          </p:nvPr>
        </p:nvSpPr>
        <p:spPr>
          <a:xfrm>
            <a:off x="1097280" y="2181497"/>
            <a:ext cx="10058400" cy="3687596"/>
          </a:xfrm>
        </p:spPr>
        <p:txBody>
          <a:bodyPr/>
          <a:lstStyle/>
          <a:p>
            <a:r>
              <a:rPr lang="en-US" sz="2400" dirty="0"/>
              <a:t>Some functions are not easily written as a formula. On a graph, a </a:t>
            </a:r>
            <a:r>
              <a:rPr lang="en-US" sz="2400" b="1" dirty="0"/>
              <a:t>piecewise function</a:t>
            </a:r>
            <a:r>
              <a:rPr lang="en-US" sz="2400" dirty="0"/>
              <a:t> can look like a flight of stairs. This is called a </a:t>
            </a:r>
            <a:r>
              <a:rPr lang="en-US" sz="2400" b="1" dirty="0">
                <a:solidFill>
                  <a:srgbClr val="FF0000"/>
                </a:solidFill>
              </a:rPr>
              <a:t>step function</a:t>
            </a:r>
            <a:r>
              <a:rPr lang="en-US" sz="2400" dirty="0"/>
              <a:t>.</a:t>
            </a:r>
          </a:p>
          <a:p>
            <a:r>
              <a:rPr lang="en-US" sz="2400" dirty="0"/>
              <a:t>The graphs of a step function have lines with an </a:t>
            </a:r>
            <a:r>
              <a:rPr lang="en-US" sz="2400" b="1" dirty="0">
                <a:solidFill>
                  <a:srgbClr val="FF0000"/>
                </a:solidFill>
              </a:rPr>
              <a:t>open circle</a:t>
            </a:r>
            <a:r>
              <a:rPr lang="en-US" sz="2400" dirty="0"/>
              <a:t> on one end and a </a:t>
            </a:r>
            <a:r>
              <a:rPr lang="en-US" sz="2400" b="1" dirty="0">
                <a:solidFill>
                  <a:srgbClr val="FF0000"/>
                </a:solidFill>
              </a:rPr>
              <a:t>closed circle</a:t>
            </a:r>
            <a:r>
              <a:rPr lang="en-US" sz="2400" dirty="0"/>
              <a:t> on the other to indicate inclusion, like number line inequality graphs.</a:t>
            </a:r>
          </a:p>
          <a:p>
            <a:r>
              <a:rPr lang="en-US" sz="2400" dirty="0"/>
              <a:t>The figure below shows the graph of a step function </a:t>
            </a:r>
            <a:r>
              <a:rPr lang="en-US" sz="2400" i="1" dirty="0"/>
              <a:t>f</a:t>
            </a:r>
            <a:r>
              <a:rPr lang="en-US" sz="2400" dirty="0"/>
              <a:t>(</a:t>
            </a:r>
            <a:r>
              <a:rPr lang="en-US" sz="2400" i="1" dirty="0"/>
              <a:t>x</a:t>
            </a:r>
            <a:r>
              <a:rPr lang="en-US" sz="2400" dirty="0"/>
              <a:t>) = [</a:t>
            </a:r>
            <a:r>
              <a:rPr lang="en-US" sz="2400" i="1" dirty="0"/>
              <a:t>x</a:t>
            </a:r>
            <a:r>
              <a:rPr lang="en-US" sz="2400" dirty="0"/>
              <a:t>-1] which is a greatest integer function.</a:t>
            </a:r>
          </a:p>
          <a:p>
            <a:endParaRPr lang="en-US" dirty="0"/>
          </a:p>
        </p:txBody>
      </p:sp>
    </p:spTree>
    <p:extLst>
      <p:ext uri="{BB962C8B-B14F-4D97-AF65-F5344CB8AC3E}">
        <p14:creationId xmlns:p14="http://schemas.microsoft.com/office/powerpoint/2010/main" val="4354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Functions</a:t>
            </a:r>
            <a:endParaRPr lang="en-US" dirty="0"/>
          </a:p>
        </p:txBody>
      </p:sp>
      <p:sp>
        <p:nvSpPr>
          <p:cNvPr id="3" name="Content Placeholder 2"/>
          <p:cNvSpPr>
            <a:spLocks noGrp="1"/>
          </p:cNvSpPr>
          <p:nvPr>
            <p:ph idx="1"/>
          </p:nvPr>
        </p:nvSpPr>
        <p:spPr/>
        <p:txBody>
          <a:bodyPr/>
          <a:lstStyle/>
          <a:p>
            <a:r>
              <a:rPr lang="en-US" sz="2400" dirty="0" smtClean="0"/>
              <a:t>This is an example of a step function:</a:t>
            </a:r>
          </a:p>
          <a:p>
            <a:endParaRPr lang="en-US" dirty="0"/>
          </a:p>
        </p:txBody>
      </p:sp>
      <p:pic>
        <p:nvPicPr>
          <p:cNvPr id="3074" name="Picture 2" descr="step function graph the lines simulate s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97" y="2542449"/>
            <a:ext cx="3817461" cy="369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Planning and Budgeting Terms</a:t>
            </a:r>
            <a:endParaRPr lang="en-US" dirty="0"/>
          </a:p>
        </p:txBody>
      </p:sp>
      <p:sp>
        <p:nvSpPr>
          <p:cNvPr id="3" name="Content Placeholder 2"/>
          <p:cNvSpPr>
            <a:spLocks noGrp="1"/>
          </p:cNvSpPr>
          <p:nvPr>
            <p:ph idx="1"/>
          </p:nvPr>
        </p:nvSpPr>
        <p:spPr/>
        <p:txBody>
          <a:bodyPr>
            <a:normAutofit/>
          </a:bodyPr>
          <a:lstStyle/>
          <a:p>
            <a:r>
              <a:rPr lang="en-US" sz="2200" b="1" dirty="0" smtClean="0">
                <a:solidFill>
                  <a:srgbClr val="FF0000"/>
                </a:solidFill>
              </a:rPr>
              <a:t>Debt </a:t>
            </a:r>
            <a:r>
              <a:rPr lang="en-US" sz="2200" dirty="0" smtClean="0"/>
              <a:t>– Money, goods, or services you owe to someone else.  (Mortgage, car, credit cards, late payments, interest charges, yearly fees)</a:t>
            </a:r>
          </a:p>
          <a:p>
            <a:r>
              <a:rPr lang="en-US" sz="2200" b="1" dirty="0" smtClean="0">
                <a:solidFill>
                  <a:srgbClr val="FF0000"/>
                </a:solidFill>
              </a:rPr>
              <a:t>Cash Flow </a:t>
            </a:r>
            <a:r>
              <a:rPr lang="en-US" sz="2200" dirty="0" smtClean="0"/>
              <a:t>– The amount of money that comes in and goes out of your account.</a:t>
            </a:r>
          </a:p>
          <a:p>
            <a:r>
              <a:rPr lang="en-US" sz="2200" b="1" dirty="0" smtClean="0">
                <a:solidFill>
                  <a:srgbClr val="FF0000"/>
                </a:solidFill>
              </a:rPr>
              <a:t>Net Worth </a:t>
            </a:r>
            <a:r>
              <a:rPr lang="en-US" sz="2200" dirty="0" smtClean="0"/>
              <a:t>– The total of everything you own, as well as the amount of money you have on hand, in checking, savings or other investment accounts less the total amount of money you owe.</a:t>
            </a:r>
          </a:p>
          <a:p>
            <a:r>
              <a:rPr lang="en-US" sz="2200" b="1" dirty="0" smtClean="0">
                <a:solidFill>
                  <a:srgbClr val="FF0000"/>
                </a:solidFill>
              </a:rPr>
              <a:t>Budget Line Graph </a:t>
            </a:r>
            <a:r>
              <a:rPr lang="en-US" sz="2200" dirty="0" smtClean="0"/>
              <a:t>– A line graph that illustrates an income which sets limits to one’s maximum behavior.</a:t>
            </a:r>
            <a:endParaRPr lang="en-US" sz="2200" dirty="0"/>
          </a:p>
        </p:txBody>
      </p:sp>
    </p:spTree>
    <p:extLst>
      <p:ext uri="{BB962C8B-B14F-4D97-AF65-F5344CB8AC3E}">
        <p14:creationId xmlns:p14="http://schemas.microsoft.com/office/powerpoint/2010/main" val="15473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Functions</a:t>
            </a:r>
            <a:endParaRPr lang="en-US" dirty="0"/>
          </a:p>
        </p:txBody>
      </p:sp>
      <p:sp>
        <p:nvSpPr>
          <p:cNvPr id="3" name="Content Placeholder 2"/>
          <p:cNvSpPr>
            <a:spLocks noGrp="1"/>
          </p:cNvSpPr>
          <p:nvPr>
            <p:ph idx="1"/>
          </p:nvPr>
        </p:nvSpPr>
        <p:spPr/>
        <p:txBody>
          <a:bodyPr/>
          <a:lstStyle/>
          <a:p>
            <a:r>
              <a:rPr lang="en-US" sz="2400" dirty="0"/>
              <a:t>You can easily investigate the effects of the parameters on the step function by using the sliders in the interactive accessed below. Note that the function color changes with the signs of a and b, for a visual clue.</a:t>
            </a:r>
          </a:p>
          <a:p>
            <a:r>
              <a:rPr lang="en-US" sz="2400" dirty="0"/>
              <a:t>Also note that once the steps are a certain distance from the origin, the endpoints no longer appear.</a:t>
            </a:r>
          </a:p>
          <a:p>
            <a:r>
              <a:rPr lang="en-US" sz="2400" dirty="0"/>
              <a:t>Open the </a:t>
            </a:r>
            <a:r>
              <a:rPr lang="en-US" sz="2400" dirty="0">
                <a:hlinkClick r:id="rId2"/>
              </a:rPr>
              <a:t>Step Function Explorer a-b Parameters </a:t>
            </a:r>
            <a:r>
              <a:rPr lang="en-US" sz="2400" dirty="0" err="1">
                <a:hlinkClick r:id="rId2"/>
              </a:rPr>
              <a:t>Geogebra</a:t>
            </a:r>
            <a:r>
              <a:rPr lang="en-US" sz="2400" dirty="0"/>
              <a:t> page. Use the sliders on the top left of the graph to investigate the effects of parameters a and b on </a:t>
            </a:r>
            <a:r>
              <a:rPr lang="en-US" sz="2400" i="1" dirty="0"/>
              <a:t>f</a:t>
            </a:r>
            <a:r>
              <a:rPr lang="en-US" sz="2400" dirty="0"/>
              <a:t>(</a:t>
            </a:r>
            <a:r>
              <a:rPr lang="en-US" sz="2400" i="1" dirty="0"/>
              <a:t>x</a:t>
            </a:r>
            <a:r>
              <a:rPr lang="en-US" sz="2400" dirty="0"/>
              <a:t>) = </a:t>
            </a:r>
            <a:r>
              <a:rPr lang="en-US" sz="2400" i="1" dirty="0"/>
              <a:t>a</a:t>
            </a:r>
            <a:r>
              <a:rPr lang="en-US" sz="2400" dirty="0"/>
              <a:t>[</a:t>
            </a:r>
            <a:r>
              <a:rPr lang="en-US" sz="2400" i="1" dirty="0" err="1"/>
              <a:t>bx</a:t>
            </a:r>
            <a:r>
              <a:rPr lang="en-US" sz="2400" dirty="0"/>
              <a:t>] by varying their values.</a:t>
            </a:r>
          </a:p>
          <a:p>
            <a:endParaRPr lang="en-US" dirty="0"/>
          </a:p>
        </p:txBody>
      </p:sp>
    </p:spTree>
    <p:extLst>
      <p:ext uri="{BB962C8B-B14F-4D97-AF65-F5344CB8AC3E}">
        <p14:creationId xmlns:p14="http://schemas.microsoft.com/office/powerpoint/2010/main" val="396841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Functions</a:t>
            </a:r>
            <a:endParaRPr lang="en-US" dirty="0"/>
          </a:p>
        </p:txBody>
      </p:sp>
      <p:sp>
        <p:nvSpPr>
          <p:cNvPr id="3" name="Content Placeholder 2"/>
          <p:cNvSpPr>
            <a:spLocks noGrp="1"/>
          </p:cNvSpPr>
          <p:nvPr>
            <p:ph idx="1"/>
          </p:nvPr>
        </p:nvSpPr>
        <p:spPr/>
        <p:txBody>
          <a:bodyPr>
            <a:normAutofit/>
          </a:bodyPr>
          <a:lstStyle/>
          <a:p>
            <a:r>
              <a:rPr lang="en-US" sz="4400" dirty="0" smtClean="0"/>
              <a:t>This is the website:</a:t>
            </a:r>
          </a:p>
          <a:p>
            <a:r>
              <a:rPr lang="en-US" sz="4400" dirty="0">
                <a:hlinkClick r:id="rId2"/>
              </a:rPr>
              <a:t>https://</a:t>
            </a:r>
            <a:r>
              <a:rPr lang="en-US" sz="4400" dirty="0" smtClean="0">
                <a:hlinkClick r:id="rId2"/>
              </a:rPr>
              <a:t>www.geogebra.org/m/jFxMZsVc</a:t>
            </a:r>
            <a:endParaRPr lang="en-US" sz="4400" dirty="0" smtClean="0"/>
          </a:p>
          <a:p>
            <a:r>
              <a:rPr lang="en-US" sz="4400" dirty="0" smtClean="0"/>
              <a:t>Work</a:t>
            </a:r>
            <a:endParaRPr lang="en-US" sz="4400" dirty="0"/>
          </a:p>
        </p:txBody>
      </p:sp>
    </p:spTree>
    <p:extLst>
      <p:ext uri="{BB962C8B-B14F-4D97-AF65-F5344CB8AC3E}">
        <p14:creationId xmlns:p14="http://schemas.microsoft.com/office/powerpoint/2010/main" val="4140261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Value Functions</a:t>
            </a:r>
            <a:endParaRPr lang="en-US" dirty="0"/>
          </a:p>
        </p:txBody>
      </p:sp>
      <p:sp>
        <p:nvSpPr>
          <p:cNvPr id="3" name="Content Placeholder 2"/>
          <p:cNvSpPr>
            <a:spLocks noGrp="1"/>
          </p:cNvSpPr>
          <p:nvPr>
            <p:ph idx="1"/>
          </p:nvPr>
        </p:nvSpPr>
        <p:spPr/>
        <p:txBody>
          <a:bodyPr>
            <a:normAutofit/>
          </a:bodyPr>
          <a:lstStyle/>
          <a:p>
            <a:r>
              <a:rPr lang="en-US" sz="2400" dirty="0"/>
              <a:t>The Absolute Value Function is one of the most recognized piecewise functions. It has two pieces. In this graph, the two pieces merge at the point (0,0). This is the graph of </a:t>
            </a:r>
            <a:r>
              <a:rPr lang="en-US" sz="2400" i="1" dirty="0"/>
              <a:t>f</a:t>
            </a:r>
            <a:r>
              <a:rPr lang="en-US" sz="2400" dirty="0"/>
              <a:t>(</a:t>
            </a:r>
            <a:r>
              <a:rPr lang="en-US" sz="2400" i="1" dirty="0"/>
              <a:t>x</a:t>
            </a:r>
            <a:r>
              <a:rPr lang="en-US" sz="2400" dirty="0"/>
              <a:t>) = |</a:t>
            </a:r>
            <a:r>
              <a:rPr lang="en-US" sz="2400" i="1" dirty="0"/>
              <a:t>x</a:t>
            </a:r>
            <a:r>
              <a:rPr lang="en-US" sz="2400" dirty="0"/>
              <a:t>|</a:t>
            </a:r>
            <a:endParaRPr lang="en-US" sz="2400" dirty="0"/>
          </a:p>
        </p:txBody>
      </p:sp>
      <p:pic>
        <p:nvPicPr>
          <p:cNvPr id="4098" name="Picture 2" descr="absolute value function graph lines are in a V patt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528" y="3657433"/>
            <a:ext cx="5342169" cy="221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Value Functions</a:t>
            </a:r>
            <a:endParaRPr lang="en-US" dirty="0"/>
          </a:p>
        </p:txBody>
      </p:sp>
      <p:sp>
        <p:nvSpPr>
          <p:cNvPr id="3" name="Content Placeholder 2"/>
          <p:cNvSpPr>
            <a:spLocks noGrp="1"/>
          </p:cNvSpPr>
          <p:nvPr>
            <p:ph idx="1"/>
          </p:nvPr>
        </p:nvSpPr>
        <p:spPr/>
        <p:txBody>
          <a:bodyPr>
            <a:normAutofit/>
          </a:bodyPr>
          <a:lstStyle/>
          <a:p>
            <a:r>
              <a:rPr lang="en-US" sz="3600" dirty="0"/>
              <a:t>To graph </a:t>
            </a:r>
            <a:r>
              <a:rPr lang="en-US" sz="3600" b="1" i="1" dirty="0">
                <a:solidFill>
                  <a:srgbClr val="FF0000"/>
                </a:solidFill>
              </a:rPr>
              <a:t>f</a:t>
            </a:r>
            <a:r>
              <a:rPr lang="en-US" sz="3600" b="1" dirty="0">
                <a:solidFill>
                  <a:srgbClr val="FF0000"/>
                </a:solidFill>
              </a:rPr>
              <a:t>(</a:t>
            </a:r>
            <a:r>
              <a:rPr lang="en-US" sz="3600" b="1" i="1" dirty="0">
                <a:solidFill>
                  <a:srgbClr val="FF0000"/>
                </a:solidFill>
              </a:rPr>
              <a:t>x</a:t>
            </a:r>
            <a:r>
              <a:rPr lang="en-US" sz="3600" b="1" dirty="0">
                <a:solidFill>
                  <a:srgbClr val="FF0000"/>
                </a:solidFill>
              </a:rPr>
              <a:t>) = 3|</a:t>
            </a:r>
            <a:r>
              <a:rPr lang="en-US" sz="3600" b="1" i="1" dirty="0">
                <a:solidFill>
                  <a:srgbClr val="FF0000"/>
                </a:solidFill>
              </a:rPr>
              <a:t>x</a:t>
            </a:r>
            <a:r>
              <a:rPr lang="en-US" sz="3600" b="1" dirty="0">
                <a:solidFill>
                  <a:srgbClr val="FF0000"/>
                </a:solidFill>
              </a:rPr>
              <a:t> – 2| + 4</a:t>
            </a:r>
            <a:r>
              <a:rPr lang="en-US" sz="3600" dirty="0"/>
              <a:t>, you will want to identify the vertex and the slope.</a:t>
            </a:r>
            <a:endParaRPr lang="en-US" sz="3600" dirty="0"/>
          </a:p>
        </p:txBody>
      </p:sp>
      <p:pic>
        <p:nvPicPr>
          <p:cNvPr id="5122" name="Picture 2" descr="absolute value function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221" y="2950238"/>
            <a:ext cx="3384459" cy="328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Value Functions</a:t>
            </a:r>
            <a:endParaRPr lang="en-US" dirty="0"/>
          </a:p>
        </p:txBody>
      </p:sp>
      <p:pic>
        <p:nvPicPr>
          <p:cNvPr id="6146" name="Picture 2" descr="3: The number in front of the absolute value symbols is the slope of the first line. If there is not a number there, the slope is 1. The slope of the second line has the opposite sign of the first line. x − 2: The opposite of this is the &lt;em&gt;'x'&lt;/em&gt; coordinate of the vertex. 4: This is the &lt;em&gt;'y'&lt;/em&gt; coordinate of the vertex. Vertex: (2,4). Slope 1: 3. Slope 2: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1014" y="2018706"/>
            <a:ext cx="6012906" cy="4303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7132" y="2018706"/>
            <a:ext cx="7206342" cy="369332"/>
          </a:xfrm>
          <a:prstGeom prst="rect">
            <a:avLst/>
          </a:prstGeom>
        </p:spPr>
        <p:txBody>
          <a:bodyPr wrap="square">
            <a:spAutoFit/>
          </a:bodyPr>
          <a:lstStyle/>
          <a:p>
            <a:r>
              <a:rPr lang="en-US" dirty="0">
                <a:solidFill>
                  <a:srgbClr val="000000"/>
                </a:solidFill>
                <a:latin typeface="Verdana" panose="020B0604030504040204" pitchFamily="34" charset="0"/>
              </a:rPr>
              <a:t>Below is a breakdown of this function: </a:t>
            </a:r>
            <a:r>
              <a:rPr lang="en-US" i="1" dirty="0">
                <a:solidFill>
                  <a:srgbClr val="000000"/>
                </a:solidFill>
                <a:latin typeface="Verdana" panose="020B0604030504040204" pitchFamily="34" charset="0"/>
              </a:rPr>
              <a:t>f</a:t>
            </a:r>
            <a:r>
              <a:rPr lang="en-US" dirty="0">
                <a:solidFill>
                  <a:srgbClr val="000000"/>
                </a:solidFill>
                <a:latin typeface="Verdana" panose="020B0604030504040204" pitchFamily="34" charset="0"/>
              </a:rPr>
              <a:t>(</a:t>
            </a:r>
            <a:r>
              <a:rPr lang="en-US" i="1" dirty="0">
                <a:solidFill>
                  <a:srgbClr val="000000"/>
                </a:solidFill>
                <a:latin typeface="Verdana" panose="020B0604030504040204" pitchFamily="34" charset="0"/>
              </a:rPr>
              <a:t>x</a:t>
            </a:r>
            <a:r>
              <a:rPr lang="en-US" dirty="0">
                <a:solidFill>
                  <a:srgbClr val="000000"/>
                </a:solidFill>
                <a:latin typeface="Verdana" panose="020B0604030504040204" pitchFamily="34" charset="0"/>
              </a:rPr>
              <a:t>) = 3|</a:t>
            </a:r>
            <a:r>
              <a:rPr lang="en-US" i="1" dirty="0">
                <a:solidFill>
                  <a:srgbClr val="000000"/>
                </a:solidFill>
                <a:latin typeface="Verdana" panose="020B0604030504040204" pitchFamily="34" charset="0"/>
              </a:rPr>
              <a:t>x</a:t>
            </a:r>
            <a:r>
              <a:rPr lang="en-US" dirty="0">
                <a:solidFill>
                  <a:srgbClr val="000000"/>
                </a:solidFill>
                <a:latin typeface="Verdana" panose="020B0604030504040204" pitchFamily="34" charset="0"/>
              </a:rPr>
              <a:t> – 2| + 4</a:t>
            </a:r>
            <a:endParaRPr lang="en-US" dirty="0"/>
          </a:p>
        </p:txBody>
      </p:sp>
    </p:spTree>
    <p:extLst>
      <p:ext uri="{BB962C8B-B14F-4D97-AF65-F5344CB8AC3E}">
        <p14:creationId xmlns:p14="http://schemas.microsoft.com/office/powerpoint/2010/main" val="42098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smtClean="0"/>
              <a:t>3.06</a:t>
            </a:r>
            <a:endParaRPr lang="en-US" dirty="0"/>
          </a:p>
        </p:txBody>
      </p:sp>
      <p:sp>
        <p:nvSpPr>
          <p:cNvPr id="3" name="Text Placeholder 2"/>
          <p:cNvSpPr>
            <a:spLocks noGrp="1"/>
          </p:cNvSpPr>
          <p:nvPr>
            <p:ph type="body" idx="1"/>
          </p:nvPr>
        </p:nvSpPr>
        <p:spPr/>
        <p:txBody>
          <a:bodyPr/>
          <a:lstStyle/>
          <a:p>
            <a:r>
              <a:rPr lang="en-US" dirty="0" smtClean="0"/>
              <a:t>Retirement plans</a:t>
            </a:r>
            <a:endParaRPr lang="en-US" dirty="0"/>
          </a:p>
        </p:txBody>
      </p:sp>
    </p:spTree>
    <p:extLst>
      <p:ext uri="{BB962C8B-B14F-4D97-AF65-F5344CB8AC3E}">
        <p14:creationId xmlns:p14="http://schemas.microsoft.com/office/powerpoint/2010/main" val="3056676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Plans</a:t>
            </a:r>
            <a:endParaRPr lang="en-US" dirty="0"/>
          </a:p>
        </p:txBody>
      </p:sp>
      <p:sp>
        <p:nvSpPr>
          <p:cNvPr id="3" name="Content Placeholder 2"/>
          <p:cNvSpPr>
            <a:spLocks noGrp="1"/>
          </p:cNvSpPr>
          <p:nvPr>
            <p:ph idx="1"/>
          </p:nvPr>
        </p:nvSpPr>
        <p:spPr/>
        <p:txBody>
          <a:bodyPr>
            <a:normAutofit/>
          </a:bodyPr>
          <a:lstStyle/>
          <a:p>
            <a:r>
              <a:rPr lang="en-US" sz="2400" b="1" dirty="0">
                <a:solidFill>
                  <a:srgbClr val="FF0000"/>
                </a:solidFill>
              </a:rPr>
              <a:t>Types of Retirement Plans</a:t>
            </a:r>
          </a:p>
          <a:p>
            <a:r>
              <a:rPr lang="en-US" sz="2400" dirty="0"/>
              <a:t>The Employee Retirement Income Security Act (ERISA) covers two types of pension plans:</a:t>
            </a:r>
          </a:p>
          <a:p>
            <a:r>
              <a:rPr lang="en-US" sz="2400" b="1" dirty="0">
                <a:solidFill>
                  <a:srgbClr val="FF0000"/>
                </a:solidFill>
              </a:rPr>
              <a:t>defined benefit plans</a:t>
            </a:r>
            <a:r>
              <a:rPr lang="en-US" sz="2400" dirty="0"/>
              <a:t> and</a:t>
            </a:r>
          </a:p>
          <a:p>
            <a:r>
              <a:rPr lang="en-US" sz="2400" b="1" dirty="0">
                <a:solidFill>
                  <a:srgbClr val="FF0000"/>
                </a:solidFill>
              </a:rPr>
              <a:t>defined contribution plans</a:t>
            </a:r>
            <a:r>
              <a:rPr lang="en-US" sz="2400" dirty="0">
                <a:solidFill>
                  <a:srgbClr val="FF0000"/>
                </a:solidFill>
              </a:rPr>
              <a:t>.</a:t>
            </a:r>
            <a:r>
              <a:rPr lang="en-US" sz="2400" dirty="0"/>
              <a:t> </a:t>
            </a:r>
          </a:p>
          <a:p>
            <a:r>
              <a:rPr lang="en-US" sz="2400" dirty="0"/>
              <a:t>Of course, you can (and probably should) have other retirement investments to supplement these.</a:t>
            </a:r>
          </a:p>
          <a:p>
            <a:endParaRPr lang="en-US" sz="2400" dirty="0"/>
          </a:p>
        </p:txBody>
      </p:sp>
    </p:spTree>
    <p:extLst>
      <p:ext uri="{BB962C8B-B14F-4D97-AF65-F5344CB8AC3E}">
        <p14:creationId xmlns:p14="http://schemas.microsoft.com/office/powerpoint/2010/main" val="21071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Retirement Plans</a:t>
            </a:r>
            <a:endParaRPr lang="en-US" dirty="0"/>
          </a:p>
        </p:txBody>
      </p:sp>
      <p:sp>
        <p:nvSpPr>
          <p:cNvPr id="3" name="Content Placeholder 2"/>
          <p:cNvSpPr>
            <a:spLocks noGrp="1"/>
          </p:cNvSpPr>
          <p:nvPr>
            <p:ph idx="1"/>
          </p:nvPr>
        </p:nvSpPr>
        <p:spPr>
          <a:xfrm>
            <a:off x="1097280" y="2108201"/>
            <a:ext cx="10058400" cy="4122782"/>
          </a:xfrm>
        </p:spPr>
        <p:txBody>
          <a:bodyPr>
            <a:normAutofit/>
          </a:bodyPr>
          <a:lstStyle/>
          <a:p>
            <a:r>
              <a:rPr lang="en-US" sz="2400" b="1" dirty="0">
                <a:solidFill>
                  <a:srgbClr val="FF0000"/>
                </a:solidFill>
              </a:rPr>
              <a:t>Defined Benefit Plan</a:t>
            </a:r>
          </a:p>
          <a:p>
            <a:r>
              <a:rPr lang="en-US" sz="2400" dirty="0"/>
              <a:t>A</a:t>
            </a:r>
            <a:r>
              <a:rPr lang="en-US" sz="2400" dirty="0">
                <a:solidFill>
                  <a:srgbClr val="FF0000"/>
                </a:solidFill>
              </a:rPr>
              <a:t> </a:t>
            </a:r>
            <a:r>
              <a:rPr lang="en-US" sz="2400" b="1" dirty="0">
                <a:solidFill>
                  <a:srgbClr val="FF0000"/>
                </a:solidFill>
              </a:rPr>
              <a:t>defined benefit plan</a:t>
            </a:r>
            <a:r>
              <a:rPr lang="en-US" sz="2400" dirty="0"/>
              <a:t> promises a specified monthly benefit at retirement. The plan may state this promised benefit as an exact dollar amount such as $100 per month at retirement. Or, more commonly, it may calculate a benefit through a plan formula that considers such factors as salary and service – for example, one percent of average salary for the last five years of employment for every year of service with an employer.</a:t>
            </a:r>
          </a:p>
          <a:p>
            <a:r>
              <a:rPr lang="en-US" sz="2400" dirty="0"/>
              <a:t>The Bureau of Labor Statistics stated that only 19% of employees were offered this type of plan in 2013.</a:t>
            </a:r>
          </a:p>
          <a:p>
            <a:endParaRPr lang="en-US" dirty="0"/>
          </a:p>
        </p:txBody>
      </p:sp>
    </p:spTree>
    <p:extLst>
      <p:ext uri="{BB962C8B-B14F-4D97-AF65-F5344CB8AC3E}">
        <p14:creationId xmlns:p14="http://schemas.microsoft.com/office/powerpoint/2010/main" val="10386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Retirement Plans</a:t>
            </a:r>
            <a:endParaRPr lang="en-US" dirty="0"/>
          </a:p>
        </p:txBody>
      </p:sp>
      <p:sp>
        <p:nvSpPr>
          <p:cNvPr id="3" name="Content Placeholder 2"/>
          <p:cNvSpPr>
            <a:spLocks noGrp="1"/>
          </p:cNvSpPr>
          <p:nvPr>
            <p:ph idx="1"/>
          </p:nvPr>
        </p:nvSpPr>
        <p:spPr/>
        <p:txBody>
          <a:bodyPr>
            <a:noAutofit/>
          </a:bodyPr>
          <a:lstStyle/>
          <a:p>
            <a:r>
              <a:rPr lang="en-US" sz="2400" b="1" dirty="0">
                <a:solidFill>
                  <a:srgbClr val="FF0000"/>
                </a:solidFill>
              </a:rPr>
              <a:t>Defined Contribution Plan</a:t>
            </a:r>
          </a:p>
          <a:p>
            <a:r>
              <a:rPr lang="en-US" sz="2400" dirty="0"/>
              <a:t>A </a:t>
            </a:r>
            <a:r>
              <a:rPr lang="en-US" sz="2400" b="1" dirty="0">
                <a:solidFill>
                  <a:srgbClr val="FF0000"/>
                </a:solidFill>
              </a:rPr>
              <a:t>defined contribution plan</a:t>
            </a:r>
            <a:r>
              <a:rPr lang="en-US" sz="2400" dirty="0"/>
              <a:t> does not promise a specific amount of benefits at retirement. In these plans, the employee or employer (or both) contribute to the employee’s individual account under the plan, sometimes at a set rate such as 5% of earnings  annually. These contributions generally are invested on the employee’s behalf. The employee will ultimately receive the balance in their account, which is based on contributions plus or minus investment gains or losses. The value of the account will fluctuate due to the changes in the value of the investments. </a:t>
            </a:r>
          </a:p>
          <a:p>
            <a:r>
              <a:rPr lang="en-US" sz="2400" dirty="0"/>
              <a:t/>
            </a:r>
            <a:br>
              <a:rPr lang="en-US" sz="2400" dirty="0"/>
            </a:br>
            <a:endParaRPr lang="en-US" sz="2400" dirty="0"/>
          </a:p>
        </p:txBody>
      </p:sp>
    </p:spTree>
    <p:extLst>
      <p:ext uri="{BB962C8B-B14F-4D97-AF65-F5344CB8AC3E}">
        <p14:creationId xmlns:p14="http://schemas.microsoft.com/office/powerpoint/2010/main" val="159591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Retirement Plans</a:t>
            </a:r>
            <a:endParaRPr lang="en-US" dirty="0"/>
          </a:p>
        </p:txBody>
      </p:sp>
      <p:sp>
        <p:nvSpPr>
          <p:cNvPr id="3" name="Content Placeholder 2"/>
          <p:cNvSpPr>
            <a:spLocks noGrp="1"/>
          </p:cNvSpPr>
          <p:nvPr>
            <p:ph idx="1"/>
          </p:nvPr>
        </p:nvSpPr>
        <p:spPr>
          <a:xfrm>
            <a:off x="1097280" y="2108201"/>
            <a:ext cx="10058400" cy="4083593"/>
          </a:xfrm>
        </p:spPr>
        <p:txBody>
          <a:bodyPr>
            <a:normAutofit/>
          </a:bodyPr>
          <a:lstStyle/>
          <a:p>
            <a:r>
              <a:rPr lang="en-US" sz="2400" dirty="0"/>
              <a:t>Examples of Defined Contribution Plans:</a:t>
            </a:r>
          </a:p>
          <a:p>
            <a:pPr marL="457200" indent="-457200">
              <a:buFont typeface="+mj-lt"/>
              <a:buAutoNum type="arabicPeriod"/>
            </a:pPr>
            <a:r>
              <a:rPr lang="en-US" sz="2400" dirty="0"/>
              <a:t>401(k) plans</a:t>
            </a:r>
          </a:p>
          <a:p>
            <a:pPr marL="457200" indent="-457200">
              <a:buFont typeface="+mj-lt"/>
              <a:buAutoNum type="arabicPeriod"/>
            </a:pPr>
            <a:r>
              <a:rPr lang="en-US" sz="2400" dirty="0"/>
              <a:t>403 (b) plans</a:t>
            </a:r>
          </a:p>
          <a:p>
            <a:pPr marL="457200" indent="-457200">
              <a:buFont typeface="+mj-lt"/>
              <a:buAutoNum type="arabicPeriod"/>
            </a:pPr>
            <a:r>
              <a:rPr lang="en-US" sz="2400" dirty="0"/>
              <a:t>employee stock ownership plans (ESOP)</a:t>
            </a:r>
          </a:p>
          <a:p>
            <a:pPr marL="457200" indent="-457200">
              <a:buFont typeface="+mj-lt"/>
              <a:buAutoNum type="arabicPeriod"/>
            </a:pPr>
            <a:r>
              <a:rPr lang="en-US" sz="2400" dirty="0"/>
              <a:t>profit sharing plans</a:t>
            </a:r>
          </a:p>
          <a:p>
            <a:r>
              <a:rPr lang="en-US" sz="2400" dirty="0"/>
              <a:t>The Bureau of Labor Statistics stated that only 59% of employees were offered this type of plan in 2013.</a:t>
            </a:r>
          </a:p>
          <a:p>
            <a:endParaRPr lang="en-US" dirty="0"/>
          </a:p>
        </p:txBody>
      </p:sp>
    </p:spTree>
    <p:extLst>
      <p:ext uri="{BB962C8B-B14F-4D97-AF65-F5344CB8AC3E}">
        <p14:creationId xmlns:p14="http://schemas.microsoft.com/office/powerpoint/2010/main" val="15802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Investment Formula</a:t>
            </a:r>
            <a:endParaRPr lang="en-US" dirty="0"/>
          </a:p>
        </p:txBody>
      </p:sp>
      <p:sp>
        <p:nvSpPr>
          <p:cNvPr id="3" name="Content Placeholder 2"/>
          <p:cNvSpPr>
            <a:spLocks noGrp="1"/>
          </p:cNvSpPr>
          <p:nvPr>
            <p:ph idx="1"/>
          </p:nvPr>
        </p:nvSpPr>
        <p:spPr/>
        <p:txBody>
          <a:bodyPr>
            <a:normAutofit fontScale="85000" lnSpcReduction="20000"/>
          </a:bodyPr>
          <a:lstStyle/>
          <a:p>
            <a:r>
              <a:rPr lang="en-US" sz="2200" dirty="0" smtClean="0"/>
              <a:t>A common financial planning concept used to estimate the amount of money that will be paid to an investor on a future date if the investor makes a series of deposits prior to that date.</a:t>
            </a:r>
            <a:br>
              <a:rPr lang="en-US" sz="2200" dirty="0" smtClean="0"/>
            </a:br>
            <a:endParaRPr lang="en-US" sz="2200" dirty="0" smtClean="0"/>
          </a:p>
          <a:p>
            <a:r>
              <a:rPr lang="pt-BR" sz="2400" b="1" i="1" dirty="0">
                <a:solidFill>
                  <a:srgbClr val="FF0000"/>
                </a:solidFill>
              </a:rPr>
              <a:t>P</a:t>
            </a:r>
            <a:r>
              <a:rPr lang="pt-BR" sz="2400" b="1" dirty="0">
                <a:solidFill>
                  <a:srgbClr val="FF0000"/>
                </a:solidFill>
              </a:rPr>
              <a:t> = </a:t>
            </a:r>
            <a:r>
              <a:rPr lang="pt-BR" sz="2400" b="1" i="1" dirty="0" smtClean="0">
                <a:solidFill>
                  <a:srgbClr val="FF0000"/>
                </a:solidFill>
              </a:rPr>
              <a:t>PMT</a:t>
            </a:r>
            <a:r>
              <a:rPr lang="pt-BR" sz="2400" b="1" dirty="0">
                <a:solidFill>
                  <a:srgbClr val="FF0000"/>
                </a:solidFill>
              </a:rPr>
              <a:t> [((1 + </a:t>
            </a:r>
            <a:r>
              <a:rPr lang="pt-BR" sz="2400" b="1" i="1" dirty="0">
                <a:solidFill>
                  <a:srgbClr val="FF0000"/>
                </a:solidFill>
              </a:rPr>
              <a:t>r</a:t>
            </a:r>
            <a:r>
              <a:rPr lang="pt-BR" sz="2400" b="1" dirty="0">
                <a:solidFill>
                  <a:srgbClr val="FF0000"/>
                </a:solidFill>
              </a:rPr>
              <a:t>)</a:t>
            </a:r>
            <a:r>
              <a:rPr lang="pt-BR" sz="2400" b="1" i="1" baseline="30000" dirty="0">
                <a:solidFill>
                  <a:srgbClr val="FF0000"/>
                </a:solidFill>
              </a:rPr>
              <a:t>n</a:t>
            </a:r>
            <a:r>
              <a:rPr lang="pt-BR" sz="2400" b="1" dirty="0">
                <a:solidFill>
                  <a:srgbClr val="FF0000"/>
                </a:solidFill>
              </a:rPr>
              <a:t> – 1) / </a:t>
            </a:r>
            <a:r>
              <a:rPr lang="pt-BR" sz="2400" b="1" i="1" dirty="0">
                <a:solidFill>
                  <a:srgbClr val="FF0000"/>
                </a:solidFill>
              </a:rPr>
              <a:t>r</a:t>
            </a:r>
            <a:r>
              <a:rPr lang="pt-BR" sz="2400" b="1" dirty="0" smtClean="0">
                <a:solidFill>
                  <a:srgbClr val="FF0000"/>
                </a:solidFill>
              </a:rPr>
              <a:t>]</a:t>
            </a:r>
          </a:p>
          <a:p>
            <a:r>
              <a:rPr lang="en-US" sz="2400" dirty="0" smtClean="0"/>
              <a:t>Where</a:t>
            </a:r>
            <a:r>
              <a:rPr lang="en-US" sz="2400" dirty="0"/>
              <a:t>:</a:t>
            </a:r>
          </a:p>
          <a:p>
            <a:r>
              <a:rPr lang="en-US" sz="2400" i="1" dirty="0"/>
              <a:t>P</a:t>
            </a:r>
            <a:r>
              <a:rPr lang="en-US" sz="2400" dirty="0"/>
              <a:t> = The future value of the annuity stream to be paid in the future</a:t>
            </a:r>
          </a:p>
          <a:p>
            <a:r>
              <a:rPr lang="en-US" sz="2400" i="1" dirty="0"/>
              <a:t>PMT</a:t>
            </a:r>
            <a:r>
              <a:rPr lang="en-US" sz="2400" dirty="0"/>
              <a:t> = The amount of each annuity payment</a:t>
            </a:r>
          </a:p>
          <a:p>
            <a:r>
              <a:rPr lang="en-US" sz="2400" i="1" dirty="0"/>
              <a:t>r</a:t>
            </a:r>
            <a:r>
              <a:rPr lang="en-US" sz="2400" dirty="0"/>
              <a:t> = The interest rate</a:t>
            </a:r>
          </a:p>
          <a:p>
            <a:r>
              <a:rPr lang="en-US" sz="2400" i="1" dirty="0"/>
              <a:t>n</a:t>
            </a:r>
            <a:r>
              <a:rPr lang="en-US" sz="2400" dirty="0"/>
              <a:t> = The number of periods over which payments are made</a:t>
            </a:r>
          </a:p>
          <a:p>
            <a:pPr marL="0" indent="0">
              <a:buNone/>
            </a:pPr>
            <a:endParaRPr lang="en-US" dirty="0"/>
          </a:p>
        </p:txBody>
      </p:sp>
    </p:spTree>
    <p:extLst>
      <p:ext uri="{BB962C8B-B14F-4D97-AF65-F5344CB8AC3E}">
        <p14:creationId xmlns:p14="http://schemas.microsoft.com/office/powerpoint/2010/main" val="2122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Changing Interest Rates</a:t>
            </a:r>
            <a:endParaRPr lang="en-US" dirty="0"/>
          </a:p>
        </p:txBody>
      </p:sp>
      <p:sp>
        <p:nvSpPr>
          <p:cNvPr id="3" name="Content Placeholder 2"/>
          <p:cNvSpPr>
            <a:spLocks noGrp="1"/>
          </p:cNvSpPr>
          <p:nvPr>
            <p:ph idx="1"/>
          </p:nvPr>
        </p:nvSpPr>
        <p:spPr>
          <a:xfrm>
            <a:off x="1097280" y="2108201"/>
            <a:ext cx="10058400" cy="4070530"/>
          </a:xfrm>
        </p:spPr>
        <p:txBody>
          <a:bodyPr>
            <a:normAutofit lnSpcReduction="10000"/>
          </a:bodyPr>
          <a:lstStyle/>
          <a:p>
            <a:r>
              <a:rPr lang="en-US" sz="2400" dirty="0"/>
              <a:t>If you are in a </a:t>
            </a:r>
            <a:r>
              <a:rPr lang="en-US" sz="2400" b="1" dirty="0">
                <a:solidFill>
                  <a:srgbClr val="FF0000"/>
                </a:solidFill>
              </a:rPr>
              <a:t>defined benefit plan</a:t>
            </a:r>
            <a:r>
              <a:rPr lang="en-US" sz="2400" dirty="0"/>
              <a:t>, you may not feel any effects of changing interest rates. The possible effects you may feel from prolonged periods of low interest rates are: your employer may require you to make a larger (percentage) contribution, a new formula could be put into effect for new hires requiring larger contributions and promising lower payouts.</a:t>
            </a:r>
          </a:p>
          <a:p>
            <a:r>
              <a:rPr lang="en-US" sz="2400" dirty="0"/>
              <a:t>If you are in a </a:t>
            </a:r>
            <a:r>
              <a:rPr lang="en-US" sz="2400" b="1" dirty="0">
                <a:solidFill>
                  <a:srgbClr val="FF0000"/>
                </a:solidFill>
              </a:rPr>
              <a:t>defined contribution plan</a:t>
            </a:r>
            <a:r>
              <a:rPr lang="en-US" sz="2400" dirty="0"/>
              <a:t>, you may be more inclined to make higher contributions if the interest rates are higher. You will see less growth in your account and possibly see losses when interest rates fall. Also, you (or your financial advisor) may be tempted to seek higher yield via riskier investments. This could bring about greater losses.</a:t>
            </a:r>
          </a:p>
          <a:p>
            <a:endParaRPr lang="en-US" dirty="0"/>
          </a:p>
        </p:txBody>
      </p:sp>
    </p:spTree>
    <p:extLst>
      <p:ext uri="{BB962C8B-B14F-4D97-AF65-F5344CB8AC3E}">
        <p14:creationId xmlns:p14="http://schemas.microsoft.com/office/powerpoint/2010/main" val="1131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Changing Interest Rates</a:t>
            </a:r>
          </a:p>
        </p:txBody>
      </p:sp>
      <p:sp>
        <p:nvSpPr>
          <p:cNvPr id="3" name="Content Placeholder 2"/>
          <p:cNvSpPr>
            <a:spLocks noGrp="1"/>
          </p:cNvSpPr>
          <p:nvPr>
            <p:ph idx="1"/>
          </p:nvPr>
        </p:nvSpPr>
        <p:spPr>
          <a:xfrm>
            <a:off x="1097280" y="1972491"/>
            <a:ext cx="10058400" cy="4167052"/>
          </a:xfrm>
        </p:spPr>
        <p:txBody>
          <a:bodyPr>
            <a:noAutofit/>
          </a:bodyPr>
          <a:lstStyle/>
          <a:p>
            <a:r>
              <a:rPr lang="en-US" sz="2000" dirty="0"/>
              <a:t>Let’s look at Henry. He inherited a great deal of money right after he finished college. He decided to put $100,000 in an interest bearing account to have when he was ready to retire. His plan was to retire in twenty-five years. We are just going to figure simple interest to see an approximation of how a small </a:t>
            </a:r>
            <a:r>
              <a:rPr lang="en-US" sz="2000" dirty="0" smtClean="0"/>
              <a:t>change </a:t>
            </a:r>
            <a:r>
              <a:rPr lang="en-US" sz="2000" dirty="0"/>
              <a:t>in interest rates can make a difference in the money you earn</a:t>
            </a:r>
            <a:r>
              <a:rPr lang="en-US" sz="2000" dirty="0" smtClean="0"/>
              <a:t>.</a:t>
            </a:r>
          </a:p>
          <a:p>
            <a:endParaRPr lang="en-US" sz="2000" dirty="0"/>
          </a:p>
          <a:p>
            <a:endParaRPr lang="en-US" sz="2000" dirty="0" smtClean="0"/>
          </a:p>
          <a:p>
            <a:r>
              <a:rPr lang="en-US" sz="2000" dirty="0" smtClean="0"/>
              <a:t>Of </a:t>
            </a:r>
            <a:r>
              <a:rPr lang="en-US" sz="2000" dirty="0"/>
              <a:t>course you understand if you double the rate and leave the rest of the variables the same, when figuring simple interest, your interest will double. What I want you to see is that a mere 4% change from 1% to 5% means an additional $100,000 in earnings.</a:t>
            </a:r>
            <a:endParaRPr lang="en-US" sz="20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230744" y="3471589"/>
            <a:ext cx="5286239" cy="1387793"/>
          </a:xfrm>
          <a:prstGeom prst="rect">
            <a:avLst/>
          </a:prstGeom>
        </p:spPr>
      </p:pic>
    </p:spTree>
    <p:extLst>
      <p:ext uri="{BB962C8B-B14F-4D97-AF65-F5344CB8AC3E}">
        <p14:creationId xmlns:p14="http://schemas.microsoft.com/office/powerpoint/2010/main" val="32831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Values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What we have actually been looking at is </a:t>
            </a:r>
            <a:r>
              <a:rPr lang="en-US" sz="2400" b="1" dirty="0">
                <a:solidFill>
                  <a:srgbClr val="FF0000"/>
                </a:solidFill>
              </a:rPr>
              <a:t>Future Values</a:t>
            </a:r>
            <a:r>
              <a:rPr lang="en-US" sz="2400" dirty="0"/>
              <a:t>. A future value is the value of a current asset at a specified date in the future based on an assumed rate of growth over time. You will eventually get to the point that you wonder (or worry) if you will have enough money to retire. You first have to come up with an estimate of how much money you will need to live on when you retire and then you will have to see if you are on track to accumulate that amount of money.</a:t>
            </a:r>
          </a:p>
          <a:p>
            <a:r>
              <a:rPr lang="en-US" sz="2400" dirty="0"/>
              <a:t>We can compute these </a:t>
            </a:r>
            <a:r>
              <a:rPr lang="en-US" sz="2400" b="1" dirty="0">
                <a:solidFill>
                  <a:srgbClr val="FF0000"/>
                </a:solidFill>
              </a:rPr>
              <a:t>Future Values</a:t>
            </a:r>
            <a:r>
              <a:rPr lang="en-US" sz="2400" dirty="0"/>
              <a:t> with an online calculator or the use of Microsoft Excel. We will take a look at how to find the </a:t>
            </a:r>
            <a:r>
              <a:rPr lang="en-US" sz="2400" b="1" dirty="0"/>
              <a:t>Future Value</a:t>
            </a:r>
            <a:r>
              <a:rPr lang="en-US" sz="2400" dirty="0"/>
              <a:t> from the previous slides where we figured simple interest on $100,000 for 25 years using Excel. We will only be looking at the .5% at this time. </a:t>
            </a:r>
          </a:p>
          <a:p>
            <a:endParaRPr lang="en-US" dirty="0"/>
          </a:p>
        </p:txBody>
      </p:sp>
    </p:spTree>
    <p:extLst>
      <p:ext uri="{BB962C8B-B14F-4D97-AF65-F5344CB8AC3E}">
        <p14:creationId xmlns:p14="http://schemas.microsoft.com/office/powerpoint/2010/main" val="1006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a:t>Of course, your retirement plan, whether it is a </a:t>
            </a:r>
            <a:r>
              <a:rPr lang="en-US" sz="2400" b="1" dirty="0">
                <a:solidFill>
                  <a:srgbClr val="FF0000"/>
                </a:solidFill>
              </a:rPr>
              <a:t>defined contribution</a:t>
            </a:r>
            <a:r>
              <a:rPr lang="en-US" sz="2400" dirty="0"/>
              <a:t> or </a:t>
            </a:r>
            <a:r>
              <a:rPr lang="en-US" sz="2400" b="1" dirty="0">
                <a:solidFill>
                  <a:srgbClr val="FF0000"/>
                </a:solidFill>
              </a:rPr>
              <a:t>defined benefit</a:t>
            </a:r>
            <a:r>
              <a:rPr lang="en-US" sz="2400" dirty="0"/>
              <a:t> will not be placing your money in an interest bearing account paying simple interest.  They will be diversified with investments in stocks, bonds, mutual funds, etc. </a:t>
            </a:r>
          </a:p>
          <a:p>
            <a:r>
              <a:rPr lang="en-US" sz="2400" dirty="0"/>
              <a:t>You will have the opportunity to make decisions about how to invest the additional funds that you invest yourself.  You will want to be aware that the slightest difference in the return on your investment can have a significant impact on your final balance. </a:t>
            </a:r>
          </a:p>
          <a:p>
            <a:endParaRPr lang="en-US" dirty="0"/>
          </a:p>
        </p:txBody>
      </p:sp>
    </p:spTree>
    <p:extLst>
      <p:ext uri="{BB962C8B-B14F-4D97-AF65-F5344CB8AC3E}">
        <p14:creationId xmlns:p14="http://schemas.microsoft.com/office/powerpoint/2010/main" val="35136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3.02</a:t>
            </a:r>
            <a:endParaRPr lang="en-US" dirty="0"/>
          </a:p>
        </p:txBody>
      </p:sp>
      <p:sp>
        <p:nvSpPr>
          <p:cNvPr id="3" name="Text Placeholder 2"/>
          <p:cNvSpPr>
            <a:spLocks noGrp="1"/>
          </p:cNvSpPr>
          <p:nvPr>
            <p:ph type="body" idx="1"/>
          </p:nvPr>
        </p:nvSpPr>
        <p:spPr/>
        <p:txBody>
          <a:bodyPr/>
          <a:lstStyle/>
          <a:p>
            <a:r>
              <a:rPr lang="en-US" dirty="0" smtClean="0"/>
              <a:t>Net worth</a:t>
            </a:r>
            <a:endParaRPr lang="en-US" dirty="0"/>
          </a:p>
        </p:txBody>
      </p:sp>
    </p:spTree>
    <p:extLst>
      <p:ext uri="{BB962C8B-B14F-4D97-AF65-F5344CB8AC3E}">
        <p14:creationId xmlns:p14="http://schemas.microsoft.com/office/powerpoint/2010/main" val="391857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Worth Video</a:t>
            </a:r>
            <a:endParaRPr lang="en-US" dirty="0"/>
          </a:p>
        </p:txBody>
      </p:sp>
      <p:sp>
        <p:nvSpPr>
          <p:cNvPr id="3" name="Content Placeholder 2"/>
          <p:cNvSpPr>
            <a:spLocks noGrp="1"/>
          </p:cNvSpPr>
          <p:nvPr>
            <p:ph idx="1"/>
          </p:nvPr>
        </p:nvSpPr>
        <p:spPr/>
        <p:txBody>
          <a:bodyPr>
            <a:normAutofit/>
          </a:bodyPr>
          <a:lstStyle/>
          <a:p>
            <a:pPr algn="ctr"/>
            <a:r>
              <a:rPr lang="en-US" sz="3600" dirty="0" smtClean="0">
                <a:hlinkClick r:id="rId2"/>
              </a:rPr>
              <a:t>Video Link</a:t>
            </a:r>
            <a:endParaRPr lang="en-US" sz="3600" dirty="0"/>
          </a:p>
        </p:txBody>
      </p:sp>
    </p:spTree>
    <p:extLst>
      <p:ext uri="{BB962C8B-B14F-4D97-AF65-F5344CB8AC3E}">
        <p14:creationId xmlns:p14="http://schemas.microsoft.com/office/powerpoint/2010/main" val="25522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Net Worth</a:t>
            </a:r>
            <a:endParaRPr lang="en-US" dirty="0"/>
          </a:p>
        </p:txBody>
      </p:sp>
      <p:sp>
        <p:nvSpPr>
          <p:cNvPr id="3" name="Content Placeholder 2"/>
          <p:cNvSpPr>
            <a:spLocks noGrp="1"/>
          </p:cNvSpPr>
          <p:nvPr>
            <p:ph idx="1"/>
          </p:nvPr>
        </p:nvSpPr>
        <p:spPr/>
        <p:txBody>
          <a:bodyPr>
            <a:normAutofit/>
          </a:bodyPr>
          <a:lstStyle/>
          <a:p>
            <a:r>
              <a:rPr lang="en-US" sz="3600" dirty="0" smtClean="0"/>
              <a:t>Someone’s net worth is their total assets minus their total property (everything they owe).</a:t>
            </a:r>
          </a:p>
          <a:p>
            <a:r>
              <a:rPr lang="en-US" sz="3600" dirty="0" smtClean="0">
                <a:solidFill>
                  <a:srgbClr val="FF0000"/>
                </a:solidFill>
              </a:rPr>
              <a:t>Complete Class Activity</a:t>
            </a:r>
            <a:endParaRPr lang="en-US" sz="3600" dirty="0">
              <a:solidFill>
                <a:srgbClr val="FF0000"/>
              </a:solidFill>
            </a:endParaRPr>
          </a:p>
        </p:txBody>
      </p:sp>
    </p:spTree>
    <p:extLst>
      <p:ext uri="{BB962C8B-B14F-4D97-AF65-F5344CB8AC3E}">
        <p14:creationId xmlns:p14="http://schemas.microsoft.com/office/powerpoint/2010/main" val="28556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3.03</a:t>
            </a:r>
            <a:endParaRPr lang="en-US" dirty="0"/>
          </a:p>
        </p:txBody>
      </p:sp>
      <p:sp>
        <p:nvSpPr>
          <p:cNvPr id="3" name="Text Placeholder 2"/>
          <p:cNvSpPr>
            <a:spLocks noGrp="1"/>
          </p:cNvSpPr>
          <p:nvPr>
            <p:ph type="body" idx="1"/>
          </p:nvPr>
        </p:nvSpPr>
        <p:spPr/>
        <p:txBody>
          <a:bodyPr/>
          <a:lstStyle/>
          <a:p>
            <a:r>
              <a:rPr lang="en-US" dirty="0" smtClean="0"/>
              <a:t>Personal budget</a:t>
            </a:r>
            <a:endParaRPr lang="en-US" dirty="0"/>
          </a:p>
        </p:txBody>
      </p:sp>
    </p:spTree>
    <p:extLst>
      <p:ext uri="{BB962C8B-B14F-4D97-AF65-F5344CB8AC3E}">
        <p14:creationId xmlns:p14="http://schemas.microsoft.com/office/powerpoint/2010/main" val="389068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1676</Words>
  <Application>Microsoft Office PowerPoint</Application>
  <PresentationFormat>Widescreen</PresentationFormat>
  <Paragraphs>230</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Bookman Old Style</vt:lpstr>
      <vt:lpstr>Calibri</vt:lpstr>
      <vt:lpstr>Cambria Math</vt:lpstr>
      <vt:lpstr>Franklin Gothic Book</vt:lpstr>
      <vt:lpstr>Verdana</vt:lpstr>
      <vt:lpstr>1_RetrospectVTI</vt:lpstr>
      <vt:lpstr>Unit 3</vt:lpstr>
      <vt:lpstr>Section 3.01</vt:lpstr>
      <vt:lpstr>Retirement and Budgeting</vt:lpstr>
      <vt:lpstr>Retirement Planning and Budgeting Terms</vt:lpstr>
      <vt:lpstr>Periodic Investment Formula</vt:lpstr>
      <vt:lpstr>Section 3.02</vt:lpstr>
      <vt:lpstr>Net Worth Video</vt:lpstr>
      <vt:lpstr>Calculating Net Worth</vt:lpstr>
      <vt:lpstr>Section 3.03</vt:lpstr>
      <vt:lpstr>Personal Budget</vt:lpstr>
      <vt:lpstr>The Importance of a Budget</vt:lpstr>
      <vt:lpstr>How to Prepare a Budget</vt:lpstr>
      <vt:lpstr>What are Monthly Fixed Expenses?</vt:lpstr>
      <vt:lpstr>Example 1</vt:lpstr>
      <vt:lpstr>Example 1 Continued</vt:lpstr>
      <vt:lpstr>Example 2</vt:lpstr>
      <vt:lpstr>Example 2 Continued</vt:lpstr>
      <vt:lpstr>Example 2 Continued</vt:lpstr>
      <vt:lpstr>Example 2 Continued</vt:lpstr>
      <vt:lpstr>Example 2 Continued</vt:lpstr>
      <vt:lpstr>Graded Assignment</vt:lpstr>
      <vt:lpstr>Section 3.04</vt:lpstr>
      <vt:lpstr>Budget Line Graph</vt:lpstr>
      <vt:lpstr>Budget Line Graph</vt:lpstr>
      <vt:lpstr>Budget Line Graph</vt:lpstr>
      <vt:lpstr>Budget Line Graph</vt:lpstr>
      <vt:lpstr>Shopping for Jeans</vt:lpstr>
      <vt:lpstr>Shopping for Jeans</vt:lpstr>
      <vt:lpstr>Budget Line Graph for Jeans</vt:lpstr>
      <vt:lpstr>Budget Line Graph for Jeans</vt:lpstr>
      <vt:lpstr>Equation - Budget Line Graph for Jeans</vt:lpstr>
      <vt:lpstr>Graphing Budget Lines</vt:lpstr>
      <vt:lpstr>Section 3.05</vt:lpstr>
      <vt:lpstr>Linear and Piecewise Functions</vt:lpstr>
      <vt:lpstr>Piecewise Functions</vt:lpstr>
      <vt:lpstr>Piecewise Functions</vt:lpstr>
      <vt:lpstr>Piecewise Functions</vt:lpstr>
      <vt:lpstr>Step Functions</vt:lpstr>
      <vt:lpstr>Step Functions</vt:lpstr>
      <vt:lpstr>Step Functions</vt:lpstr>
      <vt:lpstr>Step Functions</vt:lpstr>
      <vt:lpstr>Absolute Value Functions</vt:lpstr>
      <vt:lpstr>Absolute Value Functions</vt:lpstr>
      <vt:lpstr>Absolute Value Functions</vt:lpstr>
      <vt:lpstr>Section 3.06</vt:lpstr>
      <vt:lpstr>Retirement Plans</vt:lpstr>
      <vt:lpstr>Types of Retirement Plans</vt:lpstr>
      <vt:lpstr>Types of Retirement Plans</vt:lpstr>
      <vt:lpstr>Types of Retirement Plans</vt:lpstr>
      <vt:lpstr>Effects of Changing Interest Rates</vt:lpstr>
      <vt:lpstr>Effects of Changing Interest Rates</vt:lpstr>
      <vt:lpstr>Future Values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2020-02-04T18:03:07Z</dcterms:created>
  <dcterms:modified xsi:type="dcterms:W3CDTF">2020-02-12T14:29:17Z</dcterms:modified>
</cp:coreProperties>
</file>