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6" r:id="rId41"/>
    <p:sldId id="295" r:id="rId42"/>
    <p:sldId id="297" r:id="rId43"/>
    <p:sldId id="298"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61BEF0D-F0BB-DE4B-95CE-6DB70DBA9567}" type="datetimeFigureOut">
              <a:rPr lang="en-US" smtClean="0"/>
              <a:pPr/>
              <a:t>10/9/2020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32949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7745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4138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2724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61BEF0D-F0BB-DE4B-95CE-6DB70DBA9567}" type="datetimeFigureOut">
              <a:rPr lang="en-US" smtClean="0"/>
              <a:pPr/>
              <a:t>10/9/2020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122792344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3943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57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4547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2927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10/9/2020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88958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10/9/2020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87763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61BEF0D-F0BB-DE4B-95CE-6DB70DBA9567}" type="datetimeFigureOut">
              <a:rPr lang="en-US" smtClean="0"/>
              <a:pPr/>
              <a:t>10/9/2020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217C01CDF56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9223677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diasite.ccs.ua-net.ua.edu/Mediasite/Play/bd6b0ae0cce540bea649bd039c179f141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diasite.ccs.ua-net.ua.edu/Mediasite/Play/dc3ada2a51d7440cbdf4b3ad5fd904cb1d"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diasite.ccs.ua-net.ua.edu/Mediasite/Play/3803bf86597145778f1e682cfe9da8f91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diasite.ccs.ua-net.ua.edu/Mediasite/Play/4da6dde67acd457daf84ff487121a0cf1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diasite.ccs.ua-net.ua.edu/Mediasite/Play/ea6ae486596a4eebb2c38c9d71da6fca1d"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diasite.ccs.ua-net.ua.edu/Mediasite/Play/abc85b5fdb1d41f3bea5bdfe262eab021d"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nlineloancalculator.or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investor.gov/additional-resources/free-financial-planning-tools/compound-interest-calculator"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oney.usnews.com/money/blogs/my-money/2012/09/20/10-things-you-need-to-know-about-compound-interes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dirty="0" smtClean="0"/>
              <a:t>Unit 6</a:t>
            </a:r>
            <a:endParaRPr lang="en-US" sz="8000" dirty="0"/>
          </a:p>
        </p:txBody>
      </p:sp>
      <p:sp>
        <p:nvSpPr>
          <p:cNvPr id="3" name="Subtitle 2"/>
          <p:cNvSpPr>
            <a:spLocks noGrp="1"/>
          </p:cNvSpPr>
          <p:nvPr>
            <p:ph type="subTitle" idx="1"/>
          </p:nvPr>
        </p:nvSpPr>
        <p:spPr>
          <a:xfrm>
            <a:off x="684212" y="3843867"/>
            <a:ext cx="6748554" cy="1947333"/>
          </a:xfrm>
        </p:spPr>
        <p:txBody>
          <a:bodyPr>
            <a:normAutofit/>
          </a:bodyPr>
          <a:lstStyle/>
          <a:p>
            <a:r>
              <a:rPr lang="en-US" sz="6000" b="1" dirty="0" smtClean="0"/>
              <a:t>Consumer Credit</a:t>
            </a:r>
            <a:endParaRPr lang="en-US" sz="6000" b="1" dirty="0"/>
          </a:p>
        </p:txBody>
      </p:sp>
    </p:spTree>
    <p:extLst>
      <p:ext uri="{BB962C8B-B14F-4D97-AF65-F5344CB8AC3E}">
        <p14:creationId xmlns:p14="http://schemas.microsoft.com/office/powerpoint/2010/main" val="3435441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90649"/>
            <a:ext cx="9601200" cy="1485900"/>
          </a:xfrm>
        </p:spPr>
        <p:txBody>
          <a:bodyPr>
            <a:normAutofit fontScale="90000"/>
          </a:bodyPr>
          <a:lstStyle/>
          <a:p>
            <a:r>
              <a:rPr lang="en-US" sz="6000" b="1" dirty="0" smtClean="0"/>
              <a:t>Modeling Exponential Growth and Compound Interest</a:t>
            </a:r>
            <a:endParaRPr lang="en-US" sz="6000" b="1" dirty="0"/>
          </a:p>
        </p:txBody>
      </p:sp>
      <p:sp>
        <p:nvSpPr>
          <p:cNvPr id="3" name="Content Placeholder 2"/>
          <p:cNvSpPr>
            <a:spLocks noGrp="1"/>
          </p:cNvSpPr>
          <p:nvPr>
            <p:ph idx="1"/>
          </p:nvPr>
        </p:nvSpPr>
        <p:spPr>
          <a:xfrm>
            <a:off x="1371600" y="1959429"/>
            <a:ext cx="9993086" cy="4284617"/>
          </a:xfrm>
        </p:spPr>
        <p:txBody>
          <a:bodyPr>
            <a:noAutofit/>
          </a:bodyPr>
          <a:lstStyle/>
          <a:p>
            <a:pPr marL="0" indent="0">
              <a:buNone/>
            </a:pPr>
            <a:r>
              <a:rPr lang="en-US" sz="3200" b="1" dirty="0"/>
              <a:t>Simple Interest</a:t>
            </a:r>
            <a:r>
              <a:rPr lang="en-US" sz="3200" dirty="0"/>
              <a:t> is </a:t>
            </a:r>
            <a:r>
              <a:rPr lang="en-US" sz="3200" b="1" i="1" dirty="0"/>
              <a:t>I = </a:t>
            </a:r>
            <a:r>
              <a:rPr lang="en-US" sz="3200" b="1" i="1" dirty="0" err="1"/>
              <a:t>Prt</a:t>
            </a:r>
            <a:endParaRPr lang="en-US" sz="3200" dirty="0"/>
          </a:p>
          <a:p>
            <a:r>
              <a:rPr lang="en-US" sz="3200" i="1" dirty="0"/>
              <a:t>I</a:t>
            </a:r>
            <a:r>
              <a:rPr lang="en-US" sz="3200" dirty="0"/>
              <a:t> is the interest</a:t>
            </a:r>
          </a:p>
          <a:p>
            <a:r>
              <a:rPr lang="en-US" sz="3200" i="1" dirty="0"/>
              <a:t>P</a:t>
            </a:r>
            <a:r>
              <a:rPr lang="en-US" sz="3200" dirty="0"/>
              <a:t> is the principal</a:t>
            </a:r>
          </a:p>
          <a:p>
            <a:r>
              <a:rPr lang="en-US" sz="3200" i="1" dirty="0"/>
              <a:t>r</a:t>
            </a:r>
            <a:r>
              <a:rPr lang="en-US" sz="3200" dirty="0"/>
              <a:t> is the rate</a:t>
            </a:r>
          </a:p>
          <a:p>
            <a:r>
              <a:rPr lang="en-US" sz="3200" i="1" dirty="0"/>
              <a:t>t</a:t>
            </a:r>
            <a:r>
              <a:rPr lang="en-US" sz="3200" dirty="0"/>
              <a:t> is the time</a:t>
            </a:r>
          </a:p>
          <a:p>
            <a:pPr marL="0" indent="0">
              <a:buNone/>
            </a:pPr>
            <a:r>
              <a:rPr lang="en-US" sz="3200" b="1" dirty="0"/>
              <a:t>Simple interest</a:t>
            </a:r>
            <a:r>
              <a:rPr lang="en-US" sz="3200" dirty="0"/>
              <a:t> is computed on the principal only. This means you do not earn interest on the interest received in your account.</a:t>
            </a:r>
          </a:p>
          <a:p>
            <a:pPr marL="0" indent="0">
              <a:buNone/>
            </a:pPr>
            <a:endParaRPr lang="en-US" sz="2800" dirty="0"/>
          </a:p>
        </p:txBody>
      </p:sp>
    </p:spTree>
    <p:extLst>
      <p:ext uri="{BB962C8B-B14F-4D97-AF65-F5344CB8AC3E}">
        <p14:creationId xmlns:p14="http://schemas.microsoft.com/office/powerpoint/2010/main" val="124330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651" y="133894"/>
            <a:ext cx="9601200" cy="1485900"/>
          </a:xfrm>
        </p:spPr>
        <p:txBody>
          <a:bodyPr>
            <a:normAutofit fontScale="90000"/>
          </a:bodyPr>
          <a:lstStyle/>
          <a:p>
            <a:r>
              <a:rPr lang="en-US" sz="6000" b="1" dirty="0" smtClean="0"/>
              <a:t>Modeling Exponential Growth and Compound Interest</a:t>
            </a:r>
            <a:endParaRPr lang="en-US" sz="6000" b="1" dirty="0"/>
          </a:p>
        </p:txBody>
      </p:sp>
      <p:sp>
        <p:nvSpPr>
          <p:cNvPr id="3" name="Content Placeholder 2"/>
          <p:cNvSpPr>
            <a:spLocks noGrp="1"/>
          </p:cNvSpPr>
          <p:nvPr>
            <p:ph idx="1"/>
          </p:nvPr>
        </p:nvSpPr>
        <p:spPr>
          <a:xfrm>
            <a:off x="966651" y="1619795"/>
            <a:ext cx="10855235" cy="4624252"/>
          </a:xfrm>
        </p:spPr>
        <p:txBody>
          <a:bodyPr>
            <a:noAutofit/>
          </a:bodyPr>
          <a:lstStyle/>
          <a:p>
            <a:pPr marL="0" indent="0">
              <a:buNone/>
            </a:pPr>
            <a:r>
              <a:rPr lang="en-US" sz="2800" dirty="0"/>
              <a:t>When the interest earned is </a:t>
            </a:r>
            <a:r>
              <a:rPr lang="en-US" sz="2800" b="1" dirty="0"/>
              <a:t>compound interest</a:t>
            </a:r>
            <a:r>
              <a:rPr lang="en-US" sz="2800" dirty="0"/>
              <a:t>, the current year's interest is calculated using your balance instead of the principal (original amount). This method of calculating interest is to your advantage!</a:t>
            </a:r>
          </a:p>
          <a:p>
            <a:pPr marL="0" indent="0">
              <a:buNone/>
            </a:pPr>
            <a:r>
              <a:rPr lang="en-US" sz="2800" dirty="0"/>
              <a:t>Compound interest on a bank account can be modeled using the exponential growth function </a:t>
            </a:r>
            <a:r>
              <a:rPr lang="en-US" sz="2800" i="1" dirty="0"/>
              <a:t>y = </a:t>
            </a:r>
            <a:r>
              <a:rPr lang="en-US" sz="2800" i="1" dirty="0" err="1"/>
              <a:t>ab</a:t>
            </a:r>
            <a:r>
              <a:rPr lang="en-US" sz="2800" i="1" baseline="30000" dirty="0" err="1"/>
              <a:t>x</a:t>
            </a:r>
            <a:r>
              <a:rPr lang="en-US" sz="2800" dirty="0"/>
              <a:t>, but is written as </a:t>
            </a:r>
            <a:r>
              <a:rPr lang="en-US" sz="2800" i="1" dirty="0"/>
              <a:t>y</a:t>
            </a:r>
            <a:r>
              <a:rPr lang="en-US" sz="2800" dirty="0"/>
              <a:t> = </a:t>
            </a:r>
            <a:r>
              <a:rPr lang="en-US" sz="2800" i="1" dirty="0"/>
              <a:t>C</a:t>
            </a:r>
            <a:r>
              <a:rPr lang="en-US" sz="2800" dirty="0"/>
              <a:t>(1 + </a:t>
            </a:r>
            <a:r>
              <a:rPr lang="en-US" sz="2800" i="1" dirty="0"/>
              <a:t>r</a:t>
            </a:r>
            <a:r>
              <a:rPr lang="en-US" sz="2800" dirty="0"/>
              <a:t>)</a:t>
            </a:r>
            <a:r>
              <a:rPr lang="en-US" sz="2800" i="1" baseline="30000" dirty="0"/>
              <a:t>t</a:t>
            </a:r>
            <a:r>
              <a:rPr lang="en-US" sz="2800" dirty="0"/>
              <a:t>. </a:t>
            </a:r>
            <a:r>
              <a:rPr lang="en-US" sz="2800" i="1" dirty="0"/>
              <a:t>C</a:t>
            </a:r>
            <a:r>
              <a:rPr lang="en-US" sz="2800" dirty="0"/>
              <a:t> takes the place of the </a:t>
            </a:r>
            <a:r>
              <a:rPr lang="en-US" sz="2800" i="1" dirty="0"/>
              <a:t>a</a:t>
            </a:r>
            <a:r>
              <a:rPr lang="en-US" sz="2800" dirty="0"/>
              <a:t> term, and (1 + </a:t>
            </a:r>
            <a:r>
              <a:rPr lang="en-US" sz="2800" i="1" dirty="0"/>
              <a:t>r</a:t>
            </a:r>
            <a:r>
              <a:rPr lang="en-US" sz="2800" dirty="0"/>
              <a:t>) takes place of the </a:t>
            </a:r>
            <a:r>
              <a:rPr lang="en-US" sz="2800" i="1" dirty="0"/>
              <a:t>b</a:t>
            </a:r>
            <a:r>
              <a:rPr lang="en-US" sz="2800" dirty="0"/>
              <a:t> term.</a:t>
            </a:r>
          </a:p>
          <a:p>
            <a:r>
              <a:rPr lang="en-US" sz="2400" i="1" dirty="0"/>
              <a:t>C</a:t>
            </a:r>
            <a:r>
              <a:rPr lang="en-US" sz="2400" dirty="0"/>
              <a:t> is the initial amount or principal</a:t>
            </a:r>
          </a:p>
          <a:p>
            <a:r>
              <a:rPr lang="en-US" sz="2400" i="1" dirty="0"/>
              <a:t>r</a:t>
            </a:r>
            <a:r>
              <a:rPr lang="en-US" sz="2400" dirty="0"/>
              <a:t> is the </a:t>
            </a:r>
            <a:r>
              <a:rPr lang="en-US" sz="2400" b="1" dirty="0"/>
              <a:t>rate of interest earned</a:t>
            </a:r>
            <a:endParaRPr lang="en-US" sz="2400" dirty="0"/>
          </a:p>
          <a:p>
            <a:r>
              <a:rPr lang="en-US" sz="2400" i="1" dirty="0"/>
              <a:t>t</a:t>
            </a:r>
            <a:r>
              <a:rPr lang="en-US" sz="2400" dirty="0"/>
              <a:t> is the number of period or years that the interest is paid</a:t>
            </a:r>
          </a:p>
          <a:p>
            <a:pPr marL="0" indent="0">
              <a:buNone/>
            </a:pPr>
            <a:endParaRPr lang="en-US" sz="2800" dirty="0"/>
          </a:p>
        </p:txBody>
      </p:sp>
    </p:spTree>
    <p:extLst>
      <p:ext uri="{BB962C8B-B14F-4D97-AF65-F5344CB8AC3E}">
        <p14:creationId xmlns:p14="http://schemas.microsoft.com/office/powerpoint/2010/main" val="908287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hlinkClick r:id="rId2"/>
              </a:rPr>
              <a:t>https://</a:t>
            </a:r>
            <a:r>
              <a:rPr lang="en-US" sz="2800" dirty="0" smtClean="0">
                <a:hlinkClick r:id="rId2"/>
              </a:rPr>
              <a:t>mediasite.ccs.ua-net.ua.edu/Mediasite/Play/bd6b0ae0cce540bea649bd039c179f141d</a:t>
            </a:r>
            <a:r>
              <a:rPr lang="en-US" sz="2800" dirty="0" smtClean="0"/>
              <a:t> </a:t>
            </a:r>
            <a:endParaRPr lang="en-US" sz="2800" dirty="0"/>
          </a:p>
        </p:txBody>
      </p:sp>
    </p:spTree>
    <p:extLst>
      <p:ext uri="{BB962C8B-B14F-4D97-AF65-F5344CB8AC3E}">
        <p14:creationId xmlns:p14="http://schemas.microsoft.com/office/powerpoint/2010/main" val="722309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hlinkClick r:id="rId2"/>
              </a:rPr>
              <a:t>https://</a:t>
            </a:r>
            <a:r>
              <a:rPr lang="en-US" sz="2800" dirty="0" smtClean="0">
                <a:hlinkClick r:id="rId2"/>
              </a:rPr>
              <a:t>mediasite.ccs.ua-net.ua.edu/Mediasite/Play/dc3ada2a51d7440cbdf4b3ad5fd904cb1d</a:t>
            </a:r>
            <a:r>
              <a:rPr lang="en-US" sz="2800" dirty="0" smtClean="0"/>
              <a:t> </a:t>
            </a:r>
            <a:endParaRPr lang="en-US" sz="2800" dirty="0"/>
          </a:p>
        </p:txBody>
      </p:sp>
    </p:spTree>
    <p:extLst>
      <p:ext uri="{BB962C8B-B14F-4D97-AF65-F5344CB8AC3E}">
        <p14:creationId xmlns:p14="http://schemas.microsoft.com/office/powerpoint/2010/main" val="22715471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hlinkClick r:id="rId2"/>
              </a:rPr>
              <a:t>https://</a:t>
            </a:r>
            <a:r>
              <a:rPr lang="en-US" sz="2800" dirty="0" smtClean="0">
                <a:hlinkClick r:id="rId2"/>
              </a:rPr>
              <a:t>mediasite.ccs.ua-net.ua.edu/Mediasite/Play/3803bf86597145778f1e682cfe9da8f91d</a:t>
            </a:r>
            <a:r>
              <a:rPr lang="en-US" sz="2800" dirty="0" smtClean="0"/>
              <a:t> </a:t>
            </a:r>
            <a:endParaRPr lang="en-US" sz="2800" dirty="0"/>
          </a:p>
        </p:txBody>
      </p:sp>
    </p:spTree>
    <p:extLst>
      <p:ext uri="{BB962C8B-B14F-4D97-AF65-F5344CB8AC3E}">
        <p14:creationId xmlns:p14="http://schemas.microsoft.com/office/powerpoint/2010/main" val="9588849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6.03</a:t>
            </a:r>
            <a:endParaRPr lang="en-US" dirty="0"/>
          </a:p>
        </p:txBody>
      </p:sp>
      <p:sp>
        <p:nvSpPr>
          <p:cNvPr id="3" name="Text Placeholder 2"/>
          <p:cNvSpPr>
            <a:spLocks noGrp="1"/>
          </p:cNvSpPr>
          <p:nvPr>
            <p:ph type="body" idx="1"/>
          </p:nvPr>
        </p:nvSpPr>
        <p:spPr/>
        <p:txBody>
          <a:bodyPr>
            <a:normAutofit/>
          </a:bodyPr>
          <a:lstStyle/>
          <a:p>
            <a:r>
              <a:rPr lang="en-US" sz="3200" b="1" dirty="0" smtClean="0"/>
              <a:t>Exponential Decay</a:t>
            </a:r>
            <a:endParaRPr lang="en-US" sz="3200" b="1" dirty="0"/>
          </a:p>
        </p:txBody>
      </p:sp>
    </p:spTree>
    <p:extLst>
      <p:ext uri="{BB962C8B-B14F-4D97-AF65-F5344CB8AC3E}">
        <p14:creationId xmlns:p14="http://schemas.microsoft.com/office/powerpoint/2010/main" val="10541306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Exponential Decay</a:t>
            </a:r>
            <a:endParaRPr lang="en-US" sz="6000" b="1" dirty="0"/>
          </a:p>
        </p:txBody>
      </p:sp>
      <p:sp>
        <p:nvSpPr>
          <p:cNvPr id="3" name="Content Placeholder 2"/>
          <p:cNvSpPr>
            <a:spLocks noGrp="1"/>
          </p:cNvSpPr>
          <p:nvPr>
            <p:ph idx="1"/>
          </p:nvPr>
        </p:nvSpPr>
        <p:spPr/>
        <p:txBody>
          <a:bodyPr>
            <a:normAutofit/>
          </a:bodyPr>
          <a:lstStyle/>
          <a:p>
            <a:pPr marL="0" indent="0">
              <a:buNone/>
            </a:pPr>
            <a:r>
              <a:rPr lang="en-US" sz="3600" b="1" dirty="0"/>
              <a:t>Exponential decay </a:t>
            </a:r>
            <a:r>
              <a:rPr lang="en-US" sz="3600" dirty="0"/>
              <a:t>occurs when a quantity decreases exponentially over time.</a:t>
            </a:r>
            <a:endParaRPr lang="en-US" sz="8800" dirty="0"/>
          </a:p>
        </p:txBody>
      </p:sp>
    </p:spTree>
    <p:extLst>
      <p:ext uri="{BB962C8B-B14F-4D97-AF65-F5344CB8AC3E}">
        <p14:creationId xmlns:p14="http://schemas.microsoft.com/office/powerpoint/2010/main" val="39358552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149" y="173083"/>
            <a:ext cx="9601200" cy="1485900"/>
          </a:xfrm>
        </p:spPr>
        <p:txBody>
          <a:bodyPr>
            <a:normAutofit/>
          </a:bodyPr>
          <a:lstStyle/>
          <a:p>
            <a:r>
              <a:rPr lang="en-US" sz="6000" b="1" dirty="0" smtClean="0"/>
              <a:t>Exponential Decay</a:t>
            </a:r>
            <a:endParaRPr lang="en-US" sz="6000" b="1" dirty="0"/>
          </a:p>
        </p:txBody>
      </p:sp>
      <p:sp>
        <p:nvSpPr>
          <p:cNvPr id="3" name="Content Placeholder 2"/>
          <p:cNvSpPr>
            <a:spLocks noGrp="1"/>
          </p:cNvSpPr>
          <p:nvPr>
            <p:ph idx="1"/>
          </p:nvPr>
        </p:nvSpPr>
        <p:spPr>
          <a:xfrm>
            <a:off x="862149" y="1293223"/>
            <a:ext cx="11038114" cy="4950823"/>
          </a:xfrm>
        </p:spPr>
        <p:txBody>
          <a:bodyPr>
            <a:noAutofit/>
          </a:bodyPr>
          <a:lstStyle/>
          <a:p>
            <a:pPr marL="0" indent="0">
              <a:buNone/>
            </a:pPr>
            <a:r>
              <a:rPr lang="en-US" sz="2400" dirty="0"/>
              <a:t>The function </a:t>
            </a:r>
            <a:r>
              <a:rPr lang="en-US" sz="2400" b="1" i="1" dirty="0"/>
              <a:t>y = </a:t>
            </a:r>
            <a:r>
              <a:rPr lang="en-US" sz="2400" b="1" i="1" dirty="0" err="1"/>
              <a:t>ab</a:t>
            </a:r>
            <a:r>
              <a:rPr lang="en-US" sz="2400" b="1" i="1" baseline="30000" dirty="0" err="1"/>
              <a:t>x</a:t>
            </a:r>
            <a:r>
              <a:rPr lang="en-US" sz="2400" dirty="0"/>
              <a:t> can also be used to model exponential decay as well as exponential growth where</a:t>
            </a:r>
          </a:p>
          <a:p>
            <a:r>
              <a:rPr lang="en-US" sz="2400" i="1" dirty="0"/>
              <a:t>a</a:t>
            </a:r>
            <a:r>
              <a:rPr lang="en-US" sz="2400" dirty="0"/>
              <a:t> is the starting amount when </a:t>
            </a:r>
            <a:r>
              <a:rPr lang="en-US" sz="2400" i="1" dirty="0"/>
              <a:t>x</a:t>
            </a:r>
            <a:r>
              <a:rPr lang="en-US" sz="2400" dirty="0"/>
              <a:t>=0,</a:t>
            </a:r>
          </a:p>
          <a:p>
            <a:r>
              <a:rPr lang="en-US" sz="2400" i="1" dirty="0"/>
              <a:t>b</a:t>
            </a:r>
            <a:r>
              <a:rPr lang="en-US" sz="2400" dirty="0"/>
              <a:t> is the base which is between 0 and 1 and is the decay factor.</a:t>
            </a:r>
          </a:p>
          <a:p>
            <a:r>
              <a:rPr lang="en-US" sz="2400" dirty="0"/>
              <a:t>The </a:t>
            </a:r>
            <a:r>
              <a:rPr lang="en-US" sz="2400" i="1" dirty="0"/>
              <a:t>C</a:t>
            </a:r>
            <a:r>
              <a:rPr lang="en-US" sz="2400" dirty="0"/>
              <a:t> takes the place of the </a:t>
            </a:r>
            <a:r>
              <a:rPr lang="en-US" sz="2400" i="1" dirty="0"/>
              <a:t>a</a:t>
            </a:r>
            <a:r>
              <a:rPr lang="en-US" sz="2400" dirty="0"/>
              <a:t> term and (1 - </a:t>
            </a:r>
            <a:r>
              <a:rPr lang="en-US" sz="2400" i="1" dirty="0"/>
              <a:t>r</a:t>
            </a:r>
            <a:r>
              <a:rPr lang="en-US" sz="2400" dirty="0"/>
              <a:t>) takes the place of the </a:t>
            </a:r>
            <a:r>
              <a:rPr lang="en-US" sz="2400" i="1" dirty="0"/>
              <a:t>b</a:t>
            </a:r>
            <a:r>
              <a:rPr lang="en-US" sz="2400" dirty="0"/>
              <a:t> term.</a:t>
            </a:r>
          </a:p>
          <a:p>
            <a:pPr marL="0" indent="0">
              <a:buNone/>
            </a:pPr>
            <a:r>
              <a:rPr lang="en-US" sz="2400" b="1" dirty="0"/>
              <a:t>Examples:</a:t>
            </a:r>
          </a:p>
          <a:p>
            <a:r>
              <a:rPr lang="en-US" sz="2400" i="1" dirty="0"/>
              <a:t>y</a:t>
            </a:r>
            <a:r>
              <a:rPr lang="en-US" sz="2400" dirty="0"/>
              <a:t> = 5(0.93)</a:t>
            </a:r>
            <a:r>
              <a:rPr lang="en-US" sz="2400" i="1" baseline="30000" dirty="0"/>
              <a:t>x</a:t>
            </a:r>
            <a:r>
              <a:rPr lang="en-US" sz="2400" dirty="0"/>
              <a:t> and </a:t>
            </a:r>
            <a:r>
              <a:rPr lang="en-US" sz="2400" i="1" dirty="0"/>
              <a:t>y</a:t>
            </a:r>
            <a:r>
              <a:rPr lang="en-US" sz="2400" dirty="0"/>
              <a:t> = 5(0.95)</a:t>
            </a:r>
            <a:r>
              <a:rPr lang="en-US" sz="2400" i="1" baseline="30000" dirty="0"/>
              <a:t>x</a:t>
            </a:r>
            <a:r>
              <a:rPr lang="en-US" sz="2400" dirty="0"/>
              <a:t> are equations showing exponential decay</a:t>
            </a:r>
          </a:p>
          <a:p>
            <a:r>
              <a:rPr lang="en-US" sz="2400" dirty="0"/>
              <a:t>The function can be modeled by:</a:t>
            </a:r>
          </a:p>
          <a:p>
            <a:pPr lvl="1"/>
            <a:r>
              <a:rPr lang="en-US" sz="2400" b="1" dirty="0"/>
              <a:t>y = C(1 - r)</a:t>
            </a:r>
            <a:r>
              <a:rPr lang="en-US" sz="2400" b="1" baseline="30000" dirty="0"/>
              <a:t>t</a:t>
            </a:r>
            <a:r>
              <a:rPr lang="en-US" sz="2400" b="1" dirty="0"/>
              <a:t> </a:t>
            </a:r>
            <a:r>
              <a:rPr lang="en-US" sz="2400" dirty="0"/>
              <a:t>where C is the original amount, r is the rate of decay and t is the time or number of years.</a:t>
            </a:r>
          </a:p>
          <a:p>
            <a:r>
              <a:rPr lang="en-US" sz="2400" i="1" dirty="0"/>
              <a:t>y</a:t>
            </a:r>
            <a:r>
              <a:rPr lang="en-US" sz="2400" dirty="0"/>
              <a:t> = 5(1 - .03)</a:t>
            </a:r>
            <a:r>
              <a:rPr lang="en-US" sz="2400" i="1" baseline="30000" dirty="0"/>
              <a:t>t</a:t>
            </a:r>
            <a:r>
              <a:rPr lang="en-US" sz="2400" dirty="0"/>
              <a:t> and </a:t>
            </a:r>
            <a:r>
              <a:rPr lang="en-US" sz="2400" i="1" dirty="0"/>
              <a:t>y</a:t>
            </a:r>
            <a:r>
              <a:rPr lang="en-US" sz="2400" dirty="0"/>
              <a:t> = 3(1 - .05)</a:t>
            </a:r>
            <a:r>
              <a:rPr lang="en-US" sz="2400" i="1" baseline="30000" dirty="0"/>
              <a:t>t</a:t>
            </a:r>
            <a:r>
              <a:rPr lang="en-US" sz="2400" dirty="0"/>
              <a:t> are equations showing exponential decay</a:t>
            </a:r>
          </a:p>
        </p:txBody>
      </p:sp>
    </p:spTree>
    <p:extLst>
      <p:ext uri="{BB962C8B-B14F-4D97-AF65-F5344CB8AC3E}">
        <p14:creationId xmlns:p14="http://schemas.microsoft.com/office/powerpoint/2010/main" val="258556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149" y="173083"/>
            <a:ext cx="9601200" cy="1485900"/>
          </a:xfrm>
        </p:spPr>
        <p:txBody>
          <a:bodyPr>
            <a:normAutofit/>
          </a:bodyPr>
          <a:lstStyle/>
          <a:p>
            <a:r>
              <a:rPr lang="en-US" sz="6000" b="1" dirty="0" smtClean="0"/>
              <a:t>Exponential Growth &amp; Decay</a:t>
            </a:r>
            <a:endParaRPr lang="en-US" sz="6000" b="1" dirty="0"/>
          </a:p>
        </p:txBody>
      </p:sp>
      <p:sp>
        <p:nvSpPr>
          <p:cNvPr id="3" name="Content Placeholder 2"/>
          <p:cNvSpPr>
            <a:spLocks noGrp="1"/>
          </p:cNvSpPr>
          <p:nvPr>
            <p:ph idx="1"/>
          </p:nvPr>
        </p:nvSpPr>
        <p:spPr>
          <a:xfrm>
            <a:off x="862149" y="1293223"/>
            <a:ext cx="11038114" cy="4950823"/>
          </a:xfrm>
        </p:spPr>
        <p:txBody>
          <a:bodyPr>
            <a:noAutofit/>
          </a:bodyPr>
          <a:lstStyle/>
          <a:p>
            <a:pPr marL="0" indent="0">
              <a:buNone/>
            </a:pPr>
            <a:r>
              <a:rPr lang="en-US" sz="2400" dirty="0"/>
              <a:t>The graph below shows the graphs of both exponential growth and decay. The equation </a:t>
            </a:r>
            <a:r>
              <a:rPr lang="en-US" sz="2400" i="1" dirty="0"/>
              <a:t>y</a:t>
            </a:r>
            <a:r>
              <a:rPr lang="en-US" sz="2400" dirty="0"/>
              <a:t> = 3(1 + .07)</a:t>
            </a:r>
            <a:r>
              <a:rPr lang="en-US" sz="2400" i="1" baseline="30000" dirty="0"/>
              <a:t>x</a:t>
            </a:r>
            <a:r>
              <a:rPr lang="en-US" sz="2400" dirty="0"/>
              <a:t> is </a:t>
            </a:r>
            <a:r>
              <a:rPr lang="en-US" sz="2400" b="1" dirty="0"/>
              <a:t>exponential growth</a:t>
            </a:r>
            <a:r>
              <a:rPr lang="en-US" sz="2400" dirty="0"/>
              <a:t> (blue line) and the equation </a:t>
            </a:r>
            <a:r>
              <a:rPr lang="en-US" sz="2400" i="1" dirty="0"/>
              <a:t>y</a:t>
            </a:r>
            <a:r>
              <a:rPr lang="en-US" sz="2400" dirty="0"/>
              <a:t> = 3(1 - .07)</a:t>
            </a:r>
            <a:r>
              <a:rPr lang="en-US" sz="2400" i="1" baseline="30000" dirty="0"/>
              <a:t>x</a:t>
            </a:r>
            <a:r>
              <a:rPr lang="en-US" sz="2400" dirty="0"/>
              <a:t> is </a:t>
            </a:r>
            <a:r>
              <a:rPr lang="en-US" sz="2400" b="1" dirty="0"/>
              <a:t>exponential decay</a:t>
            </a:r>
            <a:r>
              <a:rPr lang="en-US" sz="2400" dirty="0"/>
              <a:t> (red line</a:t>
            </a:r>
            <a:r>
              <a:rPr lang="en-US" sz="2400" dirty="0" smtClean="0"/>
              <a:t>).</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r>
              <a:rPr lang="en-US" sz="2400" dirty="0"/>
              <a:t>Notice for exponential growth that as </a:t>
            </a:r>
            <a:r>
              <a:rPr lang="en-US" sz="2400" i="1" dirty="0"/>
              <a:t>x</a:t>
            </a:r>
            <a:r>
              <a:rPr lang="en-US" sz="2400" dirty="0"/>
              <a:t> increases, </a:t>
            </a:r>
            <a:r>
              <a:rPr lang="en-US" sz="2400" i="1" dirty="0"/>
              <a:t>y</a:t>
            </a:r>
            <a:r>
              <a:rPr lang="en-US" sz="2400" dirty="0"/>
              <a:t> increases exponentially. For exponential decay as </a:t>
            </a:r>
            <a:r>
              <a:rPr lang="en-US" sz="2400" i="1" dirty="0"/>
              <a:t>x</a:t>
            </a:r>
            <a:r>
              <a:rPr lang="en-US" sz="2400" dirty="0"/>
              <a:t> increases, </a:t>
            </a:r>
            <a:r>
              <a:rPr lang="en-US" sz="2400" i="1" dirty="0"/>
              <a:t>y</a:t>
            </a:r>
            <a:r>
              <a:rPr lang="en-US" sz="2400" dirty="0"/>
              <a:t> decreases exponentially.</a:t>
            </a:r>
            <a:endParaRPr lang="en-US" sz="2400" dirty="0" smtClean="0"/>
          </a:p>
          <a:p>
            <a:pPr marL="0" indent="0">
              <a:buNone/>
            </a:pPr>
            <a:endParaRPr lang="en-US" sz="2400" dirty="0"/>
          </a:p>
        </p:txBody>
      </p:sp>
      <p:pic>
        <p:nvPicPr>
          <p:cNvPr id="1028" name="Picture 4" descr="graph with lines indicating exponential growth and dec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6239" y="2492474"/>
            <a:ext cx="3859983" cy="2717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842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hlinkClick r:id="rId2"/>
              </a:rPr>
              <a:t>https://</a:t>
            </a:r>
            <a:r>
              <a:rPr lang="en-US" sz="2800" dirty="0" smtClean="0">
                <a:hlinkClick r:id="rId2"/>
              </a:rPr>
              <a:t>mediasite.ccs.ua-net.ua.edu/Mediasite/Play/4da6dde67acd457daf84ff487121a0cf1d</a:t>
            </a:r>
            <a:r>
              <a:rPr lang="en-US" sz="2800" dirty="0" smtClean="0"/>
              <a:t> </a:t>
            </a:r>
            <a:endParaRPr lang="en-US" sz="2800" dirty="0"/>
          </a:p>
        </p:txBody>
      </p:sp>
    </p:spTree>
    <p:extLst>
      <p:ext uri="{BB962C8B-B14F-4D97-AF65-F5344CB8AC3E}">
        <p14:creationId xmlns:p14="http://schemas.microsoft.com/office/powerpoint/2010/main" val="1653430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6.01</a:t>
            </a:r>
            <a:endParaRPr lang="en-US" dirty="0"/>
          </a:p>
        </p:txBody>
      </p:sp>
      <p:sp>
        <p:nvSpPr>
          <p:cNvPr id="3" name="Text Placeholder 2"/>
          <p:cNvSpPr>
            <a:spLocks noGrp="1"/>
          </p:cNvSpPr>
          <p:nvPr>
            <p:ph type="body" idx="1"/>
          </p:nvPr>
        </p:nvSpPr>
        <p:spPr/>
        <p:txBody>
          <a:bodyPr>
            <a:normAutofit/>
          </a:bodyPr>
          <a:lstStyle/>
          <a:p>
            <a:r>
              <a:rPr lang="en-US" sz="3200" b="1" dirty="0" smtClean="0"/>
              <a:t>Introduction to Consumer Credit</a:t>
            </a:r>
            <a:endParaRPr lang="en-US" sz="3200" b="1" dirty="0"/>
          </a:p>
        </p:txBody>
      </p:sp>
    </p:spTree>
    <p:extLst>
      <p:ext uri="{BB962C8B-B14F-4D97-AF65-F5344CB8AC3E}">
        <p14:creationId xmlns:p14="http://schemas.microsoft.com/office/powerpoint/2010/main" val="14618259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hlinkClick r:id="rId2"/>
              </a:rPr>
              <a:t>https://</a:t>
            </a:r>
            <a:r>
              <a:rPr lang="en-US" sz="2800" dirty="0" smtClean="0">
                <a:hlinkClick r:id="rId2"/>
              </a:rPr>
              <a:t>mediasite.ccs.ua-net.ua.edu/Mediasite/Play/ea6ae486596a4eebb2c38c9d71da6fca1d</a:t>
            </a:r>
            <a:r>
              <a:rPr lang="en-US" sz="2800" dirty="0" smtClean="0"/>
              <a:t> </a:t>
            </a:r>
            <a:endParaRPr lang="en-US" sz="2800" dirty="0"/>
          </a:p>
        </p:txBody>
      </p:sp>
    </p:spTree>
    <p:extLst>
      <p:ext uri="{BB962C8B-B14F-4D97-AF65-F5344CB8AC3E}">
        <p14:creationId xmlns:p14="http://schemas.microsoft.com/office/powerpoint/2010/main" val="37472400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hlinkClick r:id="rId2"/>
              </a:rPr>
              <a:t>https://</a:t>
            </a:r>
            <a:r>
              <a:rPr lang="en-US" sz="2800" dirty="0" smtClean="0">
                <a:hlinkClick r:id="rId2"/>
              </a:rPr>
              <a:t>mediasite.ccs.ua-net.ua.edu/Mediasite/Play/abc85b5fdb1d41f3bea5bdfe262eab021d</a:t>
            </a:r>
            <a:r>
              <a:rPr lang="en-US" sz="2800" dirty="0" smtClean="0"/>
              <a:t> </a:t>
            </a:r>
            <a:endParaRPr lang="en-US" sz="2800" dirty="0"/>
          </a:p>
        </p:txBody>
      </p:sp>
    </p:spTree>
    <p:extLst>
      <p:ext uri="{BB962C8B-B14F-4D97-AF65-F5344CB8AC3E}">
        <p14:creationId xmlns:p14="http://schemas.microsoft.com/office/powerpoint/2010/main" val="39171411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Use of Exponential Growth &amp; Decay</a:t>
            </a:r>
            <a:endParaRPr lang="en-US" b="1" dirty="0"/>
          </a:p>
        </p:txBody>
      </p:sp>
      <p:sp>
        <p:nvSpPr>
          <p:cNvPr id="3" name="Content Placeholder 2"/>
          <p:cNvSpPr>
            <a:spLocks noGrp="1"/>
          </p:cNvSpPr>
          <p:nvPr>
            <p:ph idx="1"/>
          </p:nvPr>
        </p:nvSpPr>
        <p:spPr/>
        <p:txBody>
          <a:bodyPr/>
          <a:lstStyle/>
          <a:p>
            <a:r>
              <a:rPr lang="en-US" sz="2800" dirty="0"/>
              <a:t>You can see from the examples that population growth and decay can be used to predict the future population of an area. This would be useful in urban and regional planning and development of areas.</a:t>
            </a:r>
          </a:p>
          <a:p>
            <a:r>
              <a:rPr lang="en-US" sz="2800" dirty="0"/>
              <a:t>You also can use exponential growth and decay to determine how much money you need to invest to reach a savings goal over time or how much a decaying investment such as a car will be worth over time.</a:t>
            </a:r>
          </a:p>
          <a:p>
            <a:endParaRPr lang="en-US" dirty="0"/>
          </a:p>
        </p:txBody>
      </p:sp>
    </p:spTree>
    <p:extLst>
      <p:ext uri="{BB962C8B-B14F-4D97-AF65-F5344CB8AC3E}">
        <p14:creationId xmlns:p14="http://schemas.microsoft.com/office/powerpoint/2010/main" val="176278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6.04</a:t>
            </a:r>
            <a:endParaRPr lang="en-US" dirty="0"/>
          </a:p>
        </p:txBody>
      </p:sp>
      <p:sp>
        <p:nvSpPr>
          <p:cNvPr id="3" name="Text Placeholder 2"/>
          <p:cNvSpPr>
            <a:spLocks noGrp="1"/>
          </p:cNvSpPr>
          <p:nvPr>
            <p:ph type="body" idx="1"/>
          </p:nvPr>
        </p:nvSpPr>
        <p:spPr/>
        <p:txBody>
          <a:bodyPr>
            <a:normAutofit/>
          </a:bodyPr>
          <a:lstStyle/>
          <a:p>
            <a:r>
              <a:rPr lang="en-US" sz="3200" b="1" dirty="0" smtClean="0"/>
              <a:t>Curve of Best Fit</a:t>
            </a:r>
            <a:endParaRPr lang="en-US" sz="3200" b="1" dirty="0"/>
          </a:p>
        </p:txBody>
      </p:sp>
    </p:spTree>
    <p:extLst>
      <p:ext uri="{BB962C8B-B14F-4D97-AF65-F5344CB8AC3E}">
        <p14:creationId xmlns:p14="http://schemas.microsoft.com/office/powerpoint/2010/main" val="30125900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6.05</a:t>
            </a:r>
            <a:endParaRPr lang="en-US" dirty="0"/>
          </a:p>
        </p:txBody>
      </p:sp>
      <p:sp>
        <p:nvSpPr>
          <p:cNvPr id="3" name="Text Placeholder 2"/>
          <p:cNvSpPr>
            <a:spLocks noGrp="1"/>
          </p:cNvSpPr>
          <p:nvPr>
            <p:ph type="body" idx="1"/>
          </p:nvPr>
        </p:nvSpPr>
        <p:spPr/>
        <p:txBody>
          <a:bodyPr>
            <a:normAutofit/>
          </a:bodyPr>
          <a:lstStyle/>
          <a:p>
            <a:r>
              <a:rPr lang="en-US" sz="3200" b="1" dirty="0" smtClean="0"/>
              <a:t>Finance Charges</a:t>
            </a:r>
            <a:endParaRPr lang="en-US" sz="3200" b="1" dirty="0"/>
          </a:p>
        </p:txBody>
      </p:sp>
    </p:spTree>
    <p:extLst>
      <p:ext uri="{BB962C8B-B14F-4D97-AF65-F5344CB8AC3E}">
        <p14:creationId xmlns:p14="http://schemas.microsoft.com/office/powerpoint/2010/main" val="29269678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Finance Charges</a:t>
            </a:r>
            <a:endParaRPr lang="en-US" sz="5400" b="1" dirty="0"/>
          </a:p>
        </p:txBody>
      </p:sp>
      <p:sp>
        <p:nvSpPr>
          <p:cNvPr id="3" name="Content Placeholder 2"/>
          <p:cNvSpPr>
            <a:spLocks noGrp="1"/>
          </p:cNvSpPr>
          <p:nvPr>
            <p:ph idx="1"/>
          </p:nvPr>
        </p:nvSpPr>
        <p:spPr/>
        <p:txBody>
          <a:bodyPr>
            <a:normAutofit/>
          </a:bodyPr>
          <a:lstStyle/>
          <a:p>
            <a:pPr marL="0" indent="0">
              <a:buNone/>
            </a:pPr>
            <a:r>
              <a:rPr lang="en-US" sz="4000" dirty="0"/>
              <a:t>Do interest rates really matter?</a:t>
            </a:r>
            <a:endParaRPr lang="en-US" sz="4000" dirty="0"/>
          </a:p>
        </p:txBody>
      </p:sp>
    </p:spTree>
    <p:extLst>
      <p:ext uri="{BB962C8B-B14F-4D97-AF65-F5344CB8AC3E}">
        <p14:creationId xmlns:p14="http://schemas.microsoft.com/office/powerpoint/2010/main" val="23779239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149" y="604158"/>
            <a:ext cx="9601200" cy="1485900"/>
          </a:xfrm>
        </p:spPr>
        <p:txBody>
          <a:bodyPr>
            <a:normAutofit/>
          </a:bodyPr>
          <a:lstStyle/>
          <a:p>
            <a:r>
              <a:rPr lang="en-US" sz="6000" b="1" dirty="0" smtClean="0"/>
              <a:t>Finance Charges</a:t>
            </a:r>
            <a:endParaRPr lang="en-US" sz="6000" b="1" dirty="0"/>
          </a:p>
        </p:txBody>
      </p:sp>
      <p:sp>
        <p:nvSpPr>
          <p:cNvPr id="3" name="Content Placeholder 2"/>
          <p:cNvSpPr>
            <a:spLocks noGrp="1"/>
          </p:cNvSpPr>
          <p:nvPr>
            <p:ph idx="1"/>
          </p:nvPr>
        </p:nvSpPr>
        <p:spPr>
          <a:xfrm>
            <a:off x="862149" y="2207623"/>
            <a:ext cx="11038114" cy="4036423"/>
          </a:xfrm>
        </p:spPr>
        <p:txBody>
          <a:bodyPr>
            <a:noAutofit/>
          </a:bodyPr>
          <a:lstStyle/>
          <a:p>
            <a:r>
              <a:rPr lang="en-US" sz="3200" dirty="0"/>
              <a:t>A finance charge is the cost of using credit. It can include interest and fees. It is wise to check with your lending institutions about what their finance charges are before agreeing to go into debt with them.</a:t>
            </a:r>
          </a:p>
          <a:p>
            <a:r>
              <a:rPr lang="en-US" sz="3200" dirty="0"/>
              <a:t>There are two purchases that most people have to go into debt to make. Those are a home and an automobile.</a:t>
            </a:r>
          </a:p>
          <a:p>
            <a:r>
              <a:rPr lang="en-US" sz="3200" dirty="0"/>
              <a:t>We are going to look at the effect higher (or lower) finance charges have on your loan payments.</a:t>
            </a:r>
          </a:p>
        </p:txBody>
      </p:sp>
    </p:spTree>
    <p:extLst>
      <p:ext uri="{BB962C8B-B14F-4D97-AF65-F5344CB8AC3E}">
        <p14:creationId xmlns:p14="http://schemas.microsoft.com/office/powerpoint/2010/main" val="129532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149" y="204834"/>
            <a:ext cx="9601200" cy="1485900"/>
          </a:xfrm>
        </p:spPr>
        <p:txBody>
          <a:bodyPr>
            <a:normAutofit/>
          </a:bodyPr>
          <a:lstStyle/>
          <a:p>
            <a:r>
              <a:rPr lang="en-US" sz="6000" b="1" dirty="0" smtClean="0"/>
              <a:t>Example #1</a:t>
            </a:r>
            <a:endParaRPr lang="en-US" sz="6000" b="1" dirty="0"/>
          </a:p>
        </p:txBody>
      </p:sp>
      <p:sp>
        <p:nvSpPr>
          <p:cNvPr id="3" name="Content Placeholder 2"/>
          <p:cNvSpPr>
            <a:spLocks noGrp="1"/>
          </p:cNvSpPr>
          <p:nvPr>
            <p:ph idx="1"/>
          </p:nvPr>
        </p:nvSpPr>
        <p:spPr>
          <a:xfrm>
            <a:off x="862149" y="992777"/>
            <a:ext cx="11038114" cy="5251269"/>
          </a:xfrm>
        </p:spPr>
        <p:txBody>
          <a:bodyPr>
            <a:noAutofit/>
          </a:bodyPr>
          <a:lstStyle/>
          <a:p>
            <a:pPr marL="0" indent="0">
              <a:buNone/>
            </a:pPr>
            <a:r>
              <a:rPr lang="en-US" sz="2800" dirty="0"/>
              <a:t>You have found your dream car. The cost is $41,500. You have a trade-in that the dealership has valued at $11,000 so you still have to come up with $30,500. You will be financing for 5 years and will be charged 4% sales tax. </a:t>
            </a:r>
          </a:p>
          <a:p>
            <a:r>
              <a:rPr lang="en-US" sz="2800" dirty="0"/>
              <a:t>Use the </a:t>
            </a:r>
            <a:r>
              <a:rPr lang="en-US" sz="2800" u="sng" dirty="0">
                <a:hlinkClick r:id="rId2"/>
              </a:rPr>
              <a:t>car loan calculator</a:t>
            </a:r>
            <a:r>
              <a:rPr lang="en-US" sz="2800" dirty="0"/>
              <a:t> to find the information below.</a:t>
            </a:r>
          </a:p>
        </p:txBody>
      </p:sp>
      <p:pic>
        <p:nvPicPr>
          <p:cNvPr id="7" name="Picture Placeholder 4" descr="Window"/>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2476554" y="3362234"/>
            <a:ext cx="6372390" cy="1653903"/>
          </a:xfrm>
          <a:prstGeom prst="rect">
            <a:avLst/>
          </a:prstGeom>
        </p:spPr>
      </p:pic>
      <p:pic>
        <p:nvPicPr>
          <p:cNvPr id="8" name="Picture Placeholder 4" descr="Window"/>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a:xfrm>
            <a:off x="2854234" y="5299179"/>
            <a:ext cx="5310051" cy="1558821"/>
          </a:xfrm>
          <a:prstGeom prst="rect">
            <a:avLst/>
          </a:prstGeom>
        </p:spPr>
      </p:pic>
    </p:spTree>
    <p:extLst>
      <p:ext uri="{BB962C8B-B14F-4D97-AF65-F5344CB8AC3E}">
        <p14:creationId xmlns:p14="http://schemas.microsoft.com/office/powerpoint/2010/main" val="377465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149" y="94706"/>
            <a:ext cx="9601200" cy="1485900"/>
          </a:xfrm>
        </p:spPr>
        <p:txBody>
          <a:bodyPr>
            <a:normAutofit/>
          </a:bodyPr>
          <a:lstStyle/>
          <a:p>
            <a:r>
              <a:rPr lang="en-US" sz="6000" b="1" dirty="0" smtClean="0"/>
              <a:t>Interest Rates</a:t>
            </a:r>
            <a:endParaRPr lang="en-US" sz="6000" b="1" dirty="0"/>
          </a:p>
        </p:txBody>
      </p:sp>
      <p:sp>
        <p:nvSpPr>
          <p:cNvPr id="3" name="Content Placeholder 2"/>
          <p:cNvSpPr>
            <a:spLocks noGrp="1"/>
          </p:cNvSpPr>
          <p:nvPr>
            <p:ph idx="1"/>
          </p:nvPr>
        </p:nvSpPr>
        <p:spPr>
          <a:xfrm>
            <a:off x="862149" y="914400"/>
            <a:ext cx="11038114" cy="5695405"/>
          </a:xfrm>
        </p:spPr>
        <p:txBody>
          <a:bodyPr>
            <a:noAutofit/>
          </a:bodyPr>
          <a:lstStyle/>
          <a:p>
            <a:r>
              <a:rPr lang="en-US" sz="2400" dirty="0"/>
              <a:t>Some people will look at this and say that there is not enough difference to matter to them. Especially if they are only looking at the monthly payment.</a:t>
            </a:r>
          </a:p>
          <a:p>
            <a:r>
              <a:rPr lang="en-US" sz="2400" dirty="0"/>
              <a:t>If we compare only the highest and lowest rates (Bank A and Bank B), we will see that there is a 0.75% difference in the rates which means $10.78 difference in monthly payments and a total of $646.75 over the life of the loan. This is more than one of your payments so it would be like getting to skip a payment. </a:t>
            </a:r>
          </a:p>
          <a:p>
            <a:r>
              <a:rPr lang="en-US" sz="2400" dirty="0"/>
              <a:t>Imagine if you put that $10.78 in savings each month and opted for the lowest interest rate, you could use the $646.75 (plus interest) as a down payment on your next car.</a:t>
            </a:r>
          </a:p>
          <a:p>
            <a:r>
              <a:rPr lang="en-US" sz="2400" dirty="0"/>
              <a:t>You will likely buy many other items on credit so if you look for the best rates on every purchase, you stand to save more on a monthly basis and a great deal more over the course of several years.</a:t>
            </a:r>
          </a:p>
          <a:p>
            <a:r>
              <a:rPr lang="en-US" sz="2400" dirty="0"/>
              <a:t>Knowing and comparing finance charges should be part of your decision making anytime you are going into debt. This includes deciding which credit card you will carry as well.</a:t>
            </a:r>
          </a:p>
        </p:txBody>
      </p:sp>
    </p:spTree>
    <p:extLst>
      <p:ext uri="{BB962C8B-B14F-4D97-AF65-F5344CB8AC3E}">
        <p14:creationId xmlns:p14="http://schemas.microsoft.com/office/powerpoint/2010/main" val="51009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6.06</a:t>
            </a:r>
            <a:endParaRPr lang="en-US" dirty="0"/>
          </a:p>
        </p:txBody>
      </p:sp>
      <p:sp>
        <p:nvSpPr>
          <p:cNvPr id="3" name="Text Placeholder 2"/>
          <p:cNvSpPr>
            <a:spLocks noGrp="1"/>
          </p:cNvSpPr>
          <p:nvPr>
            <p:ph type="body" idx="1"/>
          </p:nvPr>
        </p:nvSpPr>
        <p:spPr/>
        <p:txBody>
          <a:bodyPr>
            <a:normAutofit/>
          </a:bodyPr>
          <a:lstStyle/>
          <a:p>
            <a:r>
              <a:rPr lang="en-US" sz="3200" b="1" dirty="0" smtClean="0"/>
              <a:t>Compound and Simple Interest</a:t>
            </a:r>
            <a:endParaRPr lang="en-US" sz="3200" b="1" dirty="0"/>
          </a:p>
        </p:txBody>
      </p:sp>
    </p:spTree>
    <p:extLst>
      <p:ext uri="{BB962C8B-B14F-4D97-AF65-F5344CB8AC3E}">
        <p14:creationId xmlns:p14="http://schemas.microsoft.com/office/powerpoint/2010/main" val="2139316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Consumer Credit</a:t>
            </a:r>
            <a:endParaRPr lang="en-US" sz="6000" b="1" dirty="0"/>
          </a:p>
        </p:txBody>
      </p:sp>
      <p:sp>
        <p:nvSpPr>
          <p:cNvPr id="3" name="Content Placeholder 2"/>
          <p:cNvSpPr>
            <a:spLocks noGrp="1"/>
          </p:cNvSpPr>
          <p:nvPr>
            <p:ph idx="1"/>
          </p:nvPr>
        </p:nvSpPr>
        <p:spPr/>
        <p:txBody>
          <a:bodyPr>
            <a:normAutofit/>
          </a:bodyPr>
          <a:lstStyle/>
          <a:p>
            <a:pPr marL="0" indent="0">
              <a:buNone/>
            </a:pPr>
            <a:r>
              <a:rPr lang="en-US" sz="3600" dirty="0"/>
              <a:t>Consumer credit allows you to make personal purchases that you might otherwise not be able to make. It is important to make good decisions when making these purchases and not spend more than you can comfortably pay back.</a:t>
            </a:r>
            <a:endParaRPr lang="en-US" sz="3600" dirty="0"/>
          </a:p>
        </p:txBody>
      </p:sp>
    </p:spTree>
    <p:extLst>
      <p:ext uri="{BB962C8B-B14F-4D97-AF65-F5344CB8AC3E}">
        <p14:creationId xmlns:p14="http://schemas.microsoft.com/office/powerpoint/2010/main" val="13323810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176348"/>
            <a:ext cx="9601200" cy="1485900"/>
          </a:xfrm>
        </p:spPr>
        <p:txBody>
          <a:bodyPr>
            <a:normAutofit fontScale="90000"/>
          </a:bodyPr>
          <a:lstStyle/>
          <a:p>
            <a:r>
              <a:rPr lang="en-US" sz="5400" b="1" dirty="0" smtClean="0"/>
              <a:t>Introduction to Simple and Compound Interest</a:t>
            </a:r>
            <a:endParaRPr lang="en-US" sz="5400" b="1" dirty="0"/>
          </a:p>
        </p:txBody>
      </p:sp>
      <p:sp>
        <p:nvSpPr>
          <p:cNvPr id="3" name="Content Placeholder 2"/>
          <p:cNvSpPr>
            <a:spLocks noGrp="1"/>
          </p:cNvSpPr>
          <p:nvPr>
            <p:ph idx="1"/>
          </p:nvPr>
        </p:nvSpPr>
        <p:spPr>
          <a:xfrm>
            <a:off x="1371599" y="1828800"/>
            <a:ext cx="10476411" cy="4038600"/>
          </a:xfrm>
        </p:spPr>
        <p:txBody>
          <a:bodyPr>
            <a:noAutofit/>
          </a:bodyPr>
          <a:lstStyle/>
          <a:p>
            <a:pPr marL="0" indent="0">
              <a:buNone/>
            </a:pPr>
            <a:r>
              <a:rPr lang="en-US" sz="2800" dirty="0"/>
              <a:t>In the last half of this unit, we will be looking at compound and simple interest and comparing them in multiple ways.  It is important to really know the difference in these two terms as well as how they affect your bottom line financially.  This will help you make better financial decisions about both borrowing money as well as saving it.</a:t>
            </a:r>
          </a:p>
          <a:p>
            <a:r>
              <a:rPr lang="en-US" sz="2800" b="1" dirty="0"/>
              <a:t>Simple interest</a:t>
            </a:r>
            <a:r>
              <a:rPr lang="en-US" sz="2800" dirty="0"/>
              <a:t> is interest paid on the original principal only.  We can find this using the formula </a:t>
            </a:r>
            <a:r>
              <a:rPr lang="en-US" sz="2800" i="1" dirty="0"/>
              <a:t>I = </a:t>
            </a:r>
            <a:r>
              <a:rPr lang="en-US" sz="2800" i="1" dirty="0" err="1"/>
              <a:t>Prt</a:t>
            </a:r>
            <a:r>
              <a:rPr lang="en-US" sz="2800" dirty="0"/>
              <a:t> or </a:t>
            </a:r>
            <a:r>
              <a:rPr lang="en-US" sz="2800" i="1" dirty="0"/>
              <a:t>interest is equal to principal times rate times time</a:t>
            </a:r>
            <a:r>
              <a:rPr lang="en-US" sz="2800" dirty="0"/>
              <a:t>.</a:t>
            </a:r>
          </a:p>
          <a:p>
            <a:r>
              <a:rPr lang="en-US" sz="2800" b="1" dirty="0"/>
              <a:t>Compound interest </a:t>
            </a:r>
            <a:r>
              <a:rPr lang="en-US" sz="2800" dirty="0"/>
              <a:t>is interest earned not only on the original principal, but also on all interests earned previously. </a:t>
            </a:r>
          </a:p>
        </p:txBody>
      </p:sp>
    </p:spTree>
    <p:extLst>
      <p:ext uri="{BB962C8B-B14F-4D97-AF65-F5344CB8AC3E}">
        <p14:creationId xmlns:p14="http://schemas.microsoft.com/office/powerpoint/2010/main" val="301036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176348"/>
            <a:ext cx="9601200" cy="1485900"/>
          </a:xfrm>
        </p:spPr>
        <p:txBody>
          <a:bodyPr>
            <a:normAutofit fontScale="90000"/>
          </a:bodyPr>
          <a:lstStyle/>
          <a:p>
            <a:r>
              <a:rPr lang="en-US" sz="5400" b="1" dirty="0" smtClean="0"/>
              <a:t>Introduction to Simple and Compound Interest</a:t>
            </a:r>
            <a:endParaRPr lang="en-US" sz="5400" b="1" dirty="0"/>
          </a:p>
        </p:txBody>
      </p:sp>
      <p:sp>
        <p:nvSpPr>
          <p:cNvPr id="3" name="Content Placeholder 2"/>
          <p:cNvSpPr>
            <a:spLocks noGrp="1"/>
          </p:cNvSpPr>
          <p:nvPr>
            <p:ph idx="1"/>
          </p:nvPr>
        </p:nvSpPr>
        <p:spPr>
          <a:xfrm>
            <a:off x="1371599" y="1662248"/>
            <a:ext cx="10476411" cy="4205152"/>
          </a:xfrm>
        </p:spPr>
        <p:txBody>
          <a:bodyPr>
            <a:noAutofit/>
          </a:bodyPr>
          <a:lstStyle/>
          <a:p>
            <a:r>
              <a:rPr lang="en-US" sz="2400" b="1" dirty="0"/>
              <a:t>Limit notation</a:t>
            </a:r>
            <a:r>
              <a:rPr lang="en-US" sz="2400" dirty="0"/>
              <a:t> is a way of stating an idea that is a little more subtle than simply saying </a:t>
            </a:r>
            <a:r>
              <a:rPr lang="en-US" sz="2400" i="1" dirty="0"/>
              <a:t>x</a:t>
            </a:r>
            <a:r>
              <a:rPr lang="en-US" sz="2400" dirty="0"/>
              <a:t> = 5 or </a:t>
            </a:r>
            <a:r>
              <a:rPr lang="en-US" sz="2400" i="1" dirty="0"/>
              <a:t>y</a:t>
            </a:r>
            <a:r>
              <a:rPr lang="en-US" sz="2400" dirty="0"/>
              <a:t> = 3.</a:t>
            </a:r>
          </a:p>
          <a:p>
            <a:pPr lvl="1"/>
            <a:r>
              <a:rPr lang="en-US" sz="2400" dirty="0"/>
              <a:t>An example of something written in limit notation is:</a:t>
            </a:r>
          </a:p>
          <a:p>
            <a:pPr lvl="1"/>
            <a:r>
              <a:rPr lang="en-US" sz="2400" dirty="0" smtClean="0"/>
              <a:t>Lim </a:t>
            </a:r>
            <a:r>
              <a:rPr lang="en-US" sz="2400" dirty="0"/>
              <a:t>f(</a:t>
            </a:r>
            <a:r>
              <a:rPr lang="en-US" sz="2400" i="1" dirty="0"/>
              <a:t>x</a:t>
            </a:r>
            <a:r>
              <a:rPr lang="en-US" sz="2400" dirty="0"/>
              <a:t>) = </a:t>
            </a:r>
            <a:r>
              <a:rPr lang="en-US" sz="2400" i="1" dirty="0"/>
              <a:t>b</a:t>
            </a:r>
            <a:endParaRPr lang="en-US" sz="2400" dirty="0"/>
          </a:p>
          <a:p>
            <a:pPr lvl="1"/>
            <a:r>
              <a:rPr lang="en-US" sz="2400" dirty="0"/>
              <a:t> </a:t>
            </a:r>
            <a:r>
              <a:rPr lang="en-US" sz="2400" i="1" dirty="0"/>
              <a:t> </a:t>
            </a:r>
            <a:r>
              <a:rPr lang="en-US" sz="2400" i="1" dirty="0" err="1"/>
              <a:t>x</a:t>
            </a:r>
            <a:r>
              <a:rPr lang="en-US" sz="2400" dirty="0" err="1"/>
              <a:t>→</a:t>
            </a:r>
            <a:r>
              <a:rPr lang="en-US" sz="2400" i="1" dirty="0" err="1"/>
              <a:t>a</a:t>
            </a:r>
            <a:r>
              <a:rPr lang="en-US" sz="2400" dirty="0"/>
              <a:t> </a:t>
            </a:r>
          </a:p>
          <a:p>
            <a:r>
              <a:rPr lang="en-US" sz="2400" dirty="0"/>
              <a:t>This is read as “the limit of </a:t>
            </a:r>
            <a:r>
              <a:rPr lang="en-US" sz="2400" i="1" dirty="0"/>
              <a:t>f</a:t>
            </a:r>
            <a:r>
              <a:rPr lang="en-US" sz="2400" dirty="0"/>
              <a:t> of </a:t>
            </a:r>
            <a:r>
              <a:rPr lang="en-US" sz="2400" i="1" dirty="0"/>
              <a:t>x</a:t>
            </a:r>
            <a:r>
              <a:rPr lang="en-US" sz="2400" dirty="0"/>
              <a:t> as </a:t>
            </a:r>
            <a:r>
              <a:rPr lang="en-US" sz="2400" i="1" dirty="0"/>
              <a:t>x</a:t>
            </a:r>
            <a:r>
              <a:rPr lang="en-US" sz="2400" dirty="0"/>
              <a:t> approaches </a:t>
            </a:r>
            <a:r>
              <a:rPr lang="en-US" sz="2400" i="1" dirty="0"/>
              <a:t>a</a:t>
            </a:r>
            <a:r>
              <a:rPr lang="en-US" sz="2400" dirty="0"/>
              <a:t> is </a:t>
            </a:r>
            <a:r>
              <a:rPr lang="en-US" sz="2400" i="1" dirty="0"/>
              <a:t>b</a:t>
            </a:r>
            <a:r>
              <a:rPr lang="en-US" sz="2400" dirty="0"/>
              <a:t>”.  The letter </a:t>
            </a:r>
            <a:r>
              <a:rPr lang="en-US" sz="2400" i="1" dirty="0"/>
              <a:t>a</a:t>
            </a:r>
            <a:r>
              <a:rPr lang="en-US" sz="2400" dirty="0"/>
              <a:t> can be any number or infinity. The letter </a:t>
            </a:r>
            <a:r>
              <a:rPr lang="en-US" sz="2400" i="1" dirty="0"/>
              <a:t>b</a:t>
            </a:r>
            <a:r>
              <a:rPr lang="en-US" sz="2400" dirty="0"/>
              <a:t> can be any number.</a:t>
            </a:r>
          </a:p>
          <a:p>
            <a:r>
              <a:rPr lang="en-US" sz="2400" b="1" dirty="0"/>
              <a:t>Annual percentage rate (APR)</a:t>
            </a:r>
            <a:r>
              <a:rPr lang="en-US" sz="2400" dirty="0"/>
              <a:t> and </a:t>
            </a:r>
            <a:r>
              <a:rPr lang="en-US" sz="2400" b="1" dirty="0"/>
              <a:t>annual percentage yield  (APY)</a:t>
            </a:r>
            <a:r>
              <a:rPr lang="en-US" sz="2400" dirty="0"/>
              <a:t> can be two confusing financial concepts, but understanding the difference can help you make better, more informed financial decisions. When deciding which financial institute to use you should make sure to verify if the rates they are quoting you are APR or APY so that you can compare like things</a:t>
            </a:r>
            <a:r>
              <a:rPr lang="en-US" sz="2400" dirty="0" smtClean="0"/>
              <a:t>.</a:t>
            </a:r>
            <a:endParaRPr lang="en-US" sz="2400" dirty="0"/>
          </a:p>
        </p:txBody>
      </p:sp>
    </p:spTree>
    <p:extLst>
      <p:ext uri="{BB962C8B-B14F-4D97-AF65-F5344CB8AC3E}">
        <p14:creationId xmlns:p14="http://schemas.microsoft.com/office/powerpoint/2010/main" val="2011861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176348"/>
            <a:ext cx="9601200" cy="1485900"/>
          </a:xfrm>
        </p:spPr>
        <p:txBody>
          <a:bodyPr>
            <a:normAutofit fontScale="90000"/>
          </a:bodyPr>
          <a:lstStyle/>
          <a:p>
            <a:r>
              <a:rPr lang="en-US" sz="5400" b="1" dirty="0" smtClean="0"/>
              <a:t>Introduction to Simple and Compound Interest</a:t>
            </a:r>
            <a:endParaRPr lang="en-US" sz="5400" b="1" dirty="0"/>
          </a:p>
        </p:txBody>
      </p:sp>
      <p:sp>
        <p:nvSpPr>
          <p:cNvPr id="3" name="Content Placeholder 2"/>
          <p:cNvSpPr>
            <a:spLocks noGrp="1"/>
          </p:cNvSpPr>
          <p:nvPr>
            <p:ph idx="1"/>
          </p:nvPr>
        </p:nvSpPr>
        <p:spPr>
          <a:xfrm>
            <a:off x="1371599" y="2472145"/>
            <a:ext cx="10476411" cy="4205152"/>
          </a:xfrm>
        </p:spPr>
        <p:txBody>
          <a:bodyPr>
            <a:noAutofit/>
          </a:bodyPr>
          <a:lstStyle/>
          <a:p>
            <a:r>
              <a:rPr lang="en-US" sz="2800" b="1" dirty="0" smtClean="0"/>
              <a:t>Annual </a:t>
            </a:r>
            <a:r>
              <a:rPr lang="en-US" sz="2800" b="1" dirty="0"/>
              <a:t>percentage rate (APR)</a:t>
            </a:r>
            <a:r>
              <a:rPr lang="en-US" sz="2800" dirty="0"/>
              <a:t> is the amount of interest paid on your account.</a:t>
            </a:r>
          </a:p>
          <a:p>
            <a:r>
              <a:rPr lang="en-US" sz="2800" b="1" dirty="0"/>
              <a:t>Annual percentage yield (APY)</a:t>
            </a:r>
            <a:r>
              <a:rPr lang="en-US" sz="2800" dirty="0"/>
              <a:t> is the actual amount of interest earned expressed as a percent.  This will actually be greater than the APR if you are receiving compounded interest.</a:t>
            </a:r>
          </a:p>
        </p:txBody>
      </p:sp>
    </p:spTree>
    <p:extLst>
      <p:ext uri="{BB962C8B-B14F-4D97-AF65-F5344CB8AC3E}">
        <p14:creationId xmlns:p14="http://schemas.microsoft.com/office/powerpoint/2010/main" val="361661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6.07</a:t>
            </a:r>
            <a:endParaRPr lang="en-US" dirty="0"/>
          </a:p>
        </p:txBody>
      </p:sp>
      <p:sp>
        <p:nvSpPr>
          <p:cNvPr id="3" name="Text Placeholder 2"/>
          <p:cNvSpPr>
            <a:spLocks noGrp="1"/>
          </p:cNvSpPr>
          <p:nvPr>
            <p:ph type="body" idx="1"/>
          </p:nvPr>
        </p:nvSpPr>
        <p:spPr/>
        <p:txBody>
          <a:bodyPr>
            <a:normAutofit/>
          </a:bodyPr>
          <a:lstStyle/>
          <a:p>
            <a:r>
              <a:rPr lang="en-US" sz="3200" b="1" dirty="0" smtClean="0"/>
              <a:t>Calculating Interest</a:t>
            </a:r>
            <a:endParaRPr lang="en-US" sz="3200" b="1" dirty="0"/>
          </a:p>
        </p:txBody>
      </p:sp>
    </p:spTree>
    <p:extLst>
      <p:ext uri="{BB962C8B-B14F-4D97-AF65-F5344CB8AC3E}">
        <p14:creationId xmlns:p14="http://schemas.microsoft.com/office/powerpoint/2010/main" val="11259198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587828"/>
            <a:ext cx="9601200" cy="1074419"/>
          </a:xfrm>
        </p:spPr>
        <p:txBody>
          <a:bodyPr>
            <a:normAutofit/>
          </a:bodyPr>
          <a:lstStyle/>
          <a:p>
            <a:r>
              <a:rPr lang="en-US" sz="5400" b="1" dirty="0" smtClean="0"/>
              <a:t>Calculating Interest</a:t>
            </a:r>
            <a:endParaRPr lang="en-US" sz="5400" b="1" dirty="0"/>
          </a:p>
        </p:txBody>
      </p:sp>
      <p:sp>
        <p:nvSpPr>
          <p:cNvPr id="3" name="Content Placeholder 2"/>
          <p:cNvSpPr>
            <a:spLocks noGrp="1"/>
          </p:cNvSpPr>
          <p:nvPr>
            <p:ph idx="1"/>
          </p:nvPr>
        </p:nvSpPr>
        <p:spPr>
          <a:xfrm>
            <a:off x="1371599" y="1828800"/>
            <a:ext cx="10476411" cy="4038600"/>
          </a:xfrm>
        </p:spPr>
        <p:txBody>
          <a:bodyPr>
            <a:noAutofit/>
          </a:bodyPr>
          <a:lstStyle/>
          <a:p>
            <a:pPr marL="0" indent="0">
              <a:buNone/>
            </a:pPr>
            <a:r>
              <a:rPr lang="en-US" sz="4400" dirty="0"/>
              <a:t>Would you prefer to earn simple interest or compounded interest?</a:t>
            </a:r>
            <a:endParaRPr lang="en-US" sz="5400" dirty="0"/>
          </a:p>
        </p:txBody>
      </p:sp>
    </p:spTree>
    <p:extLst>
      <p:ext uri="{BB962C8B-B14F-4D97-AF65-F5344CB8AC3E}">
        <p14:creationId xmlns:p14="http://schemas.microsoft.com/office/powerpoint/2010/main" val="130607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587828"/>
            <a:ext cx="9601200" cy="1074419"/>
          </a:xfrm>
        </p:spPr>
        <p:txBody>
          <a:bodyPr>
            <a:normAutofit/>
          </a:bodyPr>
          <a:lstStyle/>
          <a:p>
            <a:r>
              <a:rPr lang="en-US" sz="5400" b="1" dirty="0" smtClean="0"/>
              <a:t>Interest</a:t>
            </a:r>
            <a:endParaRPr lang="en-US" sz="5400" b="1" dirty="0"/>
          </a:p>
        </p:txBody>
      </p:sp>
      <p:sp>
        <p:nvSpPr>
          <p:cNvPr id="3" name="Content Placeholder 2"/>
          <p:cNvSpPr>
            <a:spLocks noGrp="1"/>
          </p:cNvSpPr>
          <p:nvPr>
            <p:ph idx="1"/>
          </p:nvPr>
        </p:nvSpPr>
        <p:spPr>
          <a:xfrm>
            <a:off x="1371599" y="1828800"/>
            <a:ext cx="10476411" cy="4038600"/>
          </a:xfrm>
        </p:spPr>
        <p:txBody>
          <a:bodyPr>
            <a:noAutofit/>
          </a:bodyPr>
          <a:lstStyle/>
          <a:p>
            <a:r>
              <a:rPr lang="en-US" sz="2800" dirty="0"/>
              <a:t>In all likelihood, you've heard the term </a:t>
            </a:r>
            <a:r>
              <a:rPr lang="en-US" sz="2800" b="1" dirty="0"/>
              <a:t>interest</a:t>
            </a:r>
            <a:r>
              <a:rPr lang="en-US" sz="2800" dirty="0"/>
              <a:t>, but probably don't know exactly what it means, or how it works.</a:t>
            </a:r>
          </a:p>
          <a:p>
            <a:r>
              <a:rPr lang="en-US" sz="2800" dirty="0"/>
              <a:t>Interest is simply a fee for loaning money. It can help people accelerate their savings. Where money is concerned, there are two types of people:</a:t>
            </a:r>
          </a:p>
          <a:p>
            <a:r>
              <a:rPr lang="en-US" sz="2800" dirty="0"/>
              <a:t>Savers, who </a:t>
            </a:r>
            <a:r>
              <a:rPr lang="en-US" sz="2800" b="1" dirty="0"/>
              <a:t>earn</a:t>
            </a:r>
            <a:r>
              <a:rPr lang="en-US" sz="2800" dirty="0"/>
              <a:t> interest on their deposits, and</a:t>
            </a:r>
          </a:p>
          <a:p>
            <a:r>
              <a:rPr lang="en-US" sz="2800" dirty="0"/>
              <a:t>Borrowers, who </a:t>
            </a:r>
            <a:r>
              <a:rPr lang="en-US" sz="2800" b="1" dirty="0"/>
              <a:t>pay</a:t>
            </a:r>
            <a:r>
              <a:rPr lang="en-US" sz="2800" dirty="0"/>
              <a:t> interest on their loans.</a:t>
            </a:r>
          </a:p>
          <a:p>
            <a:r>
              <a:rPr lang="en-US" sz="2800" dirty="0"/>
              <a:t>Which would you rather be?</a:t>
            </a:r>
          </a:p>
          <a:p>
            <a:r>
              <a:rPr lang="en-US" sz="2800" dirty="0"/>
              <a:t>In this lesson, we will explore two types of interest: simple and compound.</a:t>
            </a:r>
          </a:p>
        </p:txBody>
      </p:sp>
    </p:spTree>
    <p:extLst>
      <p:ext uri="{BB962C8B-B14F-4D97-AF65-F5344CB8AC3E}">
        <p14:creationId xmlns:p14="http://schemas.microsoft.com/office/powerpoint/2010/main" val="399968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587828"/>
            <a:ext cx="9601200" cy="1074419"/>
          </a:xfrm>
        </p:spPr>
        <p:txBody>
          <a:bodyPr>
            <a:normAutofit/>
          </a:bodyPr>
          <a:lstStyle/>
          <a:p>
            <a:r>
              <a:rPr lang="en-US" sz="5400" b="1" dirty="0" smtClean="0"/>
              <a:t>Simple Interest</a:t>
            </a:r>
            <a:endParaRPr lang="en-US" sz="5400" b="1" dirty="0"/>
          </a:p>
        </p:txBody>
      </p:sp>
      <p:sp>
        <p:nvSpPr>
          <p:cNvPr id="3" name="Content Placeholder 2"/>
          <p:cNvSpPr>
            <a:spLocks noGrp="1"/>
          </p:cNvSpPr>
          <p:nvPr>
            <p:ph idx="1"/>
          </p:nvPr>
        </p:nvSpPr>
        <p:spPr>
          <a:xfrm>
            <a:off x="1371599" y="1828800"/>
            <a:ext cx="10476411" cy="4038600"/>
          </a:xfrm>
        </p:spPr>
        <p:txBody>
          <a:bodyPr>
            <a:noAutofit/>
          </a:bodyPr>
          <a:lstStyle/>
          <a:p>
            <a:pPr marL="0" indent="0">
              <a:buNone/>
            </a:pPr>
            <a:r>
              <a:rPr lang="en-US" sz="2800" dirty="0"/>
              <a:t>Simple interest is a quick method of calculating the interest earned during one period. The formula to calculate simple interest is:</a:t>
            </a:r>
          </a:p>
          <a:p>
            <a:pPr marL="0" indent="0">
              <a:buNone/>
            </a:pPr>
            <a:r>
              <a:rPr lang="en-US" sz="2800" dirty="0"/>
              <a:t>The formula to calculate simple interest is: </a:t>
            </a:r>
            <a:r>
              <a:rPr lang="en-US" sz="2800" b="1" i="1" dirty="0"/>
              <a:t>I = </a:t>
            </a:r>
            <a:r>
              <a:rPr lang="en-US" sz="2800" b="1" i="1" dirty="0" err="1"/>
              <a:t>Prt</a:t>
            </a:r>
            <a:endParaRPr lang="en-US" sz="2800" dirty="0"/>
          </a:p>
          <a:p>
            <a:r>
              <a:rPr lang="en-US" sz="2800" b="1" i="1" dirty="0"/>
              <a:t>I</a:t>
            </a:r>
            <a:r>
              <a:rPr lang="en-US" sz="2800" dirty="0"/>
              <a:t> = interest - a fee for loaning money</a:t>
            </a:r>
          </a:p>
          <a:p>
            <a:r>
              <a:rPr lang="en-US" sz="2800" b="1" i="1" dirty="0"/>
              <a:t>P</a:t>
            </a:r>
            <a:r>
              <a:rPr lang="en-US" sz="2800" dirty="0"/>
              <a:t> = principal - the original amount borrowed</a:t>
            </a:r>
          </a:p>
          <a:p>
            <a:r>
              <a:rPr lang="en-US" sz="2800" b="1" i="1" dirty="0"/>
              <a:t>r</a:t>
            </a:r>
            <a:r>
              <a:rPr lang="en-US" sz="2800" dirty="0"/>
              <a:t> = interest rate - stated as a percentage</a:t>
            </a:r>
          </a:p>
          <a:p>
            <a:r>
              <a:rPr lang="en-US" sz="2800" b="1" i="1" dirty="0"/>
              <a:t>t</a:t>
            </a:r>
            <a:r>
              <a:rPr lang="en-US" sz="2800" dirty="0"/>
              <a:t> = time - stated in terms of one year</a:t>
            </a:r>
          </a:p>
        </p:txBody>
      </p:sp>
    </p:spTree>
    <p:extLst>
      <p:ext uri="{BB962C8B-B14F-4D97-AF65-F5344CB8AC3E}">
        <p14:creationId xmlns:p14="http://schemas.microsoft.com/office/powerpoint/2010/main" val="106334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127364"/>
            <a:ext cx="9601200" cy="1074419"/>
          </a:xfrm>
        </p:spPr>
        <p:txBody>
          <a:bodyPr>
            <a:normAutofit/>
          </a:bodyPr>
          <a:lstStyle/>
          <a:p>
            <a:r>
              <a:rPr lang="en-US" sz="5400" b="1" dirty="0" smtClean="0"/>
              <a:t>Example #1</a:t>
            </a:r>
            <a:endParaRPr lang="en-US" sz="5400" b="1" dirty="0"/>
          </a:p>
        </p:txBody>
      </p:sp>
      <p:sp>
        <p:nvSpPr>
          <p:cNvPr id="3" name="Content Placeholder 2"/>
          <p:cNvSpPr>
            <a:spLocks noGrp="1"/>
          </p:cNvSpPr>
          <p:nvPr>
            <p:ph idx="1"/>
          </p:nvPr>
        </p:nvSpPr>
        <p:spPr>
          <a:xfrm>
            <a:off x="1371599" y="901337"/>
            <a:ext cx="10476411" cy="4966063"/>
          </a:xfrm>
        </p:spPr>
        <p:txBody>
          <a:bodyPr>
            <a:noAutofit/>
          </a:bodyPr>
          <a:lstStyle/>
          <a:p>
            <a:pPr marL="0" indent="0">
              <a:buNone/>
            </a:pPr>
            <a:r>
              <a:rPr lang="en-US" sz="2400" dirty="0"/>
              <a:t>Sam deposits $1,000 in his savings account, which earns 3% interest.</a:t>
            </a:r>
          </a:p>
          <a:p>
            <a:pPr marL="0" indent="0">
              <a:buNone/>
            </a:pPr>
            <a:r>
              <a:rPr lang="en-US" sz="2400" dirty="0"/>
              <a:t>How much interest will he earn in one year?</a:t>
            </a:r>
          </a:p>
          <a:p>
            <a:pPr marL="0" indent="0">
              <a:buNone/>
            </a:pPr>
            <a:r>
              <a:rPr lang="en-US" sz="2400" dirty="0"/>
              <a:t>How much money will Sam have in one year?</a:t>
            </a:r>
          </a:p>
          <a:p>
            <a:pPr marL="0" indent="0">
              <a:buNone/>
            </a:pPr>
            <a:r>
              <a:rPr lang="en-US" sz="2400" b="1" dirty="0"/>
              <a:t>Answer:</a:t>
            </a:r>
            <a:endParaRPr lang="en-US" sz="2400" dirty="0"/>
          </a:p>
          <a:p>
            <a:pPr marL="0" indent="0">
              <a:buNone/>
            </a:pPr>
            <a:r>
              <a:rPr lang="en-US" sz="2400" b="1" dirty="0"/>
              <a:t>How much interest will he earn in one year?</a:t>
            </a:r>
            <a:endParaRPr lang="en-US" sz="2400" dirty="0"/>
          </a:p>
          <a:p>
            <a:r>
              <a:rPr lang="en-US" sz="2400" b="1" i="1" dirty="0"/>
              <a:t>I</a:t>
            </a:r>
            <a:r>
              <a:rPr lang="en-US" sz="2400" b="1" dirty="0"/>
              <a:t> = </a:t>
            </a:r>
            <a:r>
              <a:rPr lang="en-US" sz="2400" b="1" i="1" dirty="0" err="1"/>
              <a:t>Prt</a:t>
            </a:r>
            <a:endParaRPr lang="en-US" sz="2400" b="1" dirty="0"/>
          </a:p>
          <a:p>
            <a:r>
              <a:rPr lang="en-US" sz="2400" i="1" dirty="0"/>
              <a:t>I</a:t>
            </a:r>
            <a:r>
              <a:rPr lang="en-US" sz="2400" dirty="0"/>
              <a:t> = $1,000 × 3% × 1</a:t>
            </a:r>
          </a:p>
          <a:p>
            <a:r>
              <a:rPr lang="en-US" sz="2400" i="1" dirty="0"/>
              <a:t>I</a:t>
            </a:r>
            <a:r>
              <a:rPr lang="en-US" sz="2400" dirty="0"/>
              <a:t> = $30</a:t>
            </a:r>
          </a:p>
          <a:p>
            <a:pPr marL="0" indent="0">
              <a:buNone/>
            </a:pPr>
            <a:r>
              <a:rPr lang="en-US" sz="2400" b="1" dirty="0"/>
              <a:t>How much money will Sam have in one year?</a:t>
            </a:r>
            <a:endParaRPr lang="en-US" sz="2400" dirty="0"/>
          </a:p>
          <a:p>
            <a:r>
              <a:rPr lang="en-US" sz="2400" dirty="0"/>
              <a:t>Sam earns $30 interest in one year.</a:t>
            </a:r>
          </a:p>
          <a:p>
            <a:r>
              <a:rPr lang="en-US" sz="2400" dirty="0"/>
              <a:t>$1,000 + $30</a:t>
            </a:r>
          </a:p>
          <a:p>
            <a:r>
              <a:rPr lang="en-US" sz="2400" dirty="0"/>
              <a:t>Sam will have $1,030.00 in one year.</a:t>
            </a:r>
          </a:p>
        </p:txBody>
      </p:sp>
    </p:spTree>
    <p:extLst>
      <p:ext uri="{BB962C8B-B14F-4D97-AF65-F5344CB8AC3E}">
        <p14:creationId xmlns:p14="http://schemas.microsoft.com/office/powerpoint/2010/main" val="50445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66998"/>
            <a:ext cx="9601200" cy="1074419"/>
          </a:xfrm>
        </p:spPr>
        <p:txBody>
          <a:bodyPr>
            <a:normAutofit/>
          </a:bodyPr>
          <a:lstStyle/>
          <a:p>
            <a:r>
              <a:rPr lang="en-US" sz="5400" b="1" dirty="0" smtClean="0"/>
              <a:t>Compound Interest</a:t>
            </a:r>
            <a:endParaRPr lang="en-US" sz="5400" b="1" dirty="0"/>
          </a:p>
        </p:txBody>
      </p:sp>
      <p:sp>
        <p:nvSpPr>
          <p:cNvPr id="3" name="Content Placeholder 2"/>
          <p:cNvSpPr>
            <a:spLocks noGrp="1"/>
          </p:cNvSpPr>
          <p:nvPr>
            <p:ph idx="1"/>
          </p:nvPr>
        </p:nvSpPr>
        <p:spPr>
          <a:xfrm>
            <a:off x="1371599" y="1541417"/>
            <a:ext cx="10476411" cy="4325983"/>
          </a:xfrm>
        </p:spPr>
        <p:txBody>
          <a:bodyPr>
            <a:noAutofit/>
          </a:bodyPr>
          <a:lstStyle/>
          <a:p>
            <a:r>
              <a:rPr lang="en-US" sz="2800" dirty="0"/>
              <a:t>Compound interest should remind you of Benjamin Franklin's quote from the previous lesson: "Money makes money, and the money </a:t>
            </a:r>
            <a:r>
              <a:rPr lang="en-US" sz="2800" dirty="0" err="1"/>
              <a:t>money</a:t>
            </a:r>
            <a:r>
              <a:rPr lang="en-US" sz="2800" dirty="0"/>
              <a:t> makes, makes more money." Mr. Franklin is specifically speaking about the power of compound interest.</a:t>
            </a:r>
          </a:p>
          <a:p>
            <a:r>
              <a:rPr lang="en-US" sz="2800" b="1" dirty="0"/>
              <a:t>Compound interest</a:t>
            </a:r>
            <a:r>
              <a:rPr lang="en-US" sz="2800" dirty="0"/>
              <a:t> is interest calculated on the initial principal and also on the accumulated interest of previous periods of a deposit or loan. So, money makes money (that's interest)...and then the interest earned makes more interest. This cycle goes on and on and on and on and on. Your money works harder than you can. If you invest carefully, over years eventually you can be at a point in time when your money actually makes more in a year than you will.</a:t>
            </a:r>
          </a:p>
          <a:p>
            <a:endParaRPr lang="en-US" sz="2400" dirty="0"/>
          </a:p>
        </p:txBody>
      </p:sp>
    </p:spTree>
    <p:extLst>
      <p:ext uri="{BB962C8B-B14F-4D97-AF65-F5344CB8AC3E}">
        <p14:creationId xmlns:p14="http://schemas.microsoft.com/office/powerpoint/2010/main" val="392369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66998"/>
            <a:ext cx="9601200" cy="1074419"/>
          </a:xfrm>
        </p:spPr>
        <p:txBody>
          <a:bodyPr>
            <a:normAutofit/>
          </a:bodyPr>
          <a:lstStyle/>
          <a:p>
            <a:r>
              <a:rPr lang="en-US" sz="5400" b="1" dirty="0" smtClean="0"/>
              <a:t>Calculating Compound Interest</a:t>
            </a:r>
            <a:endParaRPr lang="en-US" sz="5400" b="1" dirty="0"/>
          </a:p>
        </p:txBody>
      </p:sp>
      <p:sp>
        <p:nvSpPr>
          <p:cNvPr id="3" name="Content Placeholder 2"/>
          <p:cNvSpPr>
            <a:spLocks noGrp="1"/>
          </p:cNvSpPr>
          <p:nvPr>
            <p:ph idx="1"/>
          </p:nvPr>
        </p:nvSpPr>
        <p:spPr>
          <a:xfrm>
            <a:off x="1371599" y="1541417"/>
            <a:ext cx="10476412" cy="4325983"/>
          </a:xfrm>
        </p:spPr>
        <p:txBody>
          <a:bodyPr>
            <a:noAutofit/>
          </a:bodyPr>
          <a:lstStyle/>
          <a:p>
            <a:pPr marL="0" indent="0">
              <a:buNone/>
            </a:pPr>
            <a:r>
              <a:rPr lang="en-US" sz="2400" dirty="0"/>
              <a:t>Calculating compound interest is a little more complicated than calculating simple interest.</a:t>
            </a:r>
          </a:p>
          <a:p>
            <a:pPr marL="0" indent="0">
              <a:buNone/>
            </a:pPr>
            <a:r>
              <a:rPr lang="en-US" sz="2400" dirty="0"/>
              <a:t>Here's the formula:</a:t>
            </a:r>
          </a:p>
          <a:p>
            <a:r>
              <a:rPr lang="en-US" sz="2400" b="1" i="1" dirty="0"/>
              <a:t>ci</a:t>
            </a:r>
            <a:r>
              <a:rPr lang="en-US" sz="2400" b="1" dirty="0"/>
              <a:t> = [</a:t>
            </a:r>
            <a:r>
              <a:rPr lang="en-US" sz="2400" b="1" i="1" dirty="0"/>
              <a:t>P</a:t>
            </a:r>
            <a:r>
              <a:rPr lang="en-US" sz="2400" b="1" dirty="0"/>
              <a:t> (1 + </a:t>
            </a:r>
            <a:r>
              <a:rPr lang="en-US" sz="2400" b="1" i="1" dirty="0" err="1"/>
              <a:t>i</a:t>
            </a:r>
            <a:r>
              <a:rPr lang="en-US" sz="2400" b="1" dirty="0"/>
              <a:t>)</a:t>
            </a:r>
            <a:r>
              <a:rPr lang="en-US" sz="2400" b="1" i="1" baseline="30000" dirty="0"/>
              <a:t>n</a:t>
            </a:r>
            <a:r>
              <a:rPr lang="en-US" sz="2400" b="1" dirty="0"/>
              <a:t>] - </a:t>
            </a:r>
            <a:r>
              <a:rPr lang="en-US" sz="2400" b="1" i="1" dirty="0"/>
              <a:t>P</a:t>
            </a:r>
            <a:r>
              <a:rPr lang="en-US" sz="2400" b="1" dirty="0"/>
              <a:t> </a:t>
            </a:r>
            <a:r>
              <a:rPr lang="en-US" sz="2400" dirty="0"/>
              <a:t/>
            </a:r>
            <a:br>
              <a:rPr lang="en-US" sz="2400" dirty="0"/>
            </a:br>
            <a:r>
              <a:rPr lang="en-US" sz="2400" i="1" dirty="0"/>
              <a:t>ci</a:t>
            </a:r>
            <a:r>
              <a:rPr lang="en-US" sz="2400" dirty="0"/>
              <a:t> = compound interest</a:t>
            </a:r>
            <a:br>
              <a:rPr lang="en-US" sz="2400" dirty="0"/>
            </a:br>
            <a:r>
              <a:rPr lang="en-US" sz="2400" i="1" dirty="0"/>
              <a:t>P</a:t>
            </a:r>
            <a:r>
              <a:rPr lang="en-US" sz="2400" dirty="0"/>
              <a:t> = principal </a:t>
            </a:r>
            <a:br>
              <a:rPr lang="en-US" sz="2400" dirty="0"/>
            </a:br>
            <a:r>
              <a:rPr lang="en-US" sz="2400" i="1" dirty="0" err="1"/>
              <a:t>i</a:t>
            </a:r>
            <a:r>
              <a:rPr lang="en-US" sz="2400" dirty="0"/>
              <a:t> = interest rate </a:t>
            </a:r>
            <a:br>
              <a:rPr lang="en-US" sz="2400" dirty="0"/>
            </a:br>
            <a:r>
              <a:rPr lang="en-US" sz="2400" i="1" dirty="0"/>
              <a:t>n</a:t>
            </a:r>
            <a:r>
              <a:rPr lang="en-US" sz="2400" dirty="0"/>
              <a:t> = number of years</a:t>
            </a:r>
          </a:p>
          <a:p>
            <a:pPr marL="0" indent="0">
              <a:buNone/>
            </a:pPr>
            <a:r>
              <a:rPr lang="en-US" sz="2400" dirty="0"/>
              <a:t>Simple, right? Actually, for most people that's not simple at all, and you are bound to make a mistake. Luckily we have access to the Internet and many people have created online compound interest calculators so all we have to do is enter the information and hit enter.</a:t>
            </a:r>
          </a:p>
          <a:p>
            <a:endParaRPr lang="en-US" dirty="0"/>
          </a:p>
        </p:txBody>
      </p:sp>
    </p:spTree>
    <p:extLst>
      <p:ext uri="{BB962C8B-B14F-4D97-AF65-F5344CB8AC3E}">
        <p14:creationId xmlns:p14="http://schemas.microsoft.com/office/powerpoint/2010/main" val="3272946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Consumer Credit</a:t>
            </a:r>
            <a:endParaRPr lang="en-US" sz="6000" b="1" dirty="0"/>
          </a:p>
        </p:txBody>
      </p:sp>
      <p:sp>
        <p:nvSpPr>
          <p:cNvPr id="3" name="Content Placeholder 2"/>
          <p:cNvSpPr>
            <a:spLocks noGrp="1"/>
          </p:cNvSpPr>
          <p:nvPr>
            <p:ph idx="1"/>
          </p:nvPr>
        </p:nvSpPr>
        <p:spPr>
          <a:xfrm>
            <a:off x="1371600" y="2286000"/>
            <a:ext cx="9993086" cy="3958046"/>
          </a:xfrm>
        </p:spPr>
        <p:txBody>
          <a:bodyPr>
            <a:noAutofit/>
          </a:bodyPr>
          <a:lstStyle/>
          <a:p>
            <a:pPr marL="0" indent="0">
              <a:buNone/>
            </a:pPr>
            <a:r>
              <a:rPr lang="en-US" sz="3200" b="1" dirty="0"/>
              <a:t>Consumer credit</a:t>
            </a:r>
            <a:r>
              <a:rPr lang="en-US" sz="3200" dirty="0"/>
              <a:t> is the use of credit for personal needs. We usually do not include the use of credit for the purchase of a home in this definition.</a:t>
            </a:r>
          </a:p>
          <a:p>
            <a:pPr marL="0" indent="0">
              <a:buNone/>
            </a:pPr>
            <a:r>
              <a:rPr lang="en-US" sz="3200" dirty="0"/>
              <a:t>We will be taking a mathematical look at making wise credit decisions in this unit. This is important because financial difficulties have been cited as a leading cause of divorce, as well as a leading cause of stress, in America.</a:t>
            </a:r>
          </a:p>
        </p:txBody>
      </p:sp>
    </p:spTree>
    <p:extLst>
      <p:ext uri="{BB962C8B-B14F-4D97-AF65-F5344CB8AC3E}">
        <p14:creationId xmlns:p14="http://schemas.microsoft.com/office/powerpoint/2010/main" val="3179118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66998"/>
            <a:ext cx="9601200" cy="1074419"/>
          </a:xfrm>
        </p:spPr>
        <p:txBody>
          <a:bodyPr>
            <a:normAutofit/>
          </a:bodyPr>
          <a:lstStyle/>
          <a:p>
            <a:r>
              <a:rPr lang="en-US" sz="5400" b="1" dirty="0" smtClean="0"/>
              <a:t>Example #2 continued</a:t>
            </a:r>
            <a:endParaRPr lang="en-US" sz="5400" b="1" dirty="0"/>
          </a:p>
        </p:txBody>
      </p:sp>
      <p:sp>
        <p:nvSpPr>
          <p:cNvPr id="3" name="Content Placeholder 2"/>
          <p:cNvSpPr>
            <a:spLocks noGrp="1"/>
          </p:cNvSpPr>
          <p:nvPr>
            <p:ph idx="1"/>
          </p:nvPr>
        </p:nvSpPr>
        <p:spPr>
          <a:xfrm>
            <a:off x="1371599" y="1541417"/>
            <a:ext cx="10476412" cy="4325983"/>
          </a:xfrm>
        </p:spPr>
        <p:txBody>
          <a:bodyPr>
            <a:noAutofit/>
          </a:bodyPr>
          <a:lstStyle/>
          <a:p>
            <a:pPr marL="0" indent="0">
              <a:buNone/>
            </a:pPr>
            <a:r>
              <a:rPr lang="en-US" sz="2400" dirty="0"/>
              <a:t>Let's try a calculator created by the </a:t>
            </a:r>
            <a:r>
              <a:rPr lang="en-US" sz="2400" u="sng" dirty="0">
                <a:hlinkClick r:id="rId2"/>
              </a:rPr>
              <a:t>U.S. Securities and Exchange </a:t>
            </a:r>
            <a:r>
              <a:rPr lang="en-US" sz="2400" u="sng" dirty="0" smtClean="0">
                <a:hlinkClick r:id="rId2"/>
              </a:rPr>
              <a:t>Commission</a:t>
            </a:r>
            <a:r>
              <a:rPr lang="en-US" sz="2400" dirty="0" smtClean="0"/>
              <a:t>. Enter </a:t>
            </a:r>
            <a:r>
              <a:rPr lang="en-US" sz="2400" dirty="0"/>
              <a:t>the following information and see how it works:</a:t>
            </a:r>
          </a:p>
          <a:p>
            <a:r>
              <a:rPr lang="en-US" sz="2400" b="1" dirty="0"/>
              <a:t>Current principal</a:t>
            </a:r>
            <a:r>
              <a:rPr lang="en-US" sz="2400" dirty="0"/>
              <a:t> is the amount you begin with.</a:t>
            </a:r>
          </a:p>
          <a:p>
            <a:pPr lvl="1"/>
            <a:r>
              <a:rPr lang="en-US" sz="2400" dirty="0"/>
              <a:t>Let's start with </a:t>
            </a:r>
            <a:r>
              <a:rPr lang="en-US" sz="2400" b="1" dirty="0"/>
              <a:t>$1,000</a:t>
            </a:r>
            <a:r>
              <a:rPr lang="en-US" sz="2400" dirty="0"/>
              <a:t>.</a:t>
            </a:r>
          </a:p>
          <a:p>
            <a:r>
              <a:rPr lang="en-US" sz="2400" b="1" dirty="0"/>
              <a:t/>
            </a:r>
            <a:br>
              <a:rPr lang="en-US" sz="2400" b="1" dirty="0"/>
            </a:br>
            <a:r>
              <a:rPr lang="en-US" sz="2400" b="1" dirty="0"/>
              <a:t>Monthly addition</a:t>
            </a:r>
            <a:r>
              <a:rPr lang="en-US" sz="2400" dirty="0"/>
              <a:t> is the amount you add each month; remember you are paying yourself first.</a:t>
            </a:r>
          </a:p>
          <a:p>
            <a:pPr lvl="1"/>
            <a:r>
              <a:rPr lang="en-US" sz="2400" dirty="0"/>
              <a:t>Let's </a:t>
            </a:r>
            <a:r>
              <a:rPr lang="en-US" sz="2400" b="1" dirty="0"/>
              <a:t>add $100 per month</a:t>
            </a:r>
            <a:r>
              <a:rPr lang="en-US" sz="2400" dirty="0"/>
              <a:t>.</a:t>
            </a:r>
          </a:p>
          <a:p>
            <a:r>
              <a:rPr lang="en-US" sz="2400" dirty="0"/>
              <a:t/>
            </a:r>
            <a:br>
              <a:rPr lang="en-US" sz="2400" dirty="0"/>
            </a:br>
            <a:r>
              <a:rPr lang="en-US" sz="2400" b="1" dirty="0"/>
              <a:t>Years to grow</a:t>
            </a:r>
            <a:r>
              <a:rPr lang="en-US" sz="2400" dirty="0"/>
              <a:t> is the number of years you will keep the investment.</a:t>
            </a:r>
          </a:p>
          <a:p>
            <a:pPr lvl="1"/>
            <a:r>
              <a:rPr lang="en-US" sz="2400" b="1" dirty="0"/>
              <a:t>50 years</a:t>
            </a:r>
            <a:r>
              <a:rPr lang="en-US" sz="2400" dirty="0"/>
              <a:t>, since that's how long it will be until you retire.</a:t>
            </a:r>
          </a:p>
          <a:p>
            <a:pPr marL="0" indent="0">
              <a:buNone/>
            </a:pPr>
            <a:endParaRPr lang="en-US" sz="2400" dirty="0"/>
          </a:p>
        </p:txBody>
      </p:sp>
    </p:spTree>
    <p:extLst>
      <p:ext uri="{BB962C8B-B14F-4D97-AF65-F5344CB8AC3E}">
        <p14:creationId xmlns:p14="http://schemas.microsoft.com/office/powerpoint/2010/main" val="2634887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66998"/>
            <a:ext cx="9601200" cy="1074419"/>
          </a:xfrm>
        </p:spPr>
        <p:txBody>
          <a:bodyPr>
            <a:normAutofit/>
          </a:bodyPr>
          <a:lstStyle/>
          <a:p>
            <a:r>
              <a:rPr lang="en-US" sz="5400" b="1" dirty="0" smtClean="0"/>
              <a:t>Example #2</a:t>
            </a:r>
            <a:endParaRPr lang="en-US" sz="5400" b="1" dirty="0"/>
          </a:p>
        </p:txBody>
      </p:sp>
      <p:sp>
        <p:nvSpPr>
          <p:cNvPr id="3" name="Content Placeholder 2"/>
          <p:cNvSpPr>
            <a:spLocks noGrp="1"/>
          </p:cNvSpPr>
          <p:nvPr>
            <p:ph idx="1"/>
          </p:nvPr>
        </p:nvSpPr>
        <p:spPr>
          <a:xfrm>
            <a:off x="1371599" y="1541417"/>
            <a:ext cx="10476412" cy="4325983"/>
          </a:xfrm>
        </p:spPr>
        <p:txBody>
          <a:bodyPr>
            <a:noAutofit/>
          </a:bodyPr>
          <a:lstStyle/>
          <a:p>
            <a:r>
              <a:rPr lang="en-US" sz="2400" b="1" dirty="0" smtClean="0"/>
              <a:t>Interest </a:t>
            </a:r>
            <a:r>
              <a:rPr lang="en-US" sz="2400" b="1" dirty="0"/>
              <a:t>rate</a:t>
            </a:r>
            <a:r>
              <a:rPr lang="en-US" sz="2400" dirty="0"/>
              <a:t> is how fast your money will grow.</a:t>
            </a:r>
          </a:p>
          <a:p>
            <a:pPr lvl="1"/>
            <a:r>
              <a:rPr lang="en-US" sz="2400" dirty="0"/>
              <a:t>Use </a:t>
            </a:r>
            <a:r>
              <a:rPr lang="en-US" sz="2400" b="1" dirty="0"/>
              <a:t>8%</a:t>
            </a:r>
            <a:r>
              <a:rPr lang="en-US" sz="2400" dirty="0"/>
              <a:t> - this is a historical average for the stock market, a common tool for investments.</a:t>
            </a:r>
          </a:p>
          <a:p>
            <a:r>
              <a:rPr lang="en-US" sz="2400" dirty="0"/>
              <a:t/>
            </a:r>
            <a:br>
              <a:rPr lang="en-US" sz="2400" dirty="0"/>
            </a:br>
            <a:r>
              <a:rPr lang="en-US" sz="2400" b="1" dirty="0"/>
              <a:t>Compounded</a:t>
            </a:r>
            <a:r>
              <a:rPr lang="en-US" sz="2400" dirty="0"/>
              <a:t> is how frequently interest is added to your account.</a:t>
            </a:r>
          </a:p>
          <a:p>
            <a:pPr lvl="1"/>
            <a:r>
              <a:rPr lang="en-US" sz="2400" b="1" dirty="0"/>
              <a:t>Type in 365, </a:t>
            </a:r>
            <a:r>
              <a:rPr lang="en-US" sz="2400" dirty="0"/>
              <a:t>you want your money compounded daily. Your money will grow faster with more frequent compounding.</a:t>
            </a:r>
          </a:p>
          <a:p>
            <a:r>
              <a:rPr lang="en-US" sz="2400" dirty="0"/>
              <a:t/>
            </a:r>
            <a:br>
              <a:rPr lang="en-US" sz="2400" dirty="0"/>
            </a:br>
            <a:r>
              <a:rPr lang="en-US" sz="2400" dirty="0"/>
              <a:t>After entering all that information, click calculate and you will see that the future value of your investment.</a:t>
            </a:r>
          </a:p>
          <a:p>
            <a:pPr lvl="1"/>
            <a:r>
              <a:rPr lang="en-US" sz="2400" dirty="0"/>
              <a:t>Your investment is </a:t>
            </a:r>
            <a:r>
              <a:rPr lang="en-US" sz="2400" b="1" dirty="0"/>
              <a:t>$858,187</a:t>
            </a:r>
            <a:r>
              <a:rPr lang="en-US" sz="2400" dirty="0"/>
              <a:t>.</a:t>
            </a:r>
          </a:p>
          <a:p>
            <a:pPr marL="0" indent="0">
              <a:buNone/>
            </a:pPr>
            <a:endParaRPr lang="en-US" dirty="0"/>
          </a:p>
        </p:txBody>
      </p:sp>
    </p:spTree>
    <p:extLst>
      <p:ext uri="{BB962C8B-B14F-4D97-AF65-F5344CB8AC3E}">
        <p14:creationId xmlns:p14="http://schemas.microsoft.com/office/powerpoint/2010/main" val="394019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FYI…</a:t>
            </a:r>
            <a:endParaRPr lang="en-US" b="1" dirty="0"/>
          </a:p>
        </p:txBody>
      </p:sp>
      <p:sp>
        <p:nvSpPr>
          <p:cNvPr id="3" name="Content Placeholder 2"/>
          <p:cNvSpPr>
            <a:spLocks noGrp="1"/>
          </p:cNvSpPr>
          <p:nvPr>
            <p:ph idx="1"/>
          </p:nvPr>
        </p:nvSpPr>
        <p:spPr/>
        <p:txBody>
          <a:bodyPr>
            <a:noAutofit/>
          </a:bodyPr>
          <a:lstStyle/>
          <a:p>
            <a:r>
              <a:rPr lang="en-US" sz="2800" dirty="0"/>
              <a:t>Since you only invested $1,000 of your money, you can see that your money through the power of compound interest is doing all the work!</a:t>
            </a:r>
          </a:p>
          <a:p>
            <a:r>
              <a:rPr lang="en-US" sz="2800" dirty="0"/>
              <a:t>Feel free to try different numbers, like starting investing later in life. Or, maybe you want to retire sooner than age 65. Maybe age 40.</a:t>
            </a:r>
          </a:p>
          <a:p>
            <a:r>
              <a:rPr lang="en-US" sz="2800" dirty="0"/>
              <a:t>How much do you have to invest to earn $2,000,000 before age 40?</a:t>
            </a:r>
          </a:p>
          <a:p>
            <a:endParaRPr lang="en-US" sz="2800" dirty="0"/>
          </a:p>
        </p:txBody>
      </p:sp>
    </p:spTree>
    <p:extLst>
      <p:ext uri="{BB962C8B-B14F-4D97-AF65-F5344CB8AC3E}">
        <p14:creationId xmlns:p14="http://schemas.microsoft.com/office/powerpoint/2010/main" val="2678547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10 Things to Know</a:t>
            </a:r>
            <a:endParaRPr lang="en-US" b="1" dirty="0"/>
          </a:p>
        </p:txBody>
      </p:sp>
      <p:sp>
        <p:nvSpPr>
          <p:cNvPr id="3" name="Content Placeholder 2"/>
          <p:cNvSpPr>
            <a:spLocks noGrp="1"/>
          </p:cNvSpPr>
          <p:nvPr>
            <p:ph idx="1"/>
          </p:nvPr>
        </p:nvSpPr>
        <p:spPr>
          <a:xfrm>
            <a:off x="1371600" y="1894114"/>
            <a:ext cx="9601200" cy="4480560"/>
          </a:xfrm>
        </p:spPr>
        <p:txBody>
          <a:bodyPr>
            <a:normAutofit lnSpcReduction="10000"/>
          </a:bodyPr>
          <a:lstStyle/>
          <a:p>
            <a:pPr marL="0" indent="0">
              <a:buNone/>
            </a:pPr>
            <a:r>
              <a:rPr lang="en-US" sz="2800" dirty="0"/>
              <a:t>According to Gary Foreman in his article </a:t>
            </a:r>
            <a:r>
              <a:rPr lang="en-US" sz="2800" u="sng" dirty="0">
                <a:hlinkClick r:id="rId2"/>
              </a:rPr>
              <a:t>10 Things You Need to Know About Compound Interest</a:t>
            </a:r>
            <a:r>
              <a:rPr lang="en-US" sz="2800" dirty="0"/>
              <a:t> for U.S. News and World Report:</a:t>
            </a:r>
          </a:p>
          <a:p>
            <a:r>
              <a:rPr lang="en-US" sz="2800" dirty="0"/>
              <a:t>Time is on your side: don't wait to invest!</a:t>
            </a:r>
          </a:p>
          <a:p>
            <a:r>
              <a:rPr lang="en-US" sz="2800" dirty="0"/>
              <a:t>You don't need to be a financial expert to benefit from compound interest.</a:t>
            </a:r>
          </a:p>
          <a:p>
            <a:r>
              <a:rPr lang="en-US" sz="2800" dirty="0"/>
              <a:t>You don't have to be rich to get started.</a:t>
            </a:r>
          </a:p>
          <a:p>
            <a:r>
              <a:rPr lang="en-US" sz="2800" dirty="0"/>
              <a:t>It adds up faster than you think</a:t>
            </a:r>
          </a:p>
          <a:p>
            <a:r>
              <a:rPr lang="en-US" sz="2800" dirty="0"/>
              <a:t>You </a:t>
            </a:r>
            <a:r>
              <a:rPr lang="en-US" sz="2800" i="1" dirty="0"/>
              <a:t>must</a:t>
            </a:r>
            <a:r>
              <a:rPr lang="en-US" sz="2800" dirty="0"/>
              <a:t> give up something ($$) today to benefit tomorrow.</a:t>
            </a:r>
          </a:p>
          <a:p>
            <a:endParaRPr lang="en-US" dirty="0"/>
          </a:p>
        </p:txBody>
      </p:sp>
    </p:spTree>
    <p:extLst>
      <p:ext uri="{BB962C8B-B14F-4D97-AF65-F5344CB8AC3E}">
        <p14:creationId xmlns:p14="http://schemas.microsoft.com/office/powerpoint/2010/main" val="931909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149" y="160021"/>
            <a:ext cx="10110651" cy="1485900"/>
          </a:xfrm>
        </p:spPr>
        <p:txBody>
          <a:bodyPr>
            <a:normAutofit/>
          </a:bodyPr>
          <a:lstStyle/>
          <a:p>
            <a:r>
              <a:rPr lang="en-US" sz="6000" b="1" dirty="0" smtClean="0"/>
              <a:t>Financial Problems</a:t>
            </a:r>
            <a:endParaRPr lang="en-US" sz="6000" b="1" dirty="0"/>
          </a:p>
        </p:txBody>
      </p:sp>
      <p:sp>
        <p:nvSpPr>
          <p:cNvPr id="3" name="Content Placeholder 2"/>
          <p:cNvSpPr>
            <a:spLocks noGrp="1"/>
          </p:cNvSpPr>
          <p:nvPr>
            <p:ph idx="1"/>
          </p:nvPr>
        </p:nvSpPr>
        <p:spPr>
          <a:xfrm>
            <a:off x="862149" y="1123406"/>
            <a:ext cx="11207931" cy="5538651"/>
          </a:xfrm>
        </p:spPr>
        <p:txBody>
          <a:bodyPr>
            <a:noAutofit/>
          </a:bodyPr>
          <a:lstStyle/>
          <a:p>
            <a:pPr marL="0" indent="0">
              <a:buNone/>
            </a:pPr>
            <a:r>
              <a:rPr lang="en-US" sz="2400" dirty="0"/>
              <a:t>Some of the main causes of financial problems include:</a:t>
            </a:r>
          </a:p>
          <a:p>
            <a:r>
              <a:rPr lang="en-US" sz="2400" b="1" dirty="0"/>
              <a:t>Poor planning (or lack of planning)</a:t>
            </a:r>
            <a:r>
              <a:rPr lang="en-US" sz="2400" dirty="0"/>
              <a:t> – If you are living paycheck to paycheck, you are setting yourself up for a financial crisis. It is important to put something away in order to take care of unexpected expenses and to help with retirement expenses.</a:t>
            </a:r>
          </a:p>
          <a:p>
            <a:r>
              <a:rPr lang="en-US" sz="2400" b="1" dirty="0"/>
              <a:t>Unemployment (or loss of income)</a:t>
            </a:r>
            <a:r>
              <a:rPr lang="en-US" sz="2400" dirty="0"/>
              <a:t> – Companies close quite often in the volatile economy we live in. If you do not have an adequate amount of money set aside to help you through the time you are without work, you will experience a financial crisis until you are able to replace the lost income.</a:t>
            </a:r>
          </a:p>
          <a:p>
            <a:r>
              <a:rPr lang="en-US" sz="2400" b="1" dirty="0"/>
              <a:t>Expensive emergencies</a:t>
            </a:r>
            <a:r>
              <a:rPr lang="en-US" sz="2400" dirty="0"/>
              <a:t> – Accidents happen whether we are prepared for the financial impact of them or not!</a:t>
            </a:r>
          </a:p>
          <a:p>
            <a:r>
              <a:rPr lang="en-US" sz="2400" b="1" dirty="0"/>
              <a:t>Bad financial advice</a:t>
            </a:r>
            <a:r>
              <a:rPr lang="en-US" sz="2400" dirty="0"/>
              <a:t> – Be careful who you take financial advice from.</a:t>
            </a:r>
          </a:p>
          <a:p>
            <a:r>
              <a:rPr lang="en-US" sz="2400" b="1" dirty="0"/>
              <a:t>Risky investments</a:t>
            </a:r>
            <a:r>
              <a:rPr lang="en-US" sz="2400" dirty="0"/>
              <a:t> – Be careful about investing too much of your money in risky investments. Many people want to get rich quick and wind up losing large portions of their savings on risky investments promising the possibility of high yields.</a:t>
            </a:r>
          </a:p>
        </p:txBody>
      </p:sp>
    </p:spTree>
    <p:extLst>
      <p:ext uri="{BB962C8B-B14F-4D97-AF65-F5344CB8AC3E}">
        <p14:creationId xmlns:p14="http://schemas.microsoft.com/office/powerpoint/2010/main" val="3646541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149" y="839289"/>
            <a:ext cx="10110651" cy="1485900"/>
          </a:xfrm>
        </p:spPr>
        <p:txBody>
          <a:bodyPr>
            <a:normAutofit/>
          </a:bodyPr>
          <a:lstStyle/>
          <a:p>
            <a:r>
              <a:rPr lang="en-US" sz="6000" b="1" dirty="0" smtClean="0"/>
              <a:t>Terms to Know</a:t>
            </a:r>
            <a:endParaRPr lang="en-US" sz="6000" b="1" dirty="0"/>
          </a:p>
        </p:txBody>
      </p:sp>
      <p:sp>
        <p:nvSpPr>
          <p:cNvPr id="3" name="Content Placeholder 2"/>
          <p:cNvSpPr>
            <a:spLocks noGrp="1"/>
          </p:cNvSpPr>
          <p:nvPr>
            <p:ph idx="1"/>
          </p:nvPr>
        </p:nvSpPr>
        <p:spPr>
          <a:xfrm>
            <a:off x="862149" y="2050869"/>
            <a:ext cx="11207931" cy="4611188"/>
          </a:xfrm>
        </p:spPr>
        <p:txBody>
          <a:bodyPr>
            <a:noAutofit/>
          </a:bodyPr>
          <a:lstStyle/>
          <a:p>
            <a:pPr marL="0" indent="0">
              <a:buNone/>
            </a:pPr>
            <a:r>
              <a:rPr lang="en-US" sz="2800" dirty="0"/>
              <a:t>Some important terms for the first part of this unit are:</a:t>
            </a:r>
          </a:p>
          <a:p>
            <a:r>
              <a:rPr lang="en-US" sz="2800" b="1" dirty="0"/>
              <a:t>Exponential growth</a:t>
            </a:r>
            <a:r>
              <a:rPr lang="en-US" sz="2800" dirty="0"/>
              <a:t> occurs when a quantity </a:t>
            </a:r>
            <a:r>
              <a:rPr lang="en-US" sz="2800" b="1" dirty="0"/>
              <a:t>increases</a:t>
            </a:r>
            <a:r>
              <a:rPr lang="en-US" sz="2800" dirty="0"/>
              <a:t> exponentially over time. Examples of this could be bacteria growth, population growth, growth of the value of your home, or growth in your finances.</a:t>
            </a:r>
          </a:p>
          <a:p>
            <a:r>
              <a:rPr lang="en-US" sz="2800" b="1" dirty="0"/>
              <a:t>Exponential decay</a:t>
            </a:r>
            <a:r>
              <a:rPr lang="en-US" sz="2800" dirty="0"/>
              <a:t> occurs when a quantity </a:t>
            </a:r>
            <a:r>
              <a:rPr lang="en-US" sz="2800" b="1" dirty="0"/>
              <a:t>decreases</a:t>
            </a:r>
            <a:r>
              <a:rPr lang="en-US" sz="2800" dirty="0"/>
              <a:t> exponentially over time. Examples of this are depreciation of assets such as an automobile or the decrease in population.</a:t>
            </a:r>
          </a:p>
          <a:p>
            <a:r>
              <a:rPr lang="en-US" sz="2800" b="1" dirty="0"/>
              <a:t>Curve of best fit</a:t>
            </a:r>
            <a:r>
              <a:rPr lang="en-US" sz="2800" dirty="0"/>
              <a:t> is a curve constructed to have the best fit to a series of data points. These can be used as an aid for data visualization.</a:t>
            </a:r>
          </a:p>
        </p:txBody>
      </p:sp>
    </p:spTree>
    <p:extLst>
      <p:ext uri="{BB962C8B-B14F-4D97-AF65-F5344CB8AC3E}">
        <p14:creationId xmlns:p14="http://schemas.microsoft.com/office/powerpoint/2010/main" val="149863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6.02</a:t>
            </a:r>
            <a:endParaRPr lang="en-US" dirty="0"/>
          </a:p>
        </p:txBody>
      </p:sp>
      <p:sp>
        <p:nvSpPr>
          <p:cNvPr id="3" name="Text Placeholder 2"/>
          <p:cNvSpPr>
            <a:spLocks noGrp="1"/>
          </p:cNvSpPr>
          <p:nvPr>
            <p:ph type="body" idx="1"/>
          </p:nvPr>
        </p:nvSpPr>
        <p:spPr/>
        <p:txBody>
          <a:bodyPr>
            <a:normAutofit/>
          </a:bodyPr>
          <a:lstStyle/>
          <a:p>
            <a:r>
              <a:rPr lang="en-US" sz="3200" b="1" dirty="0" smtClean="0"/>
              <a:t>Exponential Growth</a:t>
            </a:r>
            <a:endParaRPr lang="en-US" sz="3200" b="1" dirty="0"/>
          </a:p>
        </p:txBody>
      </p:sp>
    </p:spTree>
    <p:extLst>
      <p:ext uri="{BB962C8B-B14F-4D97-AF65-F5344CB8AC3E}">
        <p14:creationId xmlns:p14="http://schemas.microsoft.com/office/powerpoint/2010/main" val="19923535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Exponential Growth</a:t>
            </a:r>
            <a:endParaRPr lang="en-US" sz="6000" b="1" dirty="0"/>
          </a:p>
        </p:txBody>
      </p:sp>
      <p:sp>
        <p:nvSpPr>
          <p:cNvPr id="3" name="Content Placeholder 2"/>
          <p:cNvSpPr>
            <a:spLocks noGrp="1"/>
          </p:cNvSpPr>
          <p:nvPr>
            <p:ph idx="1"/>
          </p:nvPr>
        </p:nvSpPr>
        <p:spPr/>
        <p:txBody>
          <a:bodyPr>
            <a:normAutofit/>
          </a:bodyPr>
          <a:lstStyle/>
          <a:p>
            <a:pPr marL="0" indent="0">
              <a:buNone/>
            </a:pPr>
            <a:r>
              <a:rPr lang="en-US" sz="4000" b="1" dirty="0"/>
              <a:t>Exponential growth </a:t>
            </a:r>
            <a:r>
              <a:rPr lang="en-US" sz="4000" dirty="0"/>
              <a:t>occurs when a quantity increases exponentially over time. </a:t>
            </a:r>
            <a:endParaRPr lang="en-US" sz="6000" dirty="0"/>
          </a:p>
        </p:txBody>
      </p:sp>
    </p:spTree>
    <p:extLst>
      <p:ext uri="{BB962C8B-B14F-4D97-AF65-F5344CB8AC3E}">
        <p14:creationId xmlns:p14="http://schemas.microsoft.com/office/powerpoint/2010/main" val="40213802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90649"/>
            <a:ext cx="9601200" cy="1485900"/>
          </a:xfrm>
        </p:spPr>
        <p:txBody>
          <a:bodyPr>
            <a:normAutofit/>
          </a:bodyPr>
          <a:lstStyle/>
          <a:p>
            <a:r>
              <a:rPr lang="en-US" sz="6000" b="1" dirty="0" smtClean="0"/>
              <a:t>Exponential Growth</a:t>
            </a:r>
            <a:endParaRPr lang="en-US" sz="6000" b="1" dirty="0"/>
          </a:p>
        </p:txBody>
      </p:sp>
      <p:sp>
        <p:nvSpPr>
          <p:cNvPr id="3" name="Content Placeholder 2"/>
          <p:cNvSpPr>
            <a:spLocks noGrp="1"/>
          </p:cNvSpPr>
          <p:nvPr>
            <p:ph idx="1"/>
          </p:nvPr>
        </p:nvSpPr>
        <p:spPr>
          <a:xfrm>
            <a:off x="1371600" y="1502229"/>
            <a:ext cx="9993086" cy="4741817"/>
          </a:xfrm>
        </p:spPr>
        <p:txBody>
          <a:bodyPr>
            <a:noAutofit/>
          </a:bodyPr>
          <a:lstStyle/>
          <a:p>
            <a:pPr marL="0" indent="0">
              <a:buNone/>
            </a:pPr>
            <a:r>
              <a:rPr lang="en-US" sz="2800" dirty="0"/>
              <a:t>The function for </a:t>
            </a:r>
            <a:r>
              <a:rPr lang="en-US" sz="2800" b="1" dirty="0"/>
              <a:t>exponential growth</a:t>
            </a:r>
            <a:r>
              <a:rPr lang="en-US" sz="2800" dirty="0"/>
              <a:t> is</a:t>
            </a:r>
            <a:r>
              <a:rPr lang="en-US" sz="2800" i="1" dirty="0"/>
              <a:t> </a:t>
            </a:r>
            <a:r>
              <a:rPr lang="en-US" sz="2800" b="1" i="1" dirty="0"/>
              <a:t>y = </a:t>
            </a:r>
            <a:r>
              <a:rPr lang="en-US" sz="2800" b="1" i="1" dirty="0" err="1"/>
              <a:t>ab</a:t>
            </a:r>
            <a:r>
              <a:rPr lang="en-US" sz="2800" b="1" i="1" baseline="30000" dirty="0" err="1"/>
              <a:t>x</a:t>
            </a:r>
            <a:endParaRPr lang="en-US" sz="2800" dirty="0"/>
          </a:p>
          <a:p>
            <a:r>
              <a:rPr lang="en-US" sz="2800" i="1" dirty="0"/>
              <a:t>a</a:t>
            </a:r>
            <a:r>
              <a:rPr lang="en-US" sz="2800" dirty="0"/>
              <a:t> is the starting amount</a:t>
            </a:r>
          </a:p>
          <a:p>
            <a:r>
              <a:rPr lang="en-US" sz="2800" i="1" dirty="0"/>
              <a:t>b </a:t>
            </a:r>
            <a:r>
              <a:rPr lang="en-US" sz="2800" dirty="0"/>
              <a:t>is the base and </a:t>
            </a:r>
            <a:r>
              <a:rPr lang="en-US" sz="2800" i="1" dirty="0"/>
              <a:t>b</a:t>
            </a:r>
            <a:r>
              <a:rPr lang="en-US" sz="2800" dirty="0"/>
              <a:t> &gt; 1</a:t>
            </a:r>
          </a:p>
          <a:p>
            <a:r>
              <a:rPr lang="en-US" sz="2800" dirty="0"/>
              <a:t>b is also known as the growth factor.</a:t>
            </a:r>
          </a:p>
          <a:p>
            <a:pPr marL="0" indent="0">
              <a:buNone/>
            </a:pPr>
            <a:r>
              <a:rPr lang="en-US" sz="2800" b="1" dirty="0"/>
              <a:t>Examples</a:t>
            </a:r>
            <a:r>
              <a:rPr lang="en-US" sz="2800" b="1" dirty="0" smtClean="0"/>
              <a:t>:  </a:t>
            </a:r>
            <a:r>
              <a:rPr lang="en-US" sz="2800" i="1" dirty="0" smtClean="0"/>
              <a:t>y</a:t>
            </a:r>
            <a:r>
              <a:rPr lang="en-US" sz="2800" dirty="0"/>
              <a:t> = 5(1.07)</a:t>
            </a:r>
            <a:r>
              <a:rPr lang="en-US" sz="2800" i="1" baseline="30000" dirty="0"/>
              <a:t>x</a:t>
            </a:r>
            <a:r>
              <a:rPr lang="en-US" sz="2800" dirty="0"/>
              <a:t> and </a:t>
            </a:r>
            <a:r>
              <a:rPr lang="en-US" sz="2800" i="1" dirty="0"/>
              <a:t>y</a:t>
            </a:r>
            <a:r>
              <a:rPr lang="en-US" sz="2800" dirty="0"/>
              <a:t> = 3(1.05)</a:t>
            </a:r>
            <a:r>
              <a:rPr lang="en-US" sz="2800" i="1" baseline="30000" dirty="0"/>
              <a:t>x</a:t>
            </a:r>
            <a:r>
              <a:rPr lang="en-US" sz="2800" dirty="0"/>
              <a:t> are equations showing exponential growth.</a:t>
            </a:r>
          </a:p>
          <a:p>
            <a:r>
              <a:rPr lang="en-US" sz="2800" b="1" i="1" dirty="0"/>
              <a:t>y</a:t>
            </a:r>
            <a:r>
              <a:rPr lang="en-US" sz="2800" b="1" dirty="0"/>
              <a:t> = </a:t>
            </a:r>
            <a:r>
              <a:rPr lang="en-US" sz="2800" b="1" i="1" dirty="0"/>
              <a:t>C</a:t>
            </a:r>
            <a:r>
              <a:rPr lang="en-US" sz="2800" b="1" dirty="0"/>
              <a:t>(1 + </a:t>
            </a:r>
            <a:r>
              <a:rPr lang="en-US" sz="2800" b="1" i="1" dirty="0"/>
              <a:t>r</a:t>
            </a:r>
            <a:r>
              <a:rPr lang="en-US" sz="2800" b="1" dirty="0"/>
              <a:t>)</a:t>
            </a:r>
            <a:r>
              <a:rPr lang="en-US" sz="2800" b="1" i="1" baseline="30000" dirty="0"/>
              <a:t>t</a:t>
            </a:r>
            <a:r>
              <a:rPr lang="en-US" sz="2800" dirty="0"/>
              <a:t> where C is the initial amount which increases by the same percent </a:t>
            </a:r>
            <a:r>
              <a:rPr lang="en-US" sz="2800" i="1" dirty="0"/>
              <a:t>r</a:t>
            </a:r>
            <a:r>
              <a:rPr lang="en-US" sz="2800" dirty="0"/>
              <a:t> over a given period of time </a:t>
            </a:r>
            <a:r>
              <a:rPr lang="en-US" sz="2800" i="1" dirty="0"/>
              <a:t>t</a:t>
            </a:r>
            <a:r>
              <a:rPr lang="en-US" sz="2800" dirty="0"/>
              <a:t>.</a:t>
            </a:r>
          </a:p>
          <a:p>
            <a:r>
              <a:rPr lang="en-US" sz="2800" i="1" dirty="0"/>
              <a:t>y</a:t>
            </a:r>
            <a:r>
              <a:rPr lang="en-US" sz="2800" dirty="0"/>
              <a:t> = 5(1 + 0.07)</a:t>
            </a:r>
            <a:r>
              <a:rPr lang="en-US" sz="2800" i="1" baseline="30000" dirty="0"/>
              <a:t>t</a:t>
            </a:r>
            <a:r>
              <a:rPr lang="en-US" sz="2800" dirty="0"/>
              <a:t> and </a:t>
            </a:r>
            <a:r>
              <a:rPr lang="en-US" sz="2800" i="1" dirty="0"/>
              <a:t>y</a:t>
            </a:r>
            <a:r>
              <a:rPr lang="en-US" sz="2800" dirty="0"/>
              <a:t> = 3(1 + 0.05)</a:t>
            </a:r>
            <a:r>
              <a:rPr lang="en-US" sz="2800" i="1" baseline="30000" dirty="0"/>
              <a:t>t</a:t>
            </a:r>
            <a:r>
              <a:rPr lang="en-US" sz="2800" dirty="0"/>
              <a:t> are equations showing exponential growth.</a:t>
            </a:r>
          </a:p>
        </p:txBody>
      </p:sp>
    </p:spTree>
    <p:extLst>
      <p:ext uri="{BB962C8B-B14F-4D97-AF65-F5344CB8AC3E}">
        <p14:creationId xmlns:p14="http://schemas.microsoft.com/office/powerpoint/2010/main" val="25318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Crop</Template>
  <TotalTime>42</TotalTime>
  <Words>832</Words>
  <Application>Microsoft Office PowerPoint</Application>
  <PresentationFormat>Widescreen</PresentationFormat>
  <Paragraphs>185</Paragraphs>
  <Slides>43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43</vt:i4>
      </vt:variant>
    </vt:vector>
  </HeadingPairs>
  <TitlesOfParts>
    <vt:vector size="46" baseType="lpstr">
      <vt:lpstr>Arial</vt:lpstr>
      <vt:lpstr>Franklin Gothic Book</vt:lpstr>
      <vt:lpstr>Crop</vt:lpstr>
      <vt:lpstr>Unit 6</vt:lpstr>
      <vt:lpstr>Section 6.01</vt:lpstr>
      <vt:lpstr>Consumer Credit</vt:lpstr>
      <vt:lpstr>Consumer Credit</vt:lpstr>
      <vt:lpstr>Financial Problems</vt:lpstr>
      <vt:lpstr>Terms to Know</vt:lpstr>
      <vt:lpstr>Section 6.02</vt:lpstr>
      <vt:lpstr>Exponential Growth</vt:lpstr>
      <vt:lpstr>Exponential Growth</vt:lpstr>
      <vt:lpstr>Modeling Exponential Growth and Compound Interest</vt:lpstr>
      <vt:lpstr>Modeling Exponential Growth and Compound Interest</vt:lpstr>
      <vt:lpstr>Example #1</vt:lpstr>
      <vt:lpstr>Example #2</vt:lpstr>
      <vt:lpstr>Example #3</vt:lpstr>
      <vt:lpstr>Section 6.03</vt:lpstr>
      <vt:lpstr>Exponential Decay</vt:lpstr>
      <vt:lpstr>Exponential Decay</vt:lpstr>
      <vt:lpstr>Exponential Growth &amp; Decay</vt:lpstr>
      <vt:lpstr>Example #1</vt:lpstr>
      <vt:lpstr>Example #2</vt:lpstr>
      <vt:lpstr>Example #3</vt:lpstr>
      <vt:lpstr>Use of Exponential Growth &amp; Decay</vt:lpstr>
      <vt:lpstr>Section 6.04</vt:lpstr>
      <vt:lpstr>Section 6.05</vt:lpstr>
      <vt:lpstr>Finance Charges</vt:lpstr>
      <vt:lpstr>Finance Charges</vt:lpstr>
      <vt:lpstr>Example #1</vt:lpstr>
      <vt:lpstr>Interest Rates</vt:lpstr>
      <vt:lpstr>Section 6.06</vt:lpstr>
      <vt:lpstr>Introduction to Simple and Compound Interest</vt:lpstr>
      <vt:lpstr>Introduction to Simple and Compound Interest</vt:lpstr>
      <vt:lpstr>Introduction to Simple and Compound Interest</vt:lpstr>
      <vt:lpstr>Section 6.07</vt:lpstr>
      <vt:lpstr>Calculating Interest</vt:lpstr>
      <vt:lpstr>Interest</vt:lpstr>
      <vt:lpstr>Simple Interest</vt:lpstr>
      <vt:lpstr>Example #1</vt:lpstr>
      <vt:lpstr>Compound Interest</vt:lpstr>
      <vt:lpstr>Calculating Compound Interest</vt:lpstr>
      <vt:lpstr>Example #2 continued</vt:lpstr>
      <vt:lpstr>Example #2</vt:lpstr>
      <vt:lpstr>FYI…</vt:lpstr>
      <vt:lpstr>10 Things to Know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6</dc:title>
  <dc:creator>Shannon Smith</dc:creator>
  <cp:lastModifiedBy>Shannon Smith</cp:lastModifiedBy>
  <cp:revision>8</cp:revision>
  <dcterms:created xsi:type="dcterms:W3CDTF">2020-10-09T18:28:30Z</dcterms:created>
  <dcterms:modified xsi:type="dcterms:W3CDTF">2020-10-09T19:10:32Z</dcterms:modified>
</cp:coreProperties>
</file>