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  <p:sldId id="277" r:id="rId4"/>
    <p:sldId id="279" r:id="rId5"/>
    <p:sldId id="276" r:id="rId6"/>
    <p:sldId id="274" r:id="rId7"/>
    <p:sldId id="257" r:id="rId8"/>
    <p:sldId id="256" r:id="rId9"/>
    <p:sldId id="284" r:id="rId10"/>
    <p:sldId id="275" r:id="rId11"/>
    <p:sldId id="278" r:id="rId12"/>
    <p:sldId id="282" r:id="rId13"/>
    <p:sldId id="261" r:id="rId14"/>
    <p:sldId id="280" r:id="rId15"/>
    <p:sldId id="262" r:id="rId16"/>
    <p:sldId id="281" r:id="rId17"/>
    <p:sldId id="258" r:id="rId18"/>
    <p:sldId id="272" r:id="rId19"/>
    <p:sldId id="283" r:id="rId20"/>
    <p:sldId id="259" r:id="rId21"/>
    <p:sldId id="271" r:id="rId22"/>
    <p:sldId id="267" r:id="rId23"/>
    <p:sldId id="263" r:id="rId24"/>
    <p:sldId id="264" r:id="rId25"/>
    <p:sldId id="268" r:id="rId26"/>
    <p:sldId id="269" r:id="rId27"/>
    <p:sldId id="270" r:id="rId28"/>
    <p:sldId id="26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789E2-0570-8FE2-26ED-F6217317F46B}" v="6" dt="2021-03-09T20:56:01.728"/>
    <p1510:client id="{14F8CFB9-86CD-F6F0-DB7D-33593CE2022C}" v="99" dt="2021-03-09T23:42:57.846"/>
    <p1510:client id="{0C85AF54-86E1-4143-A236-48DF9EAEE615}" v="140" dt="2021-03-09T17:55:38.290"/>
    <p1510:client id="{1C2C7965-868C-46AF-8BCF-CE765822C02D}" v="668" dt="2021-03-09T14:19:15.732"/>
    <p1510:client id="{3043A086-99AD-5411-E927-83DF28AFDED6}" v="178" dt="2021-03-09T17:44:02.684"/>
    <p1510:client id="{8C98B29F-2060-B000-A2F6-C6BFB9FFFAFC}" v="608" dt="2021-03-09T15:01:22.430"/>
    <p1510:client id="{60C28BF4-9E0C-FA53-6510-1D26071DB60D}" v="409" dt="2021-03-09T20:00:45.488"/>
    <p1510:client id="{76A77E43-5C90-0F11-C74E-CD1E480DB0EA}" v="93" dt="2021-03-09T16:54:15.650"/>
    <p1510:client id="{E59CB29F-A010-B000-E653-5AF47F1F1AE4}" v="463" dt="2021-03-09T16:20:36.535"/>
    <p1510:client id="{6BA2B29F-A0B2-B000-A2F6-CCBAB5B44BE2}" v="170" dt="2021-03-09T17:28:11.603"/>
    <p1510:client id="{940B74EF-9FCF-EB15-A9AD-C47DFC04769A}" v="30" dt="2021-03-09T19:47:09.496"/>
    <p1510:client id="{CAED58FC-1BF7-CF9C-650B-95DDFEA7863C}" v="375" dt="2021-03-09T17:18:47.323"/>
    <p1510:client id="{E5ACB29F-3011-B000-A2F6-CA65856F9138}" v="1074" dt="2021-03-09T22:16:53.134"/>
    <p1510:client id="{F59AB29F-D017-B000-A2F6-C6A03F955910}" v="472" dt="2021-03-09T15:35:53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9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2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5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6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3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42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news/events/winners-of-ncpedp-mindtree-helen-keller-awards-2017-announced-16668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.uct.ac.za/article/-2015-11-10-exams-go-ahead-as-scheduled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reakfast!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clintons-debt-free-college-comes-with-a-price-tag-46378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ylishgameday.com/2012/01/stylish-gameday-loves-pink-sequin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sign, outdoor, tableware&#10;&#10;Description automatically generated">
            <a:extLst>
              <a:ext uri="{FF2B5EF4-FFF2-40B4-BE49-F238E27FC236}">
                <a16:creationId xmlns:a16="http://schemas.microsoft.com/office/drawing/2014/main" id="{2E505D0F-8643-47AF-8DFB-CBE2A74E9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43517"/>
            <a:ext cx="10905066" cy="4770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358E02-63A8-4A33-8B8E-DEDC254C7495}"/>
              </a:ext>
            </a:extLst>
          </p:cNvPr>
          <p:cNvSpPr txBox="1"/>
          <p:nvPr/>
        </p:nvSpPr>
        <p:spPr>
          <a:xfrm>
            <a:off x="2379991" y="165879"/>
            <a:ext cx="7789652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Freestyle Script"/>
              </a:rPr>
              <a:t>SARALAND HIGH SCHOOL</a:t>
            </a:r>
          </a:p>
        </p:txBody>
      </p:sp>
    </p:spTree>
    <p:extLst>
      <p:ext uri="{BB962C8B-B14F-4D97-AF65-F5344CB8AC3E}">
        <p14:creationId xmlns:p14="http://schemas.microsoft.com/office/powerpoint/2010/main" val="331946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each and Ocean landscape in Cuba image - Free stock photo ...">
            <a:extLst>
              <a:ext uri="{FF2B5EF4-FFF2-40B4-BE49-F238E27FC236}">
                <a16:creationId xmlns:a16="http://schemas.microsoft.com/office/drawing/2014/main" id="{8F4CD350-ED41-4C28-A1C6-D272C2937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433" b="8676"/>
          <a:stretch/>
        </p:blipFill>
        <p:spPr>
          <a:xfrm>
            <a:off x="3" y="10"/>
            <a:ext cx="12191997" cy="68579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E1B67F0-EE07-4B51-B878-411CF6717C8C}"/>
              </a:ext>
            </a:extLst>
          </p:cNvPr>
          <p:cNvSpPr txBox="1"/>
          <p:nvPr/>
        </p:nvSpPr>
        <p:spPr>
          <a:xfrm>
            <a:off x="2210936" y="2470248"/>
            <a:ext cx="9484235" cy="30527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SPRING BREAK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April 12th - 16th </a:t>
            </a:r>
          </a:p>
        </p:txBody>
      </p:sp>
      <p:pic>
        <p:nvPicPr>
          <p:cNvPr id="5" name="Picture 5" descr="Beach and Ocean landscape in Cuba image - Free stock photo ...">
            <a:extLst>
              <a:ext uri="{FF2B5EF4-FFF2-40B4-BE49-F238E27FC236}">
                <a16:creationId xmlns:a16="http://schemas.microsoft.com/office/drawing/2014/main" id="{01B066F2-7909-4685-9257-BBCD38C10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194132"/>
            <a:ext cx="12390406" cy="7044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AAF7CA-0B73-4A29-8A56-B0A72B2B0B72}"/>
              </a:ext>
            </a:extLst>
          </p:cNvPr>
          <p:cNvSpPr txBox="1"/>
          <p:nvPr/>
        </p:nvSpPr>
        <p:spPr>
          <a:xfrm>
            <a:off x="3344173" y="2668438"/>
            <a:ext cx="626565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Freestyle Script"/>
              </a:rPr>
              <a:t>SPRING BREAK 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Freestyle Script"/>
                <a:cs typeface="Calibri"/>
              </a:rPr>
              <a:t>April 12th - 16th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45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3A5D-5421-4541-8A2F-0B691CF7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7" y="-2035894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DC0E7C9-F8AF-4D28-AB25-1FF42909F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163" y="-299"/>
            <a:ext cx="8415673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04282-F29F-407D-A13E-E245B976BE38}"/>
              </a:ext>
            </a:extLst>
          </p:cNvPr>
          <p:cNvSpPr txBox="1"/>
          <p:nvPr/>
        </p:nvSpPr>
        <p:spPr>
          <a:xfrm>
            <a:off x="425570" y="4350589"/>
            <a:ext cx="8034067" cy="25401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ea typeface="+mn-lt"/>
                <a:cs typeface="+mn-lt"/>
              </a:rPr>
              <a:t>Cap/Gown Distribution</a:t>
            </a:r>
            <a:br>
              <a:rPr lang="en-US" sz="4000">
                <a:ea typeface="+mn-lt"/>
                <a:cs typeface="+mn-lt"/>
              </a:rPr>
            </a:br>
            <a:r>
              <a:rPr lang="en-US" sz="4000">
                <a:ea typeface="+mn-lt"/>
                <a:cs typeface="+mn-lt"/>
              </a:rPr>
              <a:t>April 28</a:t>
            </a:r>
            <a:br>
              <a:rPr lang="en-US" sz="4000">
                <a:ea typeface="+mn-lt"/>
                <a:cs typeface="+mn-lt"/>
              </a:rPr>
            </a:br>
            <a:r>
              <a:rPr lang="en-US" sz="4000">
                <a:ea typeface="+mn-lt"/>
                <a:cs typeface="+mn-lt"/>
              </a:rPr>
              <a:t>No distribution unless all </a:t>
            </a:r>
            <a:br>
              <a:rPr lang="en-US" sz="4000">
                <a:ea typeface="+mn-lt"/>
                <a:cs typeface="+mn-lt"/>
              </a:rPr>
            </a:br>
            <a:r>
              <a:rPr lang="en-US" sz="4000">
                <a:ea typeface="+mn-lt"/>
                <a:cs typeface="+mn-lt"/>
              </a:rPr>
              <a:t>fees are paid</a:t>
            </a:r>
            <a:endParaRPr lang="en-US" sz="40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A2737-CFD0-43FD-A73F-07194386443C}"/>
              </a:ext>
            </a:extLst>
          </p:cNvPr>
          <p:cNvSpPr txBox="1"/>
          <p:nvPr/>
        </p:nvSpPr>
        <p:spPr>
          <a:xfrm>
            <a:off x="7182031" y="4651615"/>
            <a:ext cx="438221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rgbClr val="FFC000"/>
                </a:solidFill>
                <a:latin typeface="Calibri"/>
              </a:rPr>
              <a:t>In time to take senior pictures for invites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2664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72EC4-C23C-457F-AC2E-6BEF073A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7" y="-1415699"/>
            <a:ext cx="6204984" cy="134497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4000">
              <a:cs typeface="Calibri Light"/>
            </a:endParaRP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806A6E24-EB8C-498D-805D-B4D0C17E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26" y="899686"/>
            <a:ext cx="6981361" cy="54672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All orders MUST be Paid in FULL at time of order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Need to know height and weight when ordering cap &amp; gown</a:t>
            </a:r>
          </a:p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Cost $131.95 after shipping/handling and taxes</a:t>
            </a:r>
          </a:p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Price increases after April 1st</a:t>
            </a:r>
            <a:endParaRPr lang="en-US" sz="2400">
              <a:cs typeface="Calibri"/>
            </a:endParaRPr>
          </a:p>
        </p:txBody>
      </p:sp>
      <p:pic>
        <p:nvPicPr>
          <p:cNvPr id="27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9BBC862-215B-4A0F-91EF-26B5E2F5F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2" r="-2" b="12756"/>
          <a:stretch/>
        </p:blipFill>
        <p:spPr>
          <a:xfrm>
            <a:off x="7829553" y="306909"/>
            <a:ext cx="4042409" cy="2286000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61FB1794-4847-48EE-82A2-1060CF1A7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4" r="-1" b="13759"/>
          <a:stretch/>
        </p:blipFill>
        <p:spPr>
          <a:xfrm>
            <a:off x="7829549" y="2828925"/>
            <a:ext cx="4042410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8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erson wearing a red shirt&#10;&#10;Description automatically generated">
            <a:extLst>
              <a:ext uri="{FF2B5EF4-FFF2-40B4-BE49-F238E27FC236}">
                <a16:creationId xmlns:a16="http://schemas.microsoft.com/office/drawing/2014/main" id="{27C95DC5-8A0E-45F8-8708-D8E66029C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r="996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09B7A0-ACC7-4892-82B5-04BD1C68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196" y="1125115"/>
            <a:ext cx="6251110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b="1">
                <a:latin typeface="Times New Roman"/>
                <a:cs typeface="Calibri"/>
              </a:rPr>
              <a:t>Seniors Turn-In Uniforms</a:t>
            </a:r>
          </a:p>
          <a:p>
            <a:pPr marL="0" indent="0">
              <a:buNone/>
            </a:pPr>
            <a:endParaRPr lang="en-US" sz="4000" b="1">
              <a:latin typeface="Times New Roman"/>
              <a:cs typeface="Calibri"/>
            </a:endParaRPr>
          </a:p>
          <a:p>
            <a:pPr marL="0" indent="0">
              <a:buNone/>
            </a:pPr>
            <a:r>
              <a:rPr lang="en-US" sz="4000">
                <a:latin typeface="Times New Roman"/>
                <a:cs typeface="Calibri"/>
              </a:rPr>
              <a:t>Monday, May 3rd</a:t>
            </a:r>
          </a:p>
          <a:p>
            <a:pPr marL="0" indent="0">
              <a:buNone/>
            </a:pPr>
            <a:endParaRPr lang="en-US" sz="4000">
              <a:latin typeface="Times New Roman"/>
              <a:cs typeface="Calibri"/>
            </a:endParaRPr>
          </a:p>
          <a:p>
            <a:r>
              <a:rPr lang="en-US" sz="4000">
                <a:latin typeface="Times New Roman"/>
                <a:cs typeface="Calibri"/>
              </a:rPr>
              <a:t>Uniforms MUST be on hangers</a:t>
            </a:r>
          </a:p>
          <a:p>
            <a:endParaRPr lang="en-US" sz="4000">
              <a:latin typeface="Times New Roman"/>
              <a:cs typeface="Calibri"/>
            </a:endParaRPr>
          </a:p>
          <a:p>
            <a:r>
              <a:rPr lang="en-US" sz="4000">
                <a:latin typeface="Times New Roman"/>
                <a:cs typeface="Calibri"/>
              </a:rPr>
              <a:t>Label uniforms with size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2" name="Picture 2" descr="White Blue Yellow and Green Plastic Clothes Hanger · Free ...">
            <a:extLst>
              <a:ext uri="{FF2B5EF4-FFF2-40B4-BE49-F238E27FC236}">
                <a16:creationId xmlns:a16="http://schemas.microsoft.com/office/drawing/2014/main" id="{9438C626-6753-462D-A1CE-FBCF2F15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884" y="2265715"/>
            <a:ext cx="2079522" cy="13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1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A picture containing indoor, plant, cup, glass&#10;&#10;Description automatically generated">
            <a:extLst>
              <a:ext uri="{FF2B5EF4-FFF2-40B4-BE49-F238E27FC236}">
                <a16:creationId xmlns:a16="http://schemas.microsoft.com/office/drawing/2014/main" id="{7DFACE04-C48A-4318-8C4B-4C4A896B6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98CC1-B572-4041-8CCC-AC8D40A8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cs typeface="Calibri Light"/>
              </a:rPr>
              <a:t>SENIOR SCHOOL </a:t>
            </a:r>
            <a:br>
              <a:rPr lang="en-US" b="1">
                <a:cs typeface="Calibri Light"/>
              </a:rPr>
            </a:br>
            <a:r>
              <a:rPr lang="en-US" b="1">
                <a:cs typeface="Calibri Light"/>
              </a:rPr>
              <a:t> AWARDS</a:t>
            </a:r>
            <a:endParaRPr lang="en-US" b="1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225DFE4-4E3D-48C0-80A9-E92442B97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800">
                <a:cs typeface="Calibri"/>
              </a:rPr>
              <a:t>May 4th at 8 a.m.</a:t>
            </a:r>
          </a:p>
          <a:p>
            <a:pPr marL="0" indent="0">
              <a:buNone/>
            </a:pPr>
            <a:r>
              <a:rPr lang="en-US" sz="4800">
                <a:cs typeface="Calibri"/>
              </a:rPr>
              <a:t>SENIORS ONLY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41E141-7BAE-49AD-B6FE-CDFB63EE3F6B}"/>
              </a:ext>
            </a:extLst>
          </p:cNvPr>
          <p:cNvSpPr txBox="1"/>
          <p:nvPr/>
        </p:nvSpPr>
        <p:spPr>
          <a:xfrm>
            <a:off x="9737481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505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7211-CBB5-483F-B90E-958559828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group of people jumping in the air in front of a building&#10;&#10;Description automatically generated">
            <a:extLst>
              <a:ext uri="{FF2B5EF4-FFF2-40B4-BE49-F238E27FC236}">
                <a16:creationId xmlns:a16="http://schemas.microsoft.com/office/drawing/2014/main" id="{448C0617-E2F5-4528-8A67-920E1FBA6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2289" y="-299"/>
            <a:ext cx="12295934" cy="685299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698F4B-690C-4755-B206-129487222397}"/>
              </a:ext>
            </a:extLst>
          </p:cNvPr>
          <p:cNvSpPr txBox="1"/>
          <p:nvPr/>
        </p:nvSpPr>
        <p:spPr>
          <a:xfrm>
            <a:off x="304986" y="368060"/>
            <a:ext cx="1167710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>
                <a:solidFill>
                  <a:srgbClr val="FF0000"/>
                </a:solidFill>
              </a:rPr>
              <a:t>May 6th – LAST DAY for SENIORS</a:t>
            </a:r>
            <a:endParaRPr lang="en-US" b="1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8253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946739-8ABD-4D5C-9B07-B6819048B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18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D14B1-5450-43AE-8239-3A95AD6E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116" y="-1585460"/>
            <a:ext cx="3633746" cy="1588422"/>
          </a:xfrm>
        </p:spPr>
        <p:txBody>
          <a:bodyPr anchor="b">
            <a:normAutofit/>
          </a:bodyPr>
          <a:lstStyle/>
          <a:p>
            <a:endParaRPr lang="en-US" sz="36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73D6C3-39F5-456E-80DB-F828B620B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418" y="1716315"/>
            <a:ext cx="4769557" cy="40946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5400" b="1">
                <a:cs typeface="Calibri"/>
              </a:rPr>
              <a:t>SENIOR EXAMS</a:t>
            </a:r>
            <a:endParaRPr lang="en-US" b="1">
              <a:cs typeface="Calibri"/>
            </a:endParaRPr>
          </a:p>
          <a:p>
            <a:pPr marL="0" indent="0" algn="ctr">
              <a:buNone/>
            </a:pPr>
            <a:endParaRPr lang="en-US" sz="5400" b="1">
              <a:cs typeface="Calibri"/>
            </a:endParaRPr>
          </a:p>
          <a:p>
            <a:pPr marL="0" indent="0" algn="ctr">
              <a:buNone/>
            </a:pPr>
            <a:r>
              <a:rPr lang="en-US" sz="5400" b="1">
                <a:cs typeface="Calibri"/>
              </a:rPr>
              <a:t>May 10th &amp; 11th</a:t>
            </a: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412D4-904E-42A6-BD8E-5CB548274A61}"/>
              </a:ext>
            </a:extLst>
          </p:cNvPr>
          <p:cNvSpPr txBox="1"/>
          <p:nvPr/>
        </p:nvSpPr>
        <p:spPr>
          <a:xfrm>
            <a:off x="7606378" y="6657945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61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2498-7B11-4B5B-9AF7-B6542CDD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318" y="149525"/>
            <a:ext cx="4458319" cy="1330839"/>
          </a:xfrm>
        </p:spPr>
        <p:txBody>
          <a:bodyPr>
            <a:normAutofit/>
          </a:bodyPr>
          <a:lstStyle/>
          <a:p>
            <a:r>
              <a:rPr lang="en-US" b="1">
                <a:latin typeface="Freestyle Script"/>
                <a:cs typeface="Calibri Light"/>
              </a:rPr>
              <a:t>SENIOR BREAKFAST</a:t>
            </a:r>
            <a:endParaRPr lang="en-US" b="1">
              <a:latin typeface="Freestyle Scrip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9C5C8F-D036-4887-A8EC-67E0CBFD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15" y="1633385"/>
            <a:ext cx="4970288" cy="39085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latin typeface="Times New Roman"/>
                <a:cs typeface="Calibri"/>
              </a:rPr>
              <a:t>May 12th at 9 a.m.</a:t>
            </a:r>
            <a:endParaRPr lang="en-US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>
                <a:latin typeface="Times New Roman"/>
                <a:cs typeface="Calibri"/>
              </a:rPr>
              <a:t>Location: Redemption Church</a:t>
            </a:r>
          </a:p>
          <a:p>
            <a:pPr marL="0" indent="0">
              <a:buNone/>
            </a:pPr>
            <a:r>
              <a:rPr lang="en-US" b="1">
                <a:latin typeface="Times New Roman"/>
                <a:cs typeface="Calibri"/>
              </a:rPr>
              <a:t>Girls</a:t>
            </a:r>
            <a:r>
              <a:rPr lang="en-US">
                <a:latin typeface="Times New Roman"/>
                <a:cs typeface="Calibri"/>
              </a:rPr>
              <a:t> – Dress or pant suit, No short rompers</a:t>
            </a:r>
          </a:p>
          <a:p>
            <a:pPr marL="0" indent="0">
              <a:buNone/>
            </a:pPr>
            <a:endParaRPr lang="en-US">
              <a:latin typeface="Times New Roman"/>
              <a:cs typeface="Calibri"/>
            </a:endParaRPr>
          </a:p>
          <a:p>
            <a:pPr marL="0" indent="0">
              <a:buNone/>
            </a:pPr>
            <a:r>
              <a:rPr lang="en-US" b="1">
                <a:latin typeface="Times New Roman"/>
                <a:cs typeface="Calibri"/>
              </a:rPr>
              <a:t>Guys</a:t>
            </a:r>
            <a:r>
              <a:rPr lang="en-US">
                <a:latin typeface="Times New Roman"/>
                <a:cs typeface="Calibri"/>
              </a:rPr>
              <a:t>– Dress Slacks, Dress Shirt, and Tie REQUIRED</a:t>
            </a:r>
          </a:p>
          <a:p>
            <a:pPr marL="0" indent="0">
              <a:buNone/>
            </a:pPr>
            <a:endParaRPr lang="en-US">
              <a:latin typeface="Times New Roman"/>
              <a:cs typeface="Calibri"/>
            </a:endParaRPr>
          </a:p>
          <a:p>
            <a:pPr marL="0" indent="0">
              <a:buNone/>
            </a:pPr>
            <a:r>
              <a:rPr lang="en-US">
                <a:latin typeface="Times New Roman"/>
                <a:cs typeface="Calibri"/>
              </a:rPr>
              <a:t>Breakfast included in Class Fee</a:t>
            </a:r>
          </a:p>
          <a:p>
            <a:pPr marL="0" indent="0">
              <a:buNone/>
            </a:pPr>
            <a:r>
              <a:rPr lang="en-US">
                <a:latin typeface="Times New Roman"/>
                <a:cs typeface="Calibri"/>
              </a:rPr>
              <a:t>Sign up Wednesday, March 10th at 6:45 a.m.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9832FE-27E5-42C8-9FC2-6DFD4BF04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06" r="16726" b="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591E5-A116-4E73-82D0-6C159D312F95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8686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indoor, table, cluttered&#10;&#10;Description automatically generated">
            <a:extLst>
              <a:ext uri="{FF2B5EF4-FFF2-40B4-BE49-F238E27FC236}">
                <a16:creationId xmlns:a16="http://schemas.microsoft.com/office/drawing/2014/main" id="{D489802E-B669-46FE-A569-813D5E31D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728" r="622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B7617-D90E-432B-8824-1582E2D3E37A}"/>
              </a:ext>
            </a:extLst>
          </p:cNvPr>
          <p:cNvSpPr txBox="1"/>
          <p:nvPr/>
        </p:nvSpPr>
        <p:spPr>
          <a:xfrm>
            <a:off x="320616" y="494521"/>
            <a:ext cx="6148509" cy="18242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Interested in sponsoring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table</a:t>
            </a:r>
            <a:r>
              <a:rPr lang="en-US" sz="31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contact Tammi Thames</a:t>
            </a:r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tthames@saralandboe.org</a:t>
            </a:r>
            <a:endParaRPr lang="en-US" sz="3100" b="1" kern="1200"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F7D48-1684-402E-982F-04BB583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371" y="-2280309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D665C0-1A1E-4D8D-BB0D-5058FBEA1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257" y="7812577"/>
            <a:ext cx="4619621" cy="39571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5" name="Picture 5" descr="A picture containing indoor, decorated, cluttered, shop&#10;&#10;Description automatically generated">
            <a:extLst>
              <a:ext uri="{FF2B5EF4-FFF2-40B4-BE49-F238E27FC236}">
                <a16:creationId xmlns:a16="http://schemas.microsoft.com/office/drawing/2014/main" id="{0E52F9C2-F74C-457C-AB63-7B5374B767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1244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2949B-6FAF-47B5-8D8D-617153DF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58972"/>
            <a:ext cx="4172688" cy="14548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BABY PICS NEEDED FOR </a:t>
            </a:r>
            <a:br>
              <a:rPr lang="en-US" sz="3200" b="1" kern="1200"/>
            </a:br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BREAKFAST SLIDESHOW</a:t>
            </a:r>
          </a:p>
        </p:txBody>
      </p:sp>
      <p:pic>
        <p:nvPicPr>
          <p:cNvPr id="4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C6E525C-3DC0-4064-A728-9A797FE9A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217" r="-2" b="16102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Picture 5" descr="A picture containing building, brick, ground, outdoor&#10;&#10;Description automatically generated">
            <a:extLst>
              <a:ext uri="{FF2B5EF4-FFF2-40B4-BE49-F238E27FC236}">
                <a16:creationId xmlns:a16="http://schemas.microsoft.com/office/drawing/2014/main" id="{717600F4-4341-462C-AD00-2C5605F8B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86" r="1" b="37521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2BFD814-6FAA-441B-8490-86749EFBE34C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BABY</a:t>
            </a:r>
            <a:r>
              <a:rPr lang="en-US" sz="2400">
                <a:solidFill>
                  <a:schemeClr val="bg1"/>
                </a:solidFill>
              </a:rPr>
              <a:t>​</a:t>
            </a:r>
            <a:endParaRPr lang="en-US" sz="240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MIDDLE SCHOOL </a:t>
            </a:r>
            <a:r>
              <a:rPr lang="en-US" sz="2400">
                <a:solidFill>
                  <a:schemeClr val="bg1"/>
                </a:solidFill>
              </a:rPr>
              <a:t>​</a:t>
            </a:r>
            <a:endParaRPr lang="en-US" sz="240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CURRENT</a:t>
            </a:r>
            <a:r>
              <a:rPr lang="en-US" sz="2400">
                <a:solidFill>
                  <a:schemeClr val="bg1"/>
                </a:solidFill>
              </a:rPr>
              <a:t>​</a:t>
            </a:r>
            <a:endParaRPr lang="en-US" sz="240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DIG UP YOUR BEST MEMORIES..WE WANT TEARS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1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E419-52AF-41DC-BDF9-1F09A376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81C8218-4CC3-4920-B8F7-4A8F4E5B9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99" y="-1136110"/>
            <a:ext cx="12190906" cy="8592657"/>
          </a:xfrm>
        </p:spPr>
      </p:pic>
    </p:spTree>
    <p:extLst>
      <p:ext uri="{BB962C8B-B14F-4D97-AF65-F5344CB8AC3E}">
        <p14:creationId xmlns:p14="http://schemas.microsoft.com/office/powerpoint/2010/main" val="397318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 descr="A picture containing indoor&#10;&#10;Description automatically generated">
            <a:extLst>
              <a:ext uri="{FF2B5EF4-FFF2-40B4-BE49-F238E27FC236}">
                <a16:creationId xmlns:a16="http://schemas.microsoft.com/office/drawing/2014/main" id="{C6779E4B-5BAD-483A-B6C0-1FE364F5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426" r="9535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B050E9-D928-42CD-9FE6-30B50CDB9536}"/>
              </a:ext>
            </a:extLst>
          </p:cNvPr>
          <p:cNvSpPr txBox="1"/>
          <p:nvPr/>
        </p:nvSpPr>
        <p:spPr>
          <a:xfrm>
            <a:off x="9851295" y="7276171"/>
            <a:ext cx="234070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C323AB-866A-4154-BF6B-025242AEE0AA}"/>
              </a:ext>
            </a:extLst>
          </p:cNvPr>
          <p:cNvSpPr txBox="1"/>
          <p:nvPr/>
        </p:nvSpPr>
        <p:spPr>
          <a:xfrm>
            <a:off x="6449683" y="368061"/>
            <a:ext cx="6179386" cy="65104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 u="sng">
                <a:solidFill>
                  <a:schemeClr val="accent1"/>
                </a:solidFill>
                <a:latin typeface="Freestyle Script"/>
                <a:cs typeface="Calibri"/>
              </a:rPr>
              <a:t>Scholarship Program</a:t>
            </a:r>
          </a:p>
          <a:p>
            <a:r>
              <a:rPr lang="en-US" sz="4400">
                <a:latin typeface="Times New Roman"/>
                <a:cs typeface="Calibri"/>
              </a:rPr>
              <a:t>Wednesday, May 12th</a:t>
            </a:r>
          </a:p>
          <a:p>
            <a:r>
              <a:rPr lang="en-US" sz="4400">
                <a:latin typeface="Times New Roman"/>
                <a:cs typeface="Calibri"/>
              </a:rPr>
              <a:t>11:00 a.m.</a:t>
            </a:r>
          </a:p>
          <a:p>
            <a:endParaRPr lang="en-US" sz="4400">
              <a:latin typeface="Times New Roman"/>
              <a:cs typeface="Calibri"/>
            </a:endParaRPr>
          </a:p>
          <a:p>
            <a:r>
              <a:rPr lang="en-US" sz="4400">
                <a:latin typeface="Times New Roman"/>
                <a:cs typeface="Calibri"/>
              </a:rPr>
              <a:t>Immediately following Senior Breakfast in the PAC</a:t>
            </a:r>
          </a:p>
          <a:p>
            <a:endParaRPr lang="en-US" sz="4400">
              <a:latin typeface="Times New Roman"/>
              <a:cs typeface="Calibri"/>
            </a:endParaRPr>
          </a:p>
          <a:p>
            <a:r>
              <a:rPr lang="en-US" sz="4400">
                <a:latin typeface="Times New Roman"/>
                <a:cs typeface="Calibri"/>
              </a:rPr>
              <a:t>Seniors ONLY</a:t>
            </a:r>
          </a:p>
        </p:txBody>
      </p:sp>
    </p:spTree>
    <p:extLst>
      <p:ext uri="{BB962C8B-B14F-4D97-AF65-F5344CB8AC3E}">
        <p14:creationId xmlns:p14="http://schemas.microsoft.com/office/powerpoint/2010/main" val="392351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B02F-ED0B-4D25-95D8-8668AFE5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693" y="232771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alibri"/>
              </a:rPr>
              <a:t>Universal Trip</a:t>
            </a:r>
            <a:r>
              <a:rPr lang="en-US" sz="4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​</a:t>
            </a:r>
            <a:br>
              <a:rPr lang="en-US" sz="4000" b="1">
                <a:latin typeface="Calibri"/>
                <a:ea typeface="Calibri"/>
                <a:cs typeface="Calibri"/>
              </a:rPr>
            </a:br>
            <a:r>
              <a:rPr lang="en-US" sz="4000" b="1">
                <a:solidFill>
                  <a:schemeClr val="bg1"/>
                </a:solidFill>
                <a:latin typeface="Calibri"/>
              </a:rPr>
              <a:t>May 12th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B1131A6F-F072-4D21-AE9A-2544D947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355" y="1665532"/>
            <a:ext cx="5886268" cy="26820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Depart school May 12th 10 p.m. 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Park May 13th 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Return May 13th 3a.m.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$240.00 per student 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Daytime admission to Universal and Island’s of Adventure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a complimentary meal at a participating restaurant, a complimentary Coke Freestyle commemorative cup.</a:t>
            </a:r>
          </a:p>
          <a:p>
            <a:pPr>
              <a:spcBef>
                <a:spcPct val="20000"/>
              </a:spcBef>
            </a:pPr>
            <a:endParaRPr lang="en-US">
              <a:solidFill>
                <a:schemeClr val="bg1">
                  <a:alpha val="80000"/>
                </a:schemeClr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Due April 2nd </a:t>
            </a:r>
            <a:endParaRPr lang="en-US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>
              <a:spcBef>
                <a:spcPct val="20000"/>
              </a:spcBef>
            </a:pPr>
            <a:endParaRPr lang="en-US" sz="1500">
              <a:solidFill>
                <a:schemeClr val="bg1">
                  <a:alpha val="80000"/>
                </a:schemeClr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</a:pPr>
            <a:endParaRPr lang="en-US" sz="15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8B515054-09C6-49C4-B8CC-D66B35C50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2" r="1" b="6995"/>
          <a:stretch/>
        </p:blipFill>
        <p:spPr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D63163E-7013-41E4-942C-7609CB75E1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7974"/>
          <a:stretch/>
        </p:blipFill>
        <p:spPr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976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CEE26-16EF-4F47-9BEC-E2E5E6BC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09" y="4871950"/>
            <a:ext cx="11139854" cy="150809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Spartan Walk May 21st</a:t>
            </a:r>
            <a:br>
              <a:rPr lang="en-US" b="1"/>
            </a:br>
            <a:r>
              <a:rPr lang="en-US" b="1">
                <a:solidFill>
                  <a:srgbClr val="FFFFFF"/>
                </a:solidFill>
              </a:rPr>
              <a:t>Early Ed and Elementary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DDE8BE-52E8-4CE1-9CB2-C9060A176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903" y="307731"/>
            <a:ext cx="5348190" cy="39976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41ED55D-03E6-42F2-914B-ACA1D8275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487910"/>
            <a:ext cx="5455917" cy="3637278"/>
          </a:xfrm>
          <a:prstGeom prst="rect">
            <a:avLst/>
          </a:prstGeom>
        </p:spPr>
      </p:pic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32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0BD2-C949-4B92-9EDE-970208A6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806" y="390922"/>
            <a:ext cx="4391024" cy="171162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>
                <a:latin typeface="Times New Roman"/>
                <a:cs typeface="Calibri Light"/>
              </a:rPr>
              <a:t>Senior Picnic</a:t>
            </a:r>
            <a:br>
              <a:rPr lang="en-US" sz="5400">
                <a:latin typeface="Times New Roman"/>
                <a:cs typeface="Calibri Light"/>
              </a:rPr>
            </a:br>
            <a:r>
              <a:rPr lang="en-US" sz="5400">
                <a:latin typeface="Times New Roman"/>
                <a:cs typeface="Calibri Light"/>
              </a:rPr>
              <a:t>May 21st</a:t>
            </a:r>
            <a:endParaRPr lang="en-US" sz="5400">
              <a:latin typeface="Times New Roman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35D521-BF36-498F-B77B-8A916553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486" y="1809305"/>
            <a:ext cx="5756872" cy="47128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3200">
              <a:latin typeface="Times New Roman"/>
              <a:cs typeface="Calibri"/>
            </a:endParaRPr>
          </a:p>
          <a:p>
            <a:r>
              <a:rPr lang="en-US" sz="3200">
                <a:latin typeface="Times New Roman"/>
                <a:cs typeface="Calibri"/>
              </a:rPr>
              <a:t>Outside at Baseball/Softball Field</a:t>
            </a:r>
          </a:p>
          <a:p>
            <a:r>
              <a:rPr lang="en-US" sz="3200">
                <a:latin typeface="Times New Roman"/>
                <a:cs typeface="Calibri"/>
              </a:rPr>
              <a:t>Games provided by ROTC</a:t>
            </a:r>
          </a:p>
          <a:p>
            <a:r>
              <a:rPr lang="en-US" sz="3200">
                <a:latin typeface="Times New Roman"/>
                <a:cs typeface="Calibri"/>
              </a:rPr>
              <a:t>Rock Climbing Wall</a:t>
            </a:r>
          </a:p>
          <a:p>
            <a:r>
              <a:rPr lang="en-US" sz="3200">
                <a:latin typeface="Times New Roman"/>
                <a:cs typeface="Calibri"/>
              </a:rPr>
              <a:t>Tug of War</a:t>
            </a:r>
          </a:p>
          <a:p>
            <a:r>
              <a:rPr lang="en-US" sz="3200">
                <a:latin typeface="Times New Roman"/>
                <a:cs typeface="Calibri"/>
              </a:rPr>
              <a:t>Football Toss</a:t>
            </a:r>
          </a:p>
          <a:p>
            <a:endParaRPr lang="en-US" sz="3200">
              <a:latin typeface="Times New Roman"/>
              <a:cs typeface="Calibri"/>
            </a:endParaRPr>
          </a:p>
          <a:p>
            <a:r>
              <a:rPr lang="en-US" sz="3200">
                <a:latin typeface="Times New Roman"/>
                <a:cs typeface="Calibri"/>
              </a:rPr>
              <a:t>Hamburgers &amp; Hot dogs</a:t>
            </a:r>
          </a:p>
        </p:txBody>
      </p:sp>
      <p:pic>
        <p:nvPicPr>
          <p:cNvPr id="4" name="Picture 4" descr="A picture containing person, people, group, crowd&#10;&#10;Description automatically generated">
            <a:extLst>
              <a:ext uri="{FF2B5EF4-FFF2-40B4-BE49-F238E27FC236}">
                <a16:creationId xmlns:a16="http://schemas.microsoft.com/office/drawing/2014/main" id="{70A4F3B1-4B65-4743-AA7B-AC48695B8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83" r="1" b="5806"/>
          <a:stretch/>
        </p:blipFill>
        <p:spPr>
          <a:xfrm>
            <a:off x="-86244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398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CDB5C410-64CA-432A-890B-596F34D12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4" r="-1" b="6733"/>
          <a:stretch/>
        </p:blipFill>
        <p:spPr>
          <a:xfrm>
            <a:off x="593209" y="3738"/>
            <a:ext cx="11002533" cy="4102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35AB72-62B8-40D3-A117-4F91DA71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9EC7EF59-6520-40D7-BE47-831C6204B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119" y="4462743"/>
            <a:ext cx="12699060" cy="20361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000" kern="1200">
                <a:latin typeface="+mn-lt"/>
                <a:ea typeface="+mn-ea"/>
                <a:cs typeface="+mn-cs"/>
              </a:rPr>
              <a:t>Senior Baccalaureate – Redemption Church</a:t>
            </a:r>
            <a:endParaRPr lang="en-US" sz="4000" kern="1200">
              <a:latin typeface="+mn-lt"/>
              <a:cs typeface="Calibri"/>
            </a:endParaRPr>
          </a:p>
          <a:p>
            <a:pPr marL="0" indent="0" algn="ctr">
              <a:buNone/>
            </a:pPr>
            <a:r>
              <a:rPr lang="en-US" sz="4000" kern="1200">
                <a:latin typeface="+mn-lt"/>
                <a:ea typeface="+mn-ea"/>
                <a:cs typeface="+mn-cs"/>
              </a:rPr>
              <a:t>Sunday, May 23rd at 2 p.m.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4000">
                <a:ea typeface="+mn-lt"/>
                <a:cs typeface="+mn-lt"/>
              </a:rPr>
              <a:t>Parent sponsored reception following in the gym 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4000">
                <a:ea typeface="+mn-lt"/>
                <a:cs typeface="+mn-lt"/>
              </a:rPr>
              <a:t>Please see Jan </a:t>
            </a:r>
            <a:r>
              <a:rPr lang="en-US" sz="4000" err="1">
                <a:ea typeface="+mn-lt"/>
                <a:cs typeface="+mn-lt"/>
              </a:rPr>
              <a:t>Scoper</a:t>
            </a:r>
            <a:r>
              <a:rPr lang="en-US" sz="4000">
                <a:ea typeface="+mn-lt"/>
                <a:cs typeface="+mn-lt"/>
              </a:rPr>
              <a:t> for info 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8166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468F72-E246-469A-BA1D-BAB59314E5E7}"/>
              </a:ext>
            </a:extLst>
          </p:cNvPr>
          <p:cNvSpPr txBox="1"/>
          <p:nvPr/>
        </p:nvSpPr>
        <p:spPr>
          <a:xfrm>
            <a:off x="481013" y="3752849"/>
            <a:ext cx="11244715" cy="22640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Graduation Practice</a:t>
            </a:r>
            <a:endParaRPr lang="en-US" sz="4400">
              <a:ea typeface="+mj-ea"/>
              <a:cs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May 26th - 9 a.m.</a:t>
            </a:r>
            <a:endParaRPr lang="en-US" sz="4400">
              <a:latin typeface="+mj-lt"/>
              <a:ea typeface="+mj-ea"/>
              <a:cs typeface="Calibri Light" panose="020F030202020403020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Everyone MUST attend</a:t>
            </a:r>
            <a:endParaRPr lang="en-US" sz="4400">
              <a:latin typeface="+mj-lt"/>
              <a:ea typeface="+mj-ea"/>
              <a:cs typeface="Calibri Light" panose="020F03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90ED6B-9376-4BD5-82F0-5F5DD9C28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27" b="3603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1786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E9EB5C1-7F4E-4CE1-9724-9E294E691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6" r="-1" b="48017"/>
          <a:stretch/>
        </p:blipFill>
        <p:spPr>
          <a:xfrm>
            <a:off x="7364078" y="-18"/>
            <a:ext cx="4827922" cy="6843622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Picture 4" descr="A person wearing a tie&#10;&#10;Description automatically generated">
            <a:extLst>
              <a:ext uri="{FF2B5EF4-FFF2-40B4-BE49-F238E27FC236}">
                <a16:creationId xmlns:a16="http://schemas.microsoft.com/office/drawing/2014/main" id="{5CB579DD-82A6-4F10-82DA-919F11A9B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5" r="21450" b="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A74052-31FB-4AB0-AC1C-F8AB7730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4" y="573550"/>
            <a:ext cx="4096275" cy="12529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latin typeface="Bradley Hand ITC"/>
              </a:rPr>
              <a:t>GRADUATION DRESS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605F87D-5751-41A7-BB9A-CF36F2DAD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485" y="7217434"/>
            <a:ext cx="3384000" cy="3844800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E1D22-78D1-4B96-AABA-F0504FEBEDEA}"/>
              </a:ext>
            </a:extLst>
          </p:cNvPr>
          <p:cNvSpPr txBox="1"/>
          <p:nvPr/>
        </p:nvSpPr>
        <p:spPr>
          <a:xfrm>
            <a:off x="63428" y="4101485"/>
            <a:ext cx="3290732" cy="29173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u="sng"/>
              <a:t>Guys </a:t>
            </a:r>
            <a:r>
              <a:rPr lang="en-US" sz="3200" b="1"/>
              <a:t>-</a:t>
            </a:r>
            <a:endParaRPr lang="en-US" sz="3200">
              <a:cs typeface="Calibri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White shirt</a:t>
            </a:r>
            <a:endParaRPr lang="en-US" sz="3200">
              <a:cs typeface="Calibri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 Black pants</a:t>
            </a:r>
            <a:endParaRPr lang="en-US" sz="3200">
              <a:cs typeface="Calibri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Black shoes </a:t>
            </a:r>
            <a:endParaRPr lang="en-US" sz="3200">
              <a:cs typeface="Calibri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TIE</a:t>
            </a:r>
            <a:endParaRPr lang="en-US" sz="32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1820E-0F06-467C-92DB-AD4892510020}"/>
              </a:ext>
            </a:extLst>
          </p:cNvPr>
          <p:cNvSpPr txBox="1"/>
          <p:nvPr/>
        </p:nvSpPr>
        <p:spPr>
          <a:xfrm>
            <a:off x="51132" y="1785034"/>
            <a:ext cx="3828676" cy="220582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4000" b="1" u="sng">
                <a:ea typeface="+mn-lt"/>
                <a:cs typeface="+mn-lt"/>
              </a:rPr>
              <a:t>Girls</a:t>
            </a:r>
            <a:r>
              <a:rPr lang="en-US" sz="4000" b="1">
                <a:ea typeface="+mn-lt"/>
                <a:cs typeface="+mn-lt"/>
              </a:rPr>
              <a:t> -</a:t>
            </a:r>
            <a:endParaRPr lang="en-US" sz="4000">
              <a:ea typeface="+mn-lt"/>
              <a:cs typeface="+mn-lt"/>
            </a:endParaRPr>
          </a:p>
          <a:p>
            <a:pPr marL="571500" indent="-571500">
              <a:spcAft>
                <a:spcPts val="600"/>
              </a:spcAft>
              <a:buFont typeface="Arial"/>
              <a:buChar char="•"/>
            </a:pPr>
            <a:r>
              <a:rPr lang="en-US" sz="4000">
                <a:ea typeface="+mn-lt"/>
                <a:cs typeface="+mn-lt"/>
              </a:rPr>
              <a:t>White dress</a:t>
            </a:r>
          </a:p>
          <a:p>
            <a:pPr marL="571500" indent="-571500">
              <a:spcAft>
                <a:spcPts val="600"/>
              </a:spcAft>
              <a:buFont typeface="Arial"/>
              <a:buChar char="•"/>
            </a:pPr>
            <a:r>
              <a:rPr lang="en-US" sz="4000">
                <a:ea typeface="+mn-lt"/>
                <a:cs typeface="+mn-lt"/>
              </a:rPr>
              <a:t>Black shoes</a:t>
            </a:r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234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E7CD-D177-419E-A0AB-BE357932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grass, person, outdoor&#10;&#10;Description automatically generated">
            <a:extLst>
              <a:ext uri="{FF2B5EF4-FFF2-40B4-BE49-F238E27FC236}">
                <a16:creationId xmlns:a16="http://schemas.microsoft.com/office/drawing/2014/main" id="{B5201EA3-E904-48AE-AB86-D9B213D2F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010" y="114721"/>
            <a:ext cx="12205759" cy="6781111"/>
          </a:xfrm>
        </p:spPr>
      </p:pic>
    </p:spTree>
    <p:extLst>
      <p:ext uri="{BB962C8B-B14F-4D97-AF65-F5344CB8AC3E}">
        <p14:creationId xmlns:p14="http://schemas.microsoft.com/office/powerpoint/2010/main" val="1979903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DB2B-82CC-4243-8DEE-918116BD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4D27CFE-B565-4396-A081-0014B979B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699" y="-299"/>
            <a:ext cx="12271773" cy="68529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9AFA68-FCF4-48A1-A526-7B369F2ED0F4}"/>
              </a:ext>
            </a:extLst>
          </p:cNvPr>
          <p:cNvSpPr txBox="1"/>
          <p:nvPr/>
        </p:nvSpPr>
        <p:spPr>
          <a:xfrm>
            <a:off x="3818626" y="368060"/>
            <a:ext cx="711391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>
                <a:latin typeface="Georgia"/>
              </a:rPr>
              <a:t>Graduation May 27th </a:t>
            </a:r>
            <a:endParaRPr lang="en-US"/>
          </a:p>
          <a:p>
            <a:pPr algn="ctr"/>
            <a:r>
              <a:rPr lang="en-US" sz="7200" b="1">
                <a:latin typeface="Georgia"/>
              </a:rPr>
              <a:t>7:00 p.m.</a:t>
            </a:r>
          </a:p>
        </p:txBody>
      </p:sp>
    </p:spTree>
    <p:extLst>
      <p:ext uri="{BB962C8B-B14F-4D97-AF65-F5344CB8AC3E}">
        <p14:creationId xmlns:p14="http://schemas.microsoft.com/office/powerpoint/2010/main" val="236735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C8085F-D510-4434-9614-911D4CFA6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52" b="6357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E25D9F-4056-4BE2-B5C7-41880504EA92}"/>
              </a:ext>
            </a:extLst>
          </p:cNvPr>
          <p:cNvSpPr txBox="1"/>
          <p:nvPr/>
        </p:nvSpPr>
        <p:spPr>
          <a:xfrm>
            <a:off x="427290" y="5910056"/>
            <a:ext cx="6931319" cy="75221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SENIOR FEES $60.00  </a:t>
            </a:r>
            <a:br>
              <a:rPr lang="en-US" sz="4800">
                <a:latin typeface="+mj-lt"/>
                <a:ea typeface="+mj-ea"/>
                <a:cs typeface="+mj-cs"/>
              </a:rPr>
            </a:b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Pay Mrs. Edge or </a:t>
            </a:r>
            <a:r>
              <a:rPr lang="en-US" sz="48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PayPams</a:t>
            </a:r>
            <a:endParaRPr lang="en-US" sz="480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545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8ABE-35D4-43CB-8DB0-9DC69092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71" y="55265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cs typeface="Calibri Light"/>
              </a:rPr>
              <a:t>SENIOR PORTRAITS</a:t>
            </a:r>
          </a:p>
        </p:txBody>
      </p:sp>
      <p:pic>
        <p:nvPicPr>
          <p:cNvPr id="4" name="Picture 4" descr="A person sitting on a bench&#10;&#10;Description automatically generated">
            <a:extLst>
              <a:ext uri="{FF2B5EF4-FFF2-40B4-BE49-F238E27FC236}">
                <a16:creationId xmlns:a16="http://schemas.microsoft.com/office/drawing/2014/main" id="{4C1F7970-2143-4F3D-95D7-342A8504D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858" y="114720"/>
            <a:ext cx="9100287" cy="5400885"/>
          </a:xfrm>
        </p:spPr>
      </p:pic>
    </p:spTree>
    <p:extLst>
      <p:ext uri="{BB962C8B-B14F-4D97-AF65-F5344CB8AC3E}">
        <p14:creationId xmlns:p14="http://schemas.microsoft.com/office/powerpoint/2010/main" val="355086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erson Reading Book With Desktop Computer Set on Table ...">
            <a:extLst>
              <a:ext uri="{FF2B5EF4-FFF2-40B4-BE49-F238E27FC236}">
                <a16:creationId xmlns:a16="http://schemas.microsoft.com/office/drawing/2014/main" id="{526B3311-37B8-43EF-9508-201F69643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33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94A5F-9375-426E-968A-158EC7F7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16723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>
                <a:cs typeface="Calibri Light"/>
              </a:rPr>
              <a:t>E-Learning Day </a:t>
            </a:r>
            <a:br>
              <a:rPr lang="en-US" sz="7200">
                <a:cs typeface="Calibri Light"/>
              </a:rPr>
            </a:br>
            <a:r>
              <a:rPr lang="en-US" sz="7200">
                <a:cs typeface="Calibri Light"/>
              </a:rPr>
              <a:t>March 17th</a:t>
            </a:r>
            <a:endParaRPr lang="en-US" sz="7200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3CD77409-7F41-49B0-AC5C-BFCC8B10D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490387"/>
              </p:ext>
            </p:extLst>
          </p:nvPr>
        </p:nvGraphicFramePr>
        <p:xfrm>
          <a:off x="2472905" y="-1696529"/>
          <a:ext cx="8811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195">
                  <a:extLst>
                    <a:ext uri="{9D8B030D-6E8A-4147-A177-3AD203B41FA5}">
                      <a16:colId xmlns:a16="http://schemas.microsoft.com/office/drawing/2014/main" val="452092197"/>
                    </a:ext>
                  </a:extLst>
                </a:gridCol>
              </a:tblGrid>
              <a:tr h="3516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054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23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7A1FB5-1EE8-49B8-9AB8-2141D27429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3514" y="1217706"/>
            <a:ext cx="7946078" cy="476764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71BC7-55BA-4349-8655-15ED75412838}"/>
              </a:ext>
            </a:extLst>
          </p:cNvPr>
          <p:cNvSpPr txBox="1"/>
          <p:nvPr/>
        </p:nvSpPr>
        <p:spPr>
          <a:xfrm>
            <a:off x="9008853" y="88363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FA69D-DA72-4637-89D8-BE842A632357}"/>
              </a:ext>
            </a:extLst>
          </p:cNvPr>
          <p:cNvSpPr txBox="1"/>
          <p:nvPr/>
        </p:nvSpPr>
        <p:spPr>
          <a:xfrm>
            <a:off x="8130935" y="784104"/>
            <a:ext cx="4166556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/>
              <a:t>Senior Parent Apparel</a:t>
            </a:r>
            <a:endParaRPr lang="en-US"/>
          </a:p>
          <a:p>
            <a:endParaRPr lang="en-US" sz="4800">
              <a:cs typeface="Calibri"/>
            </a:endParaRPr>
          </a:p>
          <a:p>
            <a:r>
              <a:rPr lang="en-US" sz="4800">
                <a:cs typeface="Calibri"/>
              </a:rPr>
              <a:t>$15 </a:t>
            </a:r>
            <a:r>
              <a:rPr lang="en-US" sz="4000">
                <a:cs typeface="Calibri"/>
              </a:rPr>
              <a:t>Short Sleeve</a:t>
            </a:r>
          </a:p>
          <a:p>
            <a:r>
              <a:rPr lang="en-US" sz="4800">
                <a:cs typeface="Calibri"/>
              </a:rPr>
              <a:t>$20</a:t>
            </a:r>
            <a:r>
              <a:rPr lang="en-US" sz="3600">
                <a:cs typeface="Calibri"/>
              </a:rPr>
              <a:t> </a:t>
            </a:r>
            <a:r>
              <a:rPr lang="en-US" sz="4000">
                <a:cs typeface="Calibri"/>
              </a:rPr>
              <a:t>Long Sleeve</a:t>
            </a:r>
          </a:p>
          <a:p>
            <a:endParaRPr lang="en-US" sz="4000">
              <a:cs typeface="Calibri"/>
            </a:endParaRPr>
          </a:p>
          <a:p>
            <a:r>
              <a:rPr lang="en-US" sz="4000">
                <a:cs typeface="Calibri"/>
              </a:rPr>
              <a:t>Orders Due: </a:t>
            </a:r>
          </a:p>
          <a:p>
            <a:r>
              <a:rPr lang="en-US" sz="4000">
                <a:cs typeface="Calibri"/>
              </a:rPr>
              <a:t>March 22nd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ABB6-270C-480F-A1D5-844D926D9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678" y="446699"/>
            <a:ext cx="5162909" cy="126895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u="sng" err="1">
                <a:latin typeface="Times New Roman"/>
                <a:cs typeface="Calibri Light"/>
              </a:rPr>
              <a:t>PowderPuff</a:t>
            </a:r>
            <a:r>
              <a:rPr lang="en-US" sz="4800" u="sng">
                <a:latin typeface="Times New Roman"/>
                <a:cs typeface="Calibri Light"/>
              </a:rPr>
              <a:t> 2021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7812FA8-9AF6-4BF8-A756-129583124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488" y="2586342"/>
            <a:ext cx="4314645" cy="3717317"/>
          </a:xfrm>
        </p:spPr>
        <p:txBody>
          <a:bodyPr anchor="t">
            <a:normAutofit/>
          </a:bodyPr>
          <a:lstStyle/>
          <a:p>
            <a:r>
              <a:rPr lang="en-US" sz="3600">
                <a:latin typeface="Times New Roman"/>
                <a:cs typeface="Calibri"/>
              </a:rPr>
              <a:t>April 7th</a:t>
            </a:r>
          </a:p>
          <a:p>
            <a:r>
              <a:rPr lang="en-US" sz="3600">
                <a:latin typeface="Times New Roman"/>
                <a:cs typeface="Calibri"/>
              </a:rPr>
              <a:t>$20 to participate</a:t>
            </a:r>
          </a:p>
          <a:p>
            <a:r>
              <a:rPr lang="en-US" sz="3600">
                <a:latin typeface="Times New Roman"/>
                <a:cs typeface="Calibri"/>
              </a:rPr>
              <a:t>Girls – flag football</a:t>
            </a:r>
          </a:p>
          <a:p>
            <a:r>
              <a:rPr lang="en-US" sz="3600">
                <a:latin typeface="Times New Roman"/>
                <a:cs typeface="Calibri"/>
              </a:rPr>
              <a:t>Senior Boys - Cheerleaders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4BEDAFA-7D71-465C-B308-8369F2707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940000">
            <a:off x="-575101" y="406997"/>
            <a:ext cx="7545238" cy="6186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5091BA-CCB6-4919-81DB-E7F87A8A54E4}"/>
              </a:ext>
            </a:extLst>
          </p:cNvPr>
          <p:cNvSpPr txBox="1"/>
          <p:nvPr/>
        </p:nvSpPr>
        <p:spPr>
          <a:xfrm flipV="1">
            <a:off x="540589" y="8083041"/>
            <a:ext cx="6754483" cy="11202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533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1512" y="662521"/>
            <a:ext cx="9144000" cy="2764028"/>
          </a:xfrm>
        </p:spPr>
        <p:txBody>
          <a:bodyPr anchor="ctr"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US" sz="5500">
                <a:cs typeface="Calibri Light"/>
              </a:rPr>
              <a:t>Senior Prom 2021</a:t>
            </a:r>
            <a:br>
              <a:rPr lang="en-US" sz="5500">
                <a:cs typeface="Calibri Light"/>
              </a:rPr>
            </a:br>
            <a:r>
              <a:rPr lang="en-US" sz="5500" b="1">
                <a:latin typeface="Vivaldi"/>
                <a:ea typeface="+mj-lt"/>
                <a:cs typeface="+mj-lt"/>
              </a:rPr>
              <a:t>Arabian Nights</a:t>
            </a:r>
            <a:br>
              <a:rPr lang="en-US" sz="5500">
                <a:cs typeface="+mj-lt"/>
              </a:rPr>
            </a:br>
            <a:r>
              <a:rPr lang="en-US" sz="3600">
                <a:ea typeface="+mj-lt"/>
                <a:cs typeface="+mj-lt"/>
              </a:rPr>
              <a:t>Friday April 9th 8pm-12am </a:t>
            </a:r>
          </a:p>
          <a:p>
            <a:pPr>
              <a:spcBef>
                <a:spcPts val="1000"/>
              </a:spcBef>
            </a:pPr>
            <a:r>
              <a:rPr lang="en-US" sz="3600">
                <a:ea typeface="+mj-lt"/>
                <a:cs typeface="+mj-lt"/>
              </a:rPr>
              <a:t>Heron Lakes Country Club</a:t>
            </a:r>
            <a:br>
              <a:rPr lang="en-US" sz="3600">
                <a:ea typeface="+mj-lt"/>
                <a:cs typeface="+mj-lt"/>
              </a:rPr>
            </a:br>
            <a:endParaRPr lang="en-US" sz="45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423" y="2841569"/>
            <a:ext cx="11507457" cy="3737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cs typeface="Calibri"/>
              </a:rPr>
              <a:t>Tickets</a:t>
            </a:r>
            <a:r>
              <a:rPr lang="en-US" b="1">
                <a:ea typeface="+mn-lt"/>
                <a:cs typeface="+mn-lt"/>
              </a:rPr>
              <a:t> on Sale During Lunch Waves or with Mrs. Munday Room 300 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 March 2</a:t>
            </a:r>
            <a:r>
              <a:rPr lang="en-US" baseline="30000">
                <a:ea typeface="+mn-lt"/>
                <a:cs typeface="+mn-lt"/>
              </a:rPr>
              <a:t>nd</a:t>
            </a:r>
            <a:r>
              <a:rPr lang="en-US">
                <a:ea typeface="+mn-lt"/>
                <a:cs typeface="+mn-lt"/>
              </a:rPr>
              <a:t>- March 26</a:t>
            </a:r>
            <a:r>
              <a:rPr lang="en-US" baseline="30000">
                <a:ea typeface="+mn-lt"/>
                <a:cs typeface="+mn-lt"/>
              </a:rPr>
              <a:t>th</a:t>
            </a:r>
            <a:r>
              <a:rPr lang="en-US">
                <a:ea typeface="+mn-lt"/>
                <a:cs typeface="+mn-lt"/>
              </a:rPr>
              <a:t> - </a:t>
            </a:r>
            <a:r>
              <a:rPr lang="en-US" b="1">
                <a:ea typeface="+mn-lt"/>
                <a:cs typeface="+mn-lt"/>
              </a:rPr>
              <a:t>$50 per person</a:t>
            </a:r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 u="sng">
                <a:ea typeface="+mn-lt"/>
                <a:cs typeface="+mn-lt"/>
              </a:rPr>
              <a:t>A senior’s date can be an underclassman. Guests cannot be over the age of 20.</a:t>
            </a:r>
            <a:endParaRPr lang="en-US">
              <a:cs typeface="Calibri"/>
            </a:endParaRPr>
          </a:p>
          <a:p>
            <a:r>
              <a:rPr lang="en-US" b="1" u="sng">
                <a:ea typeface="+mn-lt"/>
                <a:cs typeface="+mn-lt"/>
              </a:rPr>
              <a:t>If not a student at Saraland, an outside date form must be submitted for approval. </a:t>
            </a:r>
          </a:p>
          <a:p>
            <a:endParaRPr lang="en-US" sz="2000" b="1">
              <a:ea typeface="+mn-lt"/>
              <a:cs typeface="+mn-lt"/>
            </a:endParaRPr>
          </a:p>
          <a:p>
            <a:r>
              <a:rPr lang="en-US" sz="2000" b="1">
                <a:ea typeface="+mn-lt"/>
                <a:cs typeface="+mn-lt"/>
              </a:rPr>
              <a:t>OUTSIDE DATE FORMS: Due Friday March 19</a:t>
            </a:r>
            <a:r>
              <a:rPr lang="en-US" sz="2000" b="1" baseline="30000">
                <a:ea typeface="+mn-lt"/>
                <a:cs typeface="+mn-lt"/>
              </a:rPr>
              <a:t>th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5768602-5AFC-43A1-8AA6-CF2ADD47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0662"/>
            <a:ext cx="3203275" cy="225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9514B45C-A8A0-4821-8AB5-1968EACC4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9"/>
            <a:ext cx="5848709" cy="2314736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CB590C7-8BC8-4746-9C36-980F728BB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174" y="2320406"/>
            <a:ext cx="4224067" cy="1785867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B9DA627B-ACDC-4CAD-988E-46D1CE479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928" y="2317519"/>
            <a:ext cx="3591463" cy="4609602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E343D951-4E1B-4747-A82E-8AFF243E1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457" y="2699"/>
            <a:ext cx="6366294" cy="230935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3D5DD62-A344-4038-8DDE-9FBBF3B03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7098" y="2319517"/>
            <a:ext cx="2335780" cy="4476210"/>
          </a:xfrm>
          <a:prstGeom prst="rect">
            <a:avLst/>
          </a:prstGeom>
        </p:spPr>
      </p:pic>
      <p:pic>
        <p:nvPicPr>
          <p:cNvPr id="8" name="Picture 8" descr="A picture containing suit, person, clothing, person&#10;&#10;Description automatically generated">
            <a:extLst>
              <a:ext uri="{FF2B5EF4-FFF2-40B4-BE49-F238E27FC236}">
                <a16:creationId xmlns:a16="http://schemas.microsoft.com/office/drawing/2014/main" id="{0DA11411-1DAE-4CB6-94A3-3DF6D55ADC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7004" y="2114406"/>
            <a:ext cx="3030747" cy="2327264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A95ADE5C-9B19-4235-9F67-D5F6B8210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4626" y="4510826"/>
            <a:ext cx="3275162" cy="150257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BC6718-28AA-4007-9699-104AEF825914}"/>
              </a:ext>
            </a:extLst>
          </p:cNvPr>
          <p:cNvCxnSpPr/>
          <p:nvPr/>
        </p:nvCxnSpPr>
        <p:spPr>
          <a:xfrm>
            <a:off x="2256739" y="4864961"/>
            <a:ext cx="1099443" cy="111065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62AFC1-2759-44C7-85A7-17231CB312ED}"/>
              </a:ext>
            </a:extLst>
          </p:cNvPr>
          <p:cNvCxnSpPr>
            <a:cxnSpLocks/>
          </p:cNvCxnSpPr>
          <p:nvPr/>
        </p:nvCxnSpPr>
        <p:spPr>
          <a:xfrm>
            <a:off x="3377327" y="4864961"/>
            <a:ext cx="1099443" cy="111065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C7A848-A94B-4775-B3AC-3D9D18471B93}"/>
              </a:ext>
            </a:extLst>
          </p:cNvPr>
          <p:cNvCxnSpPr>
            <a:cxnSpLocks/>
          </p:cNvCxnSpPr>
          <p:nvPr/>
        </p:nvCxnSpPr>
        <p:spPr>
          <a:xfrm>
            <a:off x="4509120" y="4797725"/>
            <a:ext cx="1099443" cy="111065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2D52C-3FB7-4796-AD40-CC01F5AE8543}"/>
              </a:ext>
            </a:extLst>
          </p:cNvPr>
          <p:cNvCxnSpPr>
            <a:cxnSpLocks/>
          </p:cNvCxnSpPr>
          <p:nvPr/>
        </p:nvCxnSpPr>
        <p:spPr>
          <a:xfrm flipH="1">
            <a:off x="2249020" y="4792756"/>
            <a:ext cx="1019734" cy="122144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3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619</Words>
  <Application>Microsoft Office PowerPoint</Application>
  <PresentationFormat>Widescreen</PresentationFormat>
  <Paragraphs>117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Meiryo</vt:lpstr>
      <vt:lpstr>Arial</vt:lpstr>
      <vt:lpstr>Bradley Hand ITC</vt:lpstr>
      <vt:lpstr>Calibri</vt:lpstr>
      <vt:lpstr>Calibri Light</vt:lpstr>
      <vt:lpstr>Freestyle Script</vt:lpstr>
      <vt:lpstr>Georgia</vt:lpstr>
      <vt:lpstr>Times New Roman</vt:lpstr>
      <vt:lpstr>Vivaldi</vt:lpstr>
      <vt:lpstr>Office Theme</vt:lpstr>
      <vt:lpstr>PowerPoint Presentation</vt:lpstr>
      <vt:lpstr>PowerPoint Presentation</vt:lpstr>
      <vt:lpstr>PowerPoint Presentation</vt:lpstr>
      <vt:lpstr>SENIOR PORTRAITS</vt:lpstr>
      <vt:lpstr>E-Learning Day  March 17th</vt:lpstr>
      <vt:lpstr>PowerPoint Presentation</vt:lpstr>
      <vt:lpstr>PowderPuff 2021</vt:lpstr>
      <vt:lpstr>Senior Prom 2021 Arabian Nights Friday April 9th 8pm-12am  Heron Lakes Country Club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SENIOR SCHOOL   AWARDS</vt:lpstr>
      <vt:lpstr>PowerPoint Presentation</vt:lpstr>
      <vt:lpstr>PowerPoint Presentation</vt:lpstr>
      <vt:lpstr>SENIOR BREAKFAST</vt:lpstr>
      <vt:lpstr>PowerPoint Presentation</vt:lpstr>
      <vt:lpstr>BABY PICS NEEDED FOR  BREAKFAST SLIDESHOW</vt:lpstr>
      <vt:lpstr>PowerPoint Presentation</vt:lpstr>
      <vt:lpstr>Universal Trip​ May 12th</vt:lpstr>
      <vt:lpstr>Spartan Walk May 21st Early Ed and Elementary</vt:lpstr>
      <vt:lpstr>Senior Picnic May 21st</vt:lpstr>
      <vt:lpstr> </vt:lpstr>
      <vt:lpstr>PowerPoint Presentation</vt:lpstr>
      <vt:lpstr>GRADUATION DRESS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 Thames</dc:creator>
  <cp:lastModifiedBy>Tammi Thames</cp:lastModifiedBy>
  <cp:revision>4</cp:revision>
  <dcterms:created xsi:type="dcterms:W3CDTF">2021-03-09T13:44:02Z</dcterms:created>
  <dcterms:modified xsi:type="dcterms:W3CDTF">2021-03-09T23:43:21Z</dcterms:modified>
</cp:coreProperties>
</file>