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71" r:id="rId10"/>
    <p:sldId id="262" r:id="rId11"/>
    <p:sldId id="282" r:id="rId12"/>
    <p:sldId id="263" r:id="rId13"/>
    <p:sldId id="264" r:id="rId14"/>
    <p:sldId id="265" r:id="rId15"/>
    <p:sldId id="266" r:id="rId16"/>
    <p:sldId id="267" r:id="rId17"/>
    <p:sldId id="268" r:id="rId18"/>
    <p:sldId id="272" r:id="rId19"/>
    <p:sldId id="283" r:id="rId20"/>
    <p:sldId id="273" r:id="rId21"/>
    <p:sldId id="274" r:id="rId22"/>
    <p:sldId id="275" r:id="rId23"/>
    <p:sldId id="276" r:id="rId24"/>
    <p:sldId id="277" r:id="rId25"/>
    <p:sldId id="278" r:id="rId26"/>
    <p:sldId id="284" r:id="rId27"/>
    <p:sldId id="279" r:id="rId28"/>
    <p:sldId id="280" r:id="rId29"/>
    <p:sldId id="281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1458"/>
  </p:normalViewPr>
  <p:slideViewPr>
    <p:cSldViewPr snapToGrid="0" snapToObjects="1">
      <p:cViewPr varScale="1">
        <p:scale>
          <a:sx n="60" d="100"/>
          <a:sy n="60" d="100"/>
        </p:scale>
        <p:origin x="12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89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922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931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83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35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36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95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63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5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3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1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7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04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9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9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7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Nutrition &amp; fluids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0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3" y="-228150"/>
            <a:ext cx="10364451" cy="1596177"/>
          </a:xfrm>
        </p:spPr>
        <p:txBody>
          <a:bodyPr/>
          <a:lstStyle/>
          <a:p>
            <a:r>
              <a:rPr lang="en-US" dirty="0"/>
              <a:t>nutrients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44439" y="1080347"/>
            <a:ext cx="11117117" cy="4323806"/>
          </a:xfrm>
        </p:spPr>
        <p:txBody>
          <a:bodyPr>
            <a:noAutofit/>
          </a:bodyPr>
          <a:lstStyle/>
          <a:p>
            <a:r>
              <a:rPr lang="en-US" sz="3200" cap="none" dirty="0"/>
              <a:t>Protein is the most important nutrient</a:t>
            </a:r>
          </a:p>
          <a:p>
            <a:pPr lvl="1"/>
            <a:r>
              <a:rPr lang="en-US" sz="3200" cap="none" dirty="0"/>
              <a:t>Needed for tissue growth and repair</a:t>
            </a:r>
          </a:p>
          <a:p>
            <a:r>
              <a:rPr lang="en-US" sz="3200" cap="none" dirty="0"/>
              <a:t>Carbohydrates provide energy and fiber for bowel elimination</a:t>
            </a:r>
          </a:p>
          <a:p>
            <a:r>
              <a:rPr lang="en-US" sz="3200" cap="none" dirty="0"/>
              <a:t>Fats provide energy</a:t>
            </a:r>
          </a:p>
          <a:p>
            <a:r>
              <a:rPr lang="en-US" sz="3200" cap="none" dirty="0"/>
              <a:t>Vitamins are needed for certain body functions</a:t>
            </a:r>
          </a:p>
          <a:p>
            <a:r>
              <a:rPr lang="en-US" sz="3200" cap="none" dirty="0"/>
              <a:t>Minerals are used for many body processes (bone and tooth formation, nerve and muscle formation</a:t>
            </a:r>
          </a:p>
          <a:p>
            <a:r>
              <a:rPr lang="en-US" sz="3200" cap="none" dirty="0"/>
              <a:t>Water is needed for all body processes</a:t>
            </a:r>
          </a:p>
        </p:txBody>
      </p:sp>
    </p:spTree>
    <p:extLst>
      <p:ext uri="{BB962C8B-B14F-4D97-AF65-F5344CB8AC3E}">
        <p14:creationId xmlns:p14="http://schemas.microsoft.com/office/powerpoint/2010/main" val="1188215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F2F38-FE21-446F-A716-4E2636516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n-US" dirty="0"/>
              <a:t>oils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3472A-BCC6-4527-A75E-596505F00DF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8711" y="1143882"/>
            <a:ext cx="11683289" cy="5882560"/>
          </a:xfrm>
        </p:spPr>
        <p:txBody>
          <a:bodyPr>
            <a:normAutofit fontScale="77500" lnSpcReduction="20000"/>
          </a:bodyPr>
          <a:lstStyle/>
          <a:p>
            <a:r>
              <a:rPr lang="en-US" sz="3600" cap="none" dirty="0"/>
              <a:t>Fats that are liquid at room temperature</a:t>
            </a:r>
          </a:p>
          <a:p>
            <a:r>
              <a:rPr lang="en-US" sz="3600" cap="none" dirty="0"/>
              <a:t>Oils are high in calories</a:t>
            </a:r>
          </a:p>
          <a:p>
            <a:r>
              <a:rPr lang="en-US" sz="3600" cap="none" dirty="0"/>
              <a:t>Some foods are mainly oil (mayonnaise, certain salad dressings, soft margarine (tub or squeeze)</a:t>
            </a:r>
          </a:p>
          <a:p>
            <a:r>
              <a:rPr lang="en-US" sz="3600" cap="none" dirty="0"/>
              <a:t>Solid fats are solid at room temperature</a:t>
            </a:r>
          </a:p>
          <a:p>
            <a:pPr lvl="1"/>
            <a:r>
              <a:rPr lang="en-US" sz="3600" cap="none" dirty="0"/>
              <a:t>Butter</a:t>
            </a:r>
          </a:p>
          <a:p>
            <a:pPr lvl="1"/>
            <a:r>
              <a:rPr lang="en-US" sz="3600" cap="none" dirty="0"/>
              <a:t>Milk fat</a:t>
            </a:r>
          </a:p>
          <a:p>
            <a:pPr lvl="1"/>
            <a:r>
              <a:rPr lang="en-US" sz="3600" cap="none" dirty="0"/>
              <a:t>Chicken fat</a:t>
            </a:r>
          </a:p>
          <a:p>
            <a:pPr lvl="1"/>
            <a:r>
              <a:rPr lang="en-US" sz="3600" cap="none" dirty="0"/>
              <a:t>Pork fat</a:t>
            </a:r>
          </a:p>
          <a:p>
            <a:pPr lvl="1"/>
            <a:r>
              <a:rPr lang="en-US" sz="3600" cap="none" dirty="0"/>
              <a:t>Stick margarine</a:t>
            </a:r>
          </a:p>
          <a:p>
            <a:pPr lvl="1"/>
            <a:r>
              <a:rPr lang="en-US" sz="3600" cap="none" dirty="0"/>
              <a:t>Shortening</a:t>
            </a:r>
          </a:p>
          <a:p>
            <a:pPr lvl="1"/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314009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labels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cap="none" dirty="0"/>
              <a:t>Food labels are used to make informed food choices for a healthy diet.</a:t>
            </a:r>
          </a:p>
          <a:p>
            <a:r>
              <a:rPr lang="en-US" sz="4000" cap="none" dirty="0"/>
              <a:t>Contain following information:</a:t>
            </a:r>
          </a:p>
          <a:p>
            <a:pPr lvl="1"/>
            <a:r>
              <a:rPr lang="en-US" sz="4000" cap="none" dirty="0"/>
              <a:t>Serving size/number of servings per package</a:t>
            </a:r>
          </a:p>
          <a:p>
            <a:pPr lvl="1"/>
            <a:r>
              <a:rPr lang="en-US" sz="4000" cap="none" dirty="0"/>
              <a:t>Calories and calories from fat</a:t>
            </a:r>
          </a:p>
          <a:p>
            <a:pPr lvl="1"/>
            <a:r>
              <a:rPr lang="en-US" sz="4000" cap="none" dirty="0"/>
              <a:t>Nutrients</a:t>
            </a:r>
          </a:p>
          <a:p>
            <a:pPr lvl="1"/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603763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nutritional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cap="none" dirty="0"/>
              <a:t>A team approach is needed to meet a person’s nutritional needs.</a:t>
            </a:r>
          </a:p>
          <a:p>
            <a:r>
              <a:rPr lang="en-US" sz="3200" cap="none" dirty="0"/>
              <a:t>Nutritional care plan involves person’s:</a:t>
            </a:r>
          </a:p>
          <a:p>
            <a:pPr lvl="1"/>
            <a:r>
              <a:rPr lang="en-US" sz="3200" cap="none" dirty="0"/>
              <a:t>Likes and dislikes</a:t>
            </a:r>
          </a:p>
          <a:p>
            <a:pPr lvl="1"/>
            <a:r>
              <a:rPr lang="en-US" sz="3200" cap="none" dirty="0"/>
              <a:t>Lifelong habits</a:t>
            </a:r>
          </a:p>
        </p:txBody>
      </p:sp>
    </p:spTree>
    <p:extLst>
      <p:ext uri="{BB962C8B-B14F-4D97-AF65-F5344CB8AC3E}">
        <p14:creationId xmlns:p14="http://schemas.microsoft.com/office/powerpoint/2010/main" val="1726863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077" y="0"/>
            <a:ext cx="10364451" cy="1596177"/>
          </a:xfrm>
        </p:spPr>
        <p:txBody>
          <a:bodyPr/>
          <a:lstStyle/>
          <a:p>
            <a:r>
              <a:rPr lang="en-US" dirty="0"/>
              <a:t>Factors affecting eating and 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19071" y="1840896"/>
            <a:ext cx="11610461" cy="4336867"/>
          </a:xfrm>
        </p:spPr>
        <p:txBody>
          <a:bodyPr>
            <a:noAutofit/>
          </a:bodyPr>
          <a:lstStyle/>
          <a:p>
            <a:r>
              <a:rPr lang="en-US" sz="2800" cap="none" dirty="0"/>
              <a:t>Culture						*  Drugs</a:t>
            </a:r>
          </a:p>
          <a:p>
            <a:r>
              <a:rPr lang="en-US" sz="2800" cap="none" dirty="0"/>
              <a:t>Religion						*  Chewing Problems</a:t>
            </a:r>
          </a:p>
          <a:p>
            <a:r>
              <a:rPr lang="en-US" sz="2800" cap="none" dirty="0"/>
              <a:t>Finances						*  Swallowing Problems</a:t>
            </a:r>
          </a:p>
          <a:p>
            <a:r>
              <a:rPr lang="en-US" sz="2800" cap="none" dirty="0"/>
              <a:t>Appetite (Loss of Appetite – Anorexia)	*  Disability (Adaptive Equipment)</a:t>
            </a:r>
          </a:p>
          <a:p>
            <a:r>
              <a:rPr lang="en-US" sz="2800" cap="none" dirty="0"/>
              <a:t>Personal Choice					*  Impaired Cognitive Function</a:t>
            </a:r>
          </a:p>
          <a:p>
            <a:r>
              <a:rPr lang="en-US" sz="2800" cap="none" dirty="0"/>
              <a:t>Body Reactions					*  Age</a:t>
            </a:r>
          </a:p>
          <a:p>
            <a:r>
              <a:rPr lang="en-US" sz="2800" cap="none" dirty="0"/>
              <a:t>Illness</a:t>
            </a:r>
          </a:p>
        </p:txBody>
      </p:sp>
    </p:spTree>
    <p:extLst>
      <p:ext uri="{BB962C8B-B14F-4D97-AF65-F5344CB8AC3E}">
        <p14:creationId xmlns:p14="http://schemas.microsoft.com/office/powerpoint/2010/main" val="1698583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596177"/>
          </a:xfrm>
        </p:spPr>
        <p:txBody>
          <a:bodyPr/>
          <a:lstStyle/>
          <a:p>
            <a:r>
              <a:rPr lang="en-US" dirty="0"/>
              <a:t>Special diets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87378"/>
            <a:ext cx="10363826" cy="3424107"/>
          </a:xfrm>
        </p:spPr>
        <p:txBody>
          <a:bodyPr>
            <a:noAutofit/>
          </a:bodyPr>
          <a:lstStyle/>
          <a:p>
            <a:r>
              <a:rPr lang="en-US" sz="2800" cap="none" dirty="0"/>
              <a:t>Doctors may order special diets:</a:t>
            </a:r>
          </a:p>
          <a:p>
            <a:pPr lvl="1"/>
            <a:r>
              <a:rPr lang="en-US" sz="2800" cap="none" dirty="0"/>
              <a:t>For a nutritional deficiency or a disease</a:t>
            </a:r>
          </a:p>
          <a:p>
            <a:pPr lvl="1"/>
            <a:r>
              <a:rPr lang="en-US" sz="2800" cap="none" dirty="0"/>
              <a:t>For weight control (gain or loss)</a:t>
            </a:r>
          </a:p>
          <a:p>
            <a:pPr lvl="1"/>
            <a:r>
              <a:rPr lang="en-US" sz="2800" cap="none" dirty="0"/>
              <a:t>To eliminate or decrease certain substances in the diet</a:t>
            </a:r>
          </a:p>
          <a:p>
            <a:r>
              <a:rPr lang="en-US" sz="2800" cap="none" dirty="0"/>
              <a:t>The health team considers the need for dietary changes, personal choices, religion, culture, and eating problems</a:t>
            </a:r>
          </a:p>
          <a:p>
            <a:r>
              <a:rPr lang="en-US" sz="2800" cap="none" dirty="0"/>
              <a:t>Regular diet, general diet, and house diet mean no dietary limits or restrictions</a:t>
            </a:r>
          </a:p>
        </p:txBody>
      </p:sp>
    </p:spTree>
    <p:extLst>
      <p:ext uri="{BB962C8B-B14F-4D97-AF65-F5344CB8AC3E}">
        <p14:creationId xmlns:p14="http://schemas.microsoft.com/office/powerpoint/2010/main" val="202269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1596177"/>
          </a:xfrm>
        </p:spPr>
        <p:txBody>
          <a:bodyPr/>
          <a:lstStyle/>
          <a:p>
            <a:r>
              <a:rPr lang="en-US" dirty="0"/>
              <a:t>Sodium-controlled diet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870704"/>
            <a:ext cx="10363826" cy="3424107"/>
          </a:xfrm>
        </p:spPr>
        <p:txBody>
          <a:bodyPr>
            <a:noAutofit/>
          </a:bodyPr>
          <a:lstStyle/>
          <a:p>
            <a:r>
              <a:rPr lang="en-US" sz="2800" cap="none" dirty="0"/>
              <a:t>Sodium causes the body to retain water</a:t>
            </a:r>
          </a:p>
          <a:p>
            <a:pPr lvl="1"/>
            <a:r>
              <a:rPr lang="en-US" sz="2800" cap="none" dirty="0"/>
              <a:t>The heart has to work harder. The extra workload can cause serious problems or death.</a:t>
            </a:r>
          </a:p>
          <a:p>
            <a:r>
              <a:rPr lang="en-US" sz="2800" cap="none" dirty="0"/>
              <a:t>Sodium-controlled diets involve:</a:t>
            </a:r>
          </a:p>
          <a:p>
            <a:pPr lvl="1"/>
            <a:r>
              <a:rPr lang="en-US" sz="2800" cap="none" dirty="0"/>
              <a:t>Omitting high-sodium foods</a:t>
            </a:r>
          </a:p>
          <a:p>
            <a:pPr lvl="1"/>
            <a:r>
              <a:rPr lang="en-US" sz="2800" cap="none" dirty="0"/>
              <a:t>Not adding salt to food at the table</a:t>
            </a:r>
          </a:p>
          <a:p>
            <a:pPr lvl="1"/>
            <a:r>
              <a:rPr lang="en-US" sz="2800" cap="none" dirty="0"/>
              <a:t>Limiting the amount of salt used in cooking</a:t>
            </a:r>
          </a:p>
          <a:p>
            <a:pPr lvl="1"/>
            <a:r>
              <a:rPr lang="en-US" sz="2800" cap="none" dirty="0"/>
              <a:t>Diet planning</a:t>
            </a:r>
          </a:p>
        </p:txBody>
      </p:sp>
    </p:spTree>
    <p:extLst>
      <p:ext uri="{BB962C8B-B14F-4D97-AF65-F5344CB8AC3E}">
        <p14:creationId xmlns:p14="http://schemas.microsoft.com/office/powerpoint/2010/main" val="1891894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87" y="-143691"/>
            <a:ext cx="10364451" cy="1596177"/>
          </a:xfrm>
        </p:spPr>
        <p:txBody>
          <a:bodyPr/>
          <a:lstStyle/>
          <a:p>
            <a:r>
              <a:rPr lang="en-US" dirty="0"/>
              <a:t>Diabetes meal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39158" y="1021411"/>
            <a:ext cx="11286308" cy="4715691"/>
          </a:xfrm>
        </p:spPr>
        <p:txBody>
          <a:bodyPr>
            <a:noAutofit/>
          </a:bodyPr>
          <a:lstStyle/>
          <a:p>
            <a:r>
              <a:rPr lang="en-US" sz="2200" cap="none" dirty="0"/>
              <a:t>Pancreas doesn’t produce and secrete insulin properly, therefore sugar builds up in the bloodstream</a:t>
            </a:r>
          </a:p>
          <a:p>
            <a:pPr lvl="1"/>
            <a:r>
              <a:rPr lang="en-US" sz="2200" cap="none" dirty="0"/>
              <a:t>Treated by administering insulin</a:t>
            </a:r>
          </a:p>
          <a:p>
            <a:r>
              <a:rPr lang="en-US" sz="2200" cap="none" dirty="0"/>
              <a:t>Meal plan involves:</a:t>
            </a:r>
          </a:p>
          <a:p>
            <a:pPr lvl="1"/>
            <a:r>
              <a:rPr lang="en-US" sz="2200" cap="none" dirty="0"/>
              <a:t>Person’s food preferences</a:t>
            </a:r>
          </a:p>
          <a:p>
            <a:pPr lvl="1"/>
            <a:r>
              <a:rPr lang="en-US" sz="2200" cap="none" dirty="0"/>
              <a:t>Calories needed</a:t>
            </a:r>
          </a:p>
          <a:p>
            <a:pPr lvl="1"/>
            <a:r>
              <a:rPr lang="en-US" sz="2200" cap="none" dirty="0"/>
              <a:t>Eating meals and snacks at regular times</a:t>
            </a:r>
          </a:p>
          <a:p>
            <a:r>
              <a:rPr lang="en-US" sz="2200" cap="none" dirty="0"/>
              <a:t>You need to:</a:t>
            </a:r>
          </a:p>
          <a:p>
            <a:pPr lvl="1"/>
            <a:r>
              <a:rPr lang="en-US" sz="2200" cap="none" dirty="0"/>
              <a:t>Serve meals and snacks on time</a:t>
            </a:r>
          </a:p>
          <a:p>
            <a:pPr lvl="1"/>
            <a:r>
              <a:rPr lang="en-US" sz="2200" cap="none" dirty="0"/>
              <a:t>Always check what was eaten</a:t>
            </a:r>
          </a:p>
          <a:p>
            <a:pPr lvl="1"/>
            <a:r>
              <a:rPr lang="en-US" sz="2200" cap="none" dirty="0"/>
              <a:t>Report what the person did and did not eat and changes in eating habits</a:t>
            </a:r>
          </a:p>
        </p:txBody>
      </p:sp>
    </p:spTree>
    <p:extLst>
      <p:ext uri="{BB962C8B-B14F-4D97-AF65-F5344CB8AC3E}">
        <p14:creationId xmlns:p14="http://schemas.microsoft.com/office/powerpoint/2010/main" val="506697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03" y="-195736"/>
            <a:ext cx="10364451" cy="1596177"/>
          </a:xfrm>
        </p:spPr>
        <p:txBody>
          <a:bodyPr/>
          <a:lstStyle/>
          <a:p>
            <a:r>
              <a:rPr lang="en-US" dirty="0"/>
              <a:t>Dysphagia diet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87203" y="1400441"/>
            <a:ext cx="10363826" cy="3424107"/>
          </a:xfrm>
        </p:spPr>
        <p:txBody>
          <a:bodyPr>
            <a:noAutofit/>
          </a:bodyPr>
          <a:lstStyle/>
          <a:p>
            <a:r>
              <a:rPr lang="en-US" sz="2400" cap="none" dirty="0"/>
              <a:t>Dysphagia – difficulty swallowing</a:t>
            </a:r>
          </a:p>
          <a:p>
            <a:pPr lvl="1"/>
            <a:r>
              <a:rPr lang="en-US" sz="2400" cap="none" dirty="0"/>
              <a:t>Food thickness changed to meet person’s needs</a:t>
            </a:r>
          </a:p>
          <a:p>
            <a:r>
              <a:rPr lang="en-US" sz="2400" cap="none" dirty="0"/>
              <a:t>Doctor, speech-language pathologist, OT, dietician, and nurse choose food thickness</a:t>
            </a:r>
          </a:p>
          <a:p>
            <a:r>
              <a:rPr lang="en-US" sz="2400" cap="none" dirty="0"/>
              <a:t>When feeding person with dysphagia, you must:</a:t>
            </a:r>
          </a:p>
          <a:p>
            <a:pPr lvl="1"/>
            <a:r>
              <a:rPr lang="en-US" sz="2400" cap="none" dirty="0"/>
              <a:t>Feed person according to care plan</a:t>
            </a:r>
          </a:p>
          <a:p>
            <a:pPr lvl="1"/>
            <a:r>
              <a:rPr lang="en-US" sz="2400" cap="none" dirty="0"/>
              <a:t>Follow aspiration precautions</a:t>
            </a:r>
          </a:p>
          <a:p>
            <a:pPr lvl="1"/>
            <a:r>
              <a:rPr lang="en-US" sz="2400" cap="none" dirty="0"/>
              <a:t>Report changes in how the person eats</a:t>
            </a:r>
          </a:p>
          <a:p>
            <a:pPr lvl="1"/>
            <a:r>
              <a:rPr lang="en-US" sz="2400" cap="none" dirty="0"/>
              <a:t>Observe for signs and symptoms of aspiration: choking, coughing, or difficulty breathing</a:t>
            </a:r>
          </a:p>
        </p:txBody>
      </p:sp>
    </p:spTree>
    <p:extLst>
      <p:ext uri="{BB962C8B-B14F-4D97-AF65-F5344CB8AC3E}">
        <p14:creationId xmlns:p14="http://schemas.microsoft.com/office/powerpoint/2010/main" val="1688000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943" y="0"/>
            <a:ext cx="10364451" cy="1596177"/>
          </a:xfrm>
        </p:spPr>
        <p:txBody>
          <a:bodyPr/>
          <a:lstStyle/>
          <a:p>
            <a:r>
              <a:rPr lang="en-US" dirty="0"/>
              <a:t>Full &amp; Clear Liquid diets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4805" y="1047636"/>
            <a:ext cx="11502815" cy="3424107"/>
          </a:xfrm>
        </p:spPr>
        <p:txBody>
          <a:bodyPr>
            <a:noAutofit/>
          </a:bodyPr>
          <a:lstStyle/>
          <a:p>
            <a:r>
              <a:rPr lang="en-US" sz="2800" dirty="0"/>
              <a:t>Full Liquid Diet</a:t>
            </a:r>
          </a:p>
          <a:p>
            <a:pPr lvl="1"/>
            <a:r>
              <a:rPr lang="en-US" sz="2800" cap="none" dirty="0"/>
              <a:t>Foods that are liquid at room temperature or become liquid in the mouth</a:t>
            </a:r>
          </a:p>
          <a:p>
            <a:pPr lvl="1"/>
            <a:r>
              <a:rPr lang="en-US" sz="2800" cap="none" dirty="0"/>
              <a:t>Strained cream soups, tea, juice, </a:t>
            </a:r>
            <a:r>
              <a:rPr lang="en-US" sz="2800" cap="none" dirty="0" err="1"/>
              <a:t>jell-o</a:t>
            </a:r>
            <a:r>
              <a:rPr lang="en-US" sz="2800" cap="none" dirty="0"/>
              <a:t>, milkshakes, pudding</a:t>
            </a:r>
          </a:p>
          <a:p>
            <a:endParaRPr lang="en-US" sz="2800" cap="none" dirty="0"/>
          </a:p>
          <a:p>
            <a:r>
              <a:rPr lang="en-US" sz="2800" cap="none" dirty="0"/>
              <a:t>CLEAR LIQUID DIET</a:t>
            </a:r>
          </a:p>
          <a:p>
            <a:pPr lvl="1"/>
            <a:r>
              <a:rPr lang="en-US" sz="2800" cap="none" dirty="0"/>
              <a:t>Anything you can “see” through</a:t>
            </a:r>
          </a:p>
          <a:p>
            <a:pPr lvl="1"/>
            <a:r>
              <a:rPr lang="en-US" sz="2800" cap="none" dirty="0"/>
              <a:t>Popsicles, clear juice without pulp, ice chips, water, sweetened tea or coffee (no creamer), clear broths, carbonated beverages, flavored water</a:t>
            </a:r>
          </a:p>
        </p:txBody>
      </p:sp>
    </p:spTree>
    <p:extLst>
      <p:ext uri="{BB962C8B-B14F-4D97-AF65-F5344CB8AC3E}">
        <p14:creationId xmlns:p14="http://schemas.microsoft.com/office/powerpoint/2010/main" val="134658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800" cap="none" dirty="0">
                <a:latin typeface="Apple Braille" charset="0"/>
                <a:ea typeface="Apple Braille" charset="0"/>
                <a:cs typeface="Apple Braille" charset="0"/>
              </a:rPr>
              <a:t>Person’s diet affects physical and mental well-being and function.</a:t>
            </a:r>
          </a:p>
          <a:p>
            <a:r>
              <a:rPr lang="en-US" sz="2800" cap="none" dirty="0">
                <a:latin typeface="Apple Braille" charset="0"/>
                <a:ea typeface="Apple Braille" charset="0"/>
                <a:cs typeface="Apple Braille" charset="0"/>
              </a:rPr>
              <a:t>Poor diet</a:t>
            </a:r>
          </a:p>
          <a:p>
            <a:pPr lvl="1"/>
            <a:r>
              <a:rPr lang="en-US" sz="2800" cap="none" dirty="0">
                <a:latin typeface="Apple Braille" charset="0"/>
                <a:ea typeface="Apple Braille" charset="0"/>
                <a:cs typeface="Apple Braille" charset="0"/>
              </a:rPr>
              <a:t>Increases risk for disease and infection</a:t>
            </a:r>
          </a:p>
          <a:p>
            <a:pPr lvl="1"/>
            <a:r>
              <a:rPr lang="en-US" sz="2800" cap="none" dirty="0">
                <a:latin typeface="Apple Braille" charset="0"/>
                <a:ea typeface="Apple Braille" charset="0"/>
                <a:cs typeface="Apple Braille" charset="0"/>
              </a:rPr>
              <a:t>Causes chronic illnesses to become worse</a:t>
            </a:r>
          </a:p>
          <a:p>
            <a:pPr lvl="1"/>
            <a:r>
              <a:rPr lang="en-US" sz="2800" cap="none" dirty="0">
                <a:latin typeface="Apple Braille" charset="0"/>
                <a:ea typeface="Apple Braille" charset="0"/>
                <a:cs typeface="Apple Braille" charset="0"/>
              </a:rPr>
              <a:t>Causes healing problems</a:t>
            </a:r>
          </a:p>
          <a:p>
            <a:pPr lvl="1"/>
            <a:r>
              <a:rPr lang="en-US" sz="2800" cap="none" dirty="0">
                <a:latin typeface="Apple Braille" charset="0"/>
                <a:ea typeface="Apple Braille" charset="0"/>
                <a:cs typeface="Apple Braille" charset="0"/>
              </a:rPr>
              <a:t>Increases the risk for accidents and injuries</a:t>
            </a:r>
          </a:p>
        </p:txBody>
      </p:sp>
    </p:spTree>
    <p:extLst>
      <p:ext uri="{BB962C8B-B14F-4D97-AF65-F5344CB8AC3E}">
        <p14:creationId xmlns:p14="http://schemas.microsoft.com/office/powerpoint/2010/main" val="1066365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Fluid 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cap="none" dirty="0"/>
              <a:t>Death can result from too much or too little water</a:t>
            </a:r>
          </a:p>
          <a:p>
            <a:r>
              <a:rPr lang="en-US" sz="2800" cap="none" dirty="0"/>
              <a:t>Intake and Output must be EQUAL</a:t>
            </a:r>
          </a:p>
          <a:p>
            <a:pPr lvl="1"/>
            <a:r>
              <a:rPr lang="en-US" sz="2800" cap="none" dirty="0"/>
              <a:t>If intake exceeds output, body tissues swell with water (known as edema)</a:t>
            </a:r>
          </a:p>
          <a:p>
            <a:pPr lvl="1"/>
            <a:r>
              <a:rPr lang="en-US" sz="2800" cap="none" dirty="0"/>
              <a:t>If output exceeds intake, dehydration occurs</a:t>
            </a:r>
          </a:p>
        </p:txBody>
      </p:sp>
    </p:spTree>
    <p:extLst>
      <p:ext uri="{BB962C8B-B14F-4D97-AF65-F5344CB8AC3E}">
        <p14:creationId xmlns:p14="http://schemas.microsoft.com/office/powerpoint/2010/main" val="820651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Fluid 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70083" y="1870703"/>
            <a:ext cx="10363826" cy="3424107"/>
          </a:xfrm>
        </p:spPr>
        <p:txBody>
          <a:bodyPr>
            <a:noAutofit/>
          </a:bodyPr>
          <a:lstStyle/>
          <a:p>
            <a:r>
              <a:rPr lang="en-US" sz="2800" cap="none" dirty="0"/>
              <a:t>Normal fluid requirements:</a:t>
            </a:r>
          </a:p>
          <a:p>
            <a:pPr lvl="1"/>
            <a:r>
              <a:rPr lang="en-US" sz="2800" cap="none" dirty="0"/>
              <a:t>Adult needs 1500 mL of water daily </a:t>
            </a:r>
          </a:p>
          <a:p>
            <a:r>
              <a:rPr lang="en-US" sz="3000" cap="none" dirty="0"/>
              <a:t>Water requirement increases with:</a:t>
            </a:r>
          </a:p>
          <a:p>
            <a:pPr lvl="2"/>
            <a:r>
              <a:rPr lang="en-US" sz="2800" cap="none" dirty="0"/>
              <a:t>Hot weather</a:t>
            </a:r>
          </a:p>
          <a:p>
            <a:pPr lvl="2"/>
            <a:r>
              <a:rPr lang="en-US" sz="2800" cap="none" dirty="0"/>
              <a:t>Exercise</a:t>
            </a:r>
          </a:p>
          <a:p>
            <a:pPr lvl="2"/>
            <a:r>
              <a:rPr lang="en-US" sz="2800" cap="none" dirty="0"/>
              <a:t>Fever and illness</a:t>
            </a:r>
          </a:p>
          <a:p>
            <a:pPr lvl="2"/>
            <a:r>
              <a:rPr lang="en-US" sz="2800" cap="none" dirty="0"/>
              <a:t>Excess fluid losses</a:t>
            </a:r>
          </a:p>
        </p:txBody>
      </p:sp>
    </p:spTree>
    <p:extLst>
      <p:ext uri="{BB962C8B-B14F-4D97-AF65-F5344CB8AC3E}">
        <p14:creationId xmlns:p14="http://schemas.microsoft.com/office/powerpoint/2010/main" val="1509141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fluid 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cap="none" dirty="0"/>
              <a:t>Encourage fluids: drink increased amount of fluids</a:t>
            </a:r>
          </a:p>
          <a:p>
            <a:r>
              <a:rPr lang="en-US" sz="2800" cap="none" dirty="0"/>
              <a:t>Restrict fluids: limited to a certain amount</a:t>
            </a:r>
          </a:p>
          <a:p>
            <a:r>
              <a:rPr lang="en-US" sz="2800" cap="none" dirty="0"/>
              <a:t>NPO: cannot eat or drink anything</a:t>
            </a:r>
          </a:p>
          <a:p>
            <a:r>
              <a:rPr lang="en-US" sz="2800" cap="none" dirty="0"/>
              <a:t>Thickened liquids: all fluids thickened, including water</a:t>
            </a:r>
          </a:p>
        </p:txBody>
      </p:sp>
    </p:spTree>
    <p:extLst>
      <p:ext uri="{BB962C8B-B14F-4D97-AF65-F5344CB8AC3E}">
        <p14:creationId xmlns:p14="http://schemas.microsoft.com/office/powerpoint/2010/main" val="1903652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529" y="-179572"/>
            <a:ext cx="10364451" cy="1596177"/>
          </a:xfrm>
        </p:spPr>
        <p:txBody>
          <a:bodyPr/>
          <a:lstStyle/>
          <a:p>
            <a:r>
              <a:rPr lang="en-US" dirty="0"/>
              <a:t>Intake and output (I&amp;O)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40791" y="1155348"/>
            <a:ext cx="10363826" cy="3424107"/>
          </a:xfrm>
        </p:spPr>
        <p:txBody>
          <a:bodyPr>
            <a:noAutofit/>
          </a:bodyPr>
          <a:lstStyle/>
          <a:p>
            <a:r>
              <a:rPr lang="en-US" sz="2600" cap="none" dirty="0"/>
              <a:t>Records are kept:</a:t>
            </a:r>
          </a:p>
          <a:p>
            <a:pPr lvl="1"/>
            <a:r>
              <a:rPr lang="en-US" sz="2600" cap="none" dirty="0"/>
              <a:t>To evaluate fluid balance and kidney function</a:t>
            </a:r>
          </a:p>
          <a:p>
            <a:pPr lvl="1"/>
            <a:r>
              <a:rPr lang="en-US" sz="2600" cap="none" dirty="0"/>
              <a:t>When person has special fluid orders</a:t>
            </a:r>
          </a:p>
          <a:p>
            <a:r>
              <a:rPr lang="en-US" sz="2600" cap="none" dirty="0"/>
              <a:t>Intake</a:t>
            </a:r>
          </a:p>
          <a:p>
            <a:pPr lvl="1"/>
            <a:r>
              <a:rPr lang="en-US" sz="2600" cap="none" dirty="0"/>
              <a:t>All fluids taken by mouth</a:t>
            </a:r>
          </a:p>
          <a:p>
            <a:pPr lvl="1"/>
            <a:r>
              <a:rPr lang="en-US" sz="2600" cap="none" dirty="0"/>
              <a:t>Foods that melt at room temperature</a:t>
            </a:r>
          </a:p>
          <a:p>
            <a:pPr lvl="1"/>
            <a:r>
              <a:rPr lang="en-US" sz="2600" cap="none" dirty="0"/>
              <a:t>IV fluids and tube feedings</a:t>
            </a:r>
          </a:p>
          <a:p>
            <a:r>
              <a:rPr lang="en-US" sz="2600" cap="none" dirty="0"/>
              <a:t>Output</a:t>
            </a:r>
          </a:p>
          <a:p>
            <a:pPr lvl="1"/>
            <a:r>
              <a:rPr lang="en-US" sz="2600" cap="none" dirty="0"/>
              <a:t>Urine, vomitus, diarrhea, and wound drainage</a:t>
            </a:r>
          </a:p>
        </p:txBody>
      </p:sp>
    </p:spTree>
    <p:extLst>
      <p:ext uri="{BB962C8B-B14F-4D97-AF65-F5344CB8AC3E}">
        <p14:creationId xmlns:p14="http://schemas.microsoft.com/office/powerpoint/2010/main" val="227806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596177"/>
          </a:xfrm>
        </p:spPr>
        <p:txBody>
          <a:bodyPr/>
          <a:lstStyle/>
          <a:p>
            <a:r>
              <a:rPr lang="en-US" dirty="0"/>
              <a:t>Measuring Intake and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149" y="1596177"/>
            <a:ext cx="10363826" cy="3424107"/>
          </a:xfrm>
        </p:spPr>
        <p:txBody>
          <a:bodyPr>
            <a:noAutofit/>
          </a:bodyPr>
          <a:lstStyle/>
          <a:p>
            <a:r>
              <a:rPr lang="en-US" sz="2800" cap="none" dirty="0"/>
              <a:t>Measured in mL</a:t>
            </a:r>
          </a:p>
          <a:p>
            <a:pPr lvl="1"/>
            <a:r>
              <a:rPr lang="en-US" sz="2600" cap="none" dirty="0"/>
              <a:t>1ounce = 30 mL</a:t>
            </a:r>
          </a:p>
          <a:p>
            <a:r>
              <a:rPr lang="en-US" sz="2800" cap="none" dirty="0"/>
              <a:t>Measuring container for fluid is called a </a:t>
            </a:r>
            <a:r>
              <a:rPr lang="en-US" sz="2800" i="1" cap="none" dirty="0"/>
              <a:t>graduate</a:t>
            </a:r>
            <a:r>
              <a:rPr lang="en-US" sz="2800" cap="none" dirty="0"/>
              <a:t>.</a:t>
            </a:r>
          </a:p>
          <a:p>
            <a:r>
              <a:rPr lang="en-US" sz="2800" cap="none" dirty="0"/>
              <a:t>Amount is read at eye level</a:t>
            </a:r>
          </a:p>
          <a:p>
            <a:r>
              <a:rPr lang="en-US" sz="2800" cap="none" dirty="0"/>
              <a:t>I&amp;O record kept at bedside</a:t>
            </a:r>
          </a:p>
          <a:p>
            <a:r>
              <a:rPr lang="en-US" sz="2800" cap="none" dirty="0"/>
              <a:t>I&amp;O totaled at end of shift</a:t>
            </a:r>
          </a:p>
          <a:p>
            <a:r>
              <a:rPr lang="en-US" sz="2800" cap="none" dirty="0"/>
              <a:t>Urinal, commode, bedpan, or specimen pan is used for voiding</a:t>
            </a:r>
          </a:p>
        </p:txBody>
      </p:sp>
    </p:spTree>
    <p:extLst>
      <p:ext uri="{BB962C8B-B14F-4D97-AF65-F5344CB8AC3E}">
        <p14:creationId xmlns:p14="http://schemas.microsoft.com/office/powerpoint/2010/main" val="1158040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food and fluid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8011" y="2367092"/>
            <a:ext cx="10859589" cy="3968394"/>
          </a:xfrm>
        </p:spPr>
        <p:txBody>
          <a:bodyPr>
            <a:normAutofit fontScale="85000" lnSpcReduction="20000"/>
          </a:bodyPr>
          <a:lstStyle/>
          <a:p>
            <a:r>
              <a:rPr lang="en-US" sz="2800" cap="none" dirty="0"/>
              <a:t>Following can affect appetite and ability to eat:</a:t>
            </a:r>
          </a:p>
          <a:p>
            <a:pPr lvl="1"/>
            <a:r>
              <a:rPr lang="en-US" sz="2800" cap="none" dirty="0"/>
              <a:t>Weakness, illness, and confusion</a:t>
            </a:r>
          </a:p>
          <a:p>
            <a:pPr lvl="1"/>
            <a:r>
              <a:rPr lang="en-US" sz="2800" cap="none" dirty="0"/>
              <a:t>Unpleasant odors, sights, and sounds</a:t>
            </a:r>
          </a:p>
          <a:p>
            <a:pPr lvl="1"/>
            <a:r>
              <a:rPr lang="en-US" sz="2800" cap="none" dirty="0"/>
              <a:t>Uncomfortable position</a:t>
            </a:r>
          </a:p>
          <a:p>
            <a:pPr lvl="1"/>
            <a:r>
              <a:rPr lang="en-US" sz="2800" cap="none" dirty="0"/>
              <a:t>Need for oral hygiene</a:t>
            </a:r>
          </a:p>
          <a:p>
            <a:pPr lvl="2"/>
            <a:r>
              <a:rPr lang="en-US" sz="2600" cap="none" dirty="0"/>
              <a:t>Dentures</a:t>
            </a:r>
          </a:p>
          <a:p>
            <a:pPr lvl="1"/>
            <a:r>
              <a:rPr lang="en-US" sz="2800" cap="none" dirty="0"/>
              <a:t>Need to eliminate</a:t>
            </a:r>
          </a:p>
          <a:p>
            <a:pPr lvl="2"/>
            <a:r>
              <a:rPr lang="en-US" sz="2600" cap="none" dirty="0"/>
              <a:t>Wet or soiled diaper</a:t>
            </a:r>
          </a:p>
          <a:p>
            <a:pPr lvl="1"/>
            <a:r>
              <a:rPr lang="en-US" sz="2800" cap="none" dirty="0"/>
              <a:t>Pain</a:t>
            </a:r>
          </a:p>
          <a:p>
            <a:pPr lvl="1"/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055828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Serving meals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cap="none" dirty="0"/>
              <a:t>Uncover food just before person eats</a:t>
            </a:r>
          </a:p>
          <a:p>
            <a:r>
              <a:rPr lang="en-US" sz="3200" cap="none" dirty="0"/>
              <a:t>Serve food after preparing patients and residents for meals</a:t>
            </a:r>
          </a:p>
          <a:p>
            <a:r>
              <a:rPr lang="en-US" sz="3200" cap="none" dirty="0"/>
              <a:t>Serve meals in assigned order</a:t>
            </a:r>
          </a:p>
          <a:p>
            <a:r>
              <a:rPr lang="en-US" sz="3200" cap="none" dirty="0"/>
              <a:t>If food is not served within 15 minutes, re-check food temperatures</a:t>
            </a:r>
          </a:p>
          <a:p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258597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35191"/>
            <a:ext cx="10364451" cy="1596177"/>
          </a:xfrm>
        </p:spPr>
        <p:txBody>
          <a:bodyPr/>
          <a:lstStyle/>
          <a:p>
            <a:r>
              <a:rPr lang="en-US" dirty="0"/>
              <a:t>Feeding the 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844578"/>
            <a:ext cx="10363826" cy="3424107"/>
          </a:xfrm>
        </p:spPr>
        <p:txBody>
          <a:bodyPr>
            <a:noAutofit/>
          </a:bodyPr>
          <a:lstStyle/>
          <a:p>
            <a:r>
              <a:rPr lang="en-US" sz="2800" cap="none" dirty="0"/>
              <a:t>Serve food and fluids in the order the person prefers</a:t>
            </a:r>
          </a:p>
          <a:p>
            <a:r>
              <a:rPr lang="en-US" sz="2800" cap="none" dirty="0"/>
              <a:t>Offer fluids during the meal </a:t>
            </a:r>
          </a:p>
          <a:p>
            <a:r>
              <a:rPr lang="en-US" sz="2800" cap="none" dirty="0"/>
              <a:t>Use teaspoons to feed the person</a:t>
            </a:r>
          </a:p>
          <a:p>
            <a:r>
              <a:rPr lang="en-US" sz="2800" cap="none" dirty="0"/>
              <a:t>Always tells visually impaired person what is on the tray, describe what you are offering</a:t>
            </a:r>
          </a:p>
          <a:p>
            <a:pPr lvl="1"/>
            <a:r>
              <a:rPr lang="en-US" sz="2800" cap="none" dirty="0"/>
              <a:t>Indicate location of food by using numbers on clock</a:t>
            </a:r>
          </a:p>
        </p:txBody>
      </p:sp>
    </p:spTree>
    <p:extLst>
      <p:ext uri="{BB962C8B-B14F-4D97-AF65-F5344CB8AC3E}">
        <p14:creationId xmlns:p14="http://schemas.microsoft.com/office/powerpoint/2010/main" val="951047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Feeding the 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cap="none" dirty="0"/>
              <a:t>Allow time for privacy and prayer</a:t>
            </a:r>
          </a:p>
          <a:p>
            <a:r>
              <a:rPr lang="en-US" sz="2800" cap="none" dirty="0"/>
              <a:t>Allow time for chewing and swallowing</a:t>
            </a:r>
          </a:p>
          <a:p>
            <a:r>
              <a:rPr lang="en-US" sz="2800" cap="none" dirty="0"/>
              <a:t>Sit facing the person</a:t>
            </a:r>
          </a:p>
          <a:p>
            <a:pPr lvl="1"/>
            <a:r>
              <a:rPr lang="en-US" sz="2800" cap="none" dirty="0"/>
              <a:t>You can see how well person is eating and swallowing</a:t>
            </a:r>
          </a:p>
        </p:txBody>
      </p:sp>
    </p:spTree>
    <p:extLst>
      <p:ext uri="{BB962C8B-B14F-4D97-AF65-F5344CB8AC3E}">
        <p14:creationId xmlns:p14="http://schemas.microsoft.com/office/powerpoint/2010/main" val="992160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Between-meal nourishments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cap="none" dirty="0"/>
              <a:t>Snacks are served upon arrival on the nursing unit</a:t>
            </a:r>
          </a:p>
          <a:p>
            <a:r>
              <a:rPr lang="en-US" sz="3200" cap="none" dirty="0"/>
              <a:t>Follow the same considerations and procedures as or serving meals and feeding persons</a:t>
            </a:r>
          </a:p>
          <a:p>
            <a:r>
              <a:rPr lang="en-US" sz="3200" cap="none" dirty="0"/>
              <a:t>Note what person ate and how much, if person on calorie count</a:t>
            </a:r>
          </a:p>
          <a:p>
            <a:endParaRPr lang="en-US" cap="none" dirty="0"/>
          </a:p>
          <a:p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01190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32" y="122128"/>
            <a:ext cx="10364451" cy="1596177"/>
          </a:xfrm>
        </p:spPr>
        <p:txBody>
          <a:bodyPr/>
          <a:lstStyle/>
          <a:p>
            <a:r>
              <a:rPr lang="en-US" dirty="0"/>
              <a:t>Basic 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43957" y="1975206"/>
            <a:ext cx="10363826" cy="3424107"/>
          </a:xfrm>
        </p:spPr>
        <p:txBody>
          <a:bodyPr>
            <a:noAutofit/>
          </a:bodyPr>
          <a:lstStyle/>
          <a:p>
            <a:r>
              <a:rPr lang="en-US" sz="2800" b="1" cap="none" dirty="0"/>
              <a:t>Nutrition</a:t>
            </a:r>
            <a:r>
              <a:rPr lang="en-US" sz="2800" cap="none" dirty="0"/>
              <a:t> – process involved in the ingestion, digestion, absorption, and use of food and fluids by the body</a:t>
            </a:r>
          </a:p>
          <a:p>
            <a:r>
              <a:rPr lang="en-US" sz="2800" cap="none" dirty="0"/>
              <a:t>High fat and high calorie diets leads to weight gain and obesity</a:t>
            </a:r>
          </a:p>
          <a:p>
            <a:r>
              <a:rPr lang="en-US" sz="2800" cap="none" dirty="0"/>
              <a:t>Low calorie diet promotes weight loss</a:t>
            </a:r>
          </a:p>
          <a:p>
            <a:r>
              <a:rPr lang="en-US" sz="2800" b="1" cap="none" dirty="0"/>
              <a:t>Nutrient</a:t>
            </a:r>
            <a:r>
              <a:rPr lang="en-US" sz="2800" cap="none" dirty="0"/>
              <a:t> – substance that is ingested, digested, absorbed, and used by the body</a:t>
            </a:r>
          </a:p>
          <a:p>
            <a:r>
              <a:rPr lang="en-US" sz="2800" b="1" cap="none" dirty="0"/>
              <a:t>Calorie</a:t>
            </a:r>
            <a:r>
              <a:rPr lang="en-US" sz="2800" cap="none" dirty="0"/>
              <a:t> – fuel or energy value of food</a:t>
            </a:r>
          </a:p>
        </p:txBody>
      </p:sp>
    </p:spTree>
    <p:extLst>
      <p:ext uri="{BB962C8B-B14F-4D97-AF65-F5344CB8AC3E}">
        <p14:creationId xmlns:p14="http://schemas.microsoft.com/office/powerpoint/2010/main" val="903832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2475"/>
            <a:ext cx="10364451" cy="1596177"/>
          </a:xfrm>
        </p:spPr>
        <p:txBody>
          <a:bodyPr/>
          <a:lstStyle/>
          <a:p>
            <a:r>
              <a:rPr lang="en-US" dirty="0"/>
              <a:t>Providing drinking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cap="none" dirty="0"/>
              <a:t>Patients and residents need fresh drinking water each shift, and when pitcher is empty</a:t>
            </a:r>
          </a:p>
          <a:p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990726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50" y="113189"/>
            <a:ext cx="10364451" cy="1596177"/>
          </a:xfrm>
        </p:spPr>
        <p:txBody>
          <a:bodyPr/>
          <a:lstStyle/>
          <a:p>
            <a:r>
              <a:rPr lang="en-US" dirty="0"/>
              <a:t>Foodborne illnesses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709366"/>
            <a:ext cx="10363826" cy="3424107"/>
          </a:xfrm>
        </p:spPr>
        <p:txBody>
          <a:bodyPr>
            <a:noAutofit/>
          </a:bodyPr>
          <a:lstStyle/>
          <a:p>
            <a:r>
              <a:rPr lang="en-US" sz="3200" cap="none" dirty="0"/>
              <a:t>Caused by pathogens in food and fluids</a:t>
            </a:r>
          </a:p>
          <a:p>
            <a:r>
              <a:rPr lang="en-US" sz="3200" cap="none" dirty="0"/>
              <a:t>Food is not sterile</a:t>
            </a:r>
          </a:p>
          <a:p>
            <a:pPr lvl="1"/>
            <a:r>
              <a:rPr lang="en-US" sz="3200" cap="none" dirty="0"/>
              <a:t>Pathogens are present when food is purchased</a:t>
            </a:r>
          </a:p>
          <a:p>
            <a:pPr lvl="1"/>
            <a:r>
              <a:rPr lang="en-US" sz="3200" cap="none" dirty="0"/>
              <a:t>Foods can become contaminated from other foods</a:t>
            </a:r>
          </a:p>
          <a:p>
            <a:pPr lvl="1"/>
            <a:r>
              <a:rPr lang="en-US" sz="3200" cap="none" dirty="0"/>
              <a:t>Poor hygiene can contaminate food</a:t>
            </a:r>
          </a:p>
          <a:p>
            <a:pPr lvl="1"/>
            <a:r>
              <a:rPr lang="en-US" sz="3200" cap="none" dirty="0"/>
              <a:t>Pathogens grow rapidly between 40 to 140 degrees Fahrenheit, known as the “danger zone”</a:t>
            </a:r>
          </a:p>
        </p:txBody>
      </p:sp>
    </p:spTree>
    <p:extLst>
      <p:ext uri="{BB962C8B-B14F-4D97-AF65-F5344CB8AC3E}">
        <p14:creationId xmlns:p14="http://schemas.microsoft.com/office/powerpoint/2010/main" val="536954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126550"/>
            <a:ext cx="10364451" cy="1596177"/>
          </a:xfrm>
        </p:spPr>
        <p:txBody>
          <a:bodyPr/>
          <a:lstStyle/>
          <a:p>
            <a:r>
              <a:rPr lang="en-US" dirty="0"/>
              <a:t>Foodborne illnesses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1240" y="1097093"/>
            <a:ext cx="11650760" cy="34241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cap="none" dirty="0"/>
              <a:t>To keep food safe, the USDA recommends 4 safety tips:</a:t>
            </a:r>
          </a:p>
          <a:p>
            <a:pPr lvl="1">
              <a:lnSpc>
                <a:spcPct val="100000"/>
              </a:lnSpc>
            </a:pPr>
            <a:r>
              <a:rPr lang="en-US" sz="2800" b="1" cap="none" dirty="0"/>
              <a:t>Clean</a:t>
            </a:r>
          </a:p>
          <a:p>
            <a:pPr lvl="2">
              <a:lnSpc>
                <a:spcPct val="100000"/>
              </a:lnSpc>
            </a:pPr>
            <a:r>
              <a:rPr lang="en-US" sz="2800" cap="none" dirty="0"/>
              <a:t>Wash hands, utensils, and counter tops often</a:t>
            </a:r>
          </a:p>
          <a:p>
            <a:pPr lvl="1">
              <a:lnSpc>
                <a:spcPct val="100000"/>
              </a:lnSpc>
            </a:pPr>
            <a:r>
              <a:rPr lang="en-US" sz="2800" b="1" cap="none" dirty="0"/>
              <a:t>Separate</a:t>
            </a:r>
          </a:p>
          <a:p>
            <a:pPr lvl="2">
              <a:lnSpc>
                <a:spcPct val="100000"/>
              </a:lnSpc>
            </a:pPr>
            <a:r>
              <a:rPr lang="en-US" sz="2800" cap="none" dirty="0"/>
              <a:t>Avoid cross-contamination</a:t>
            </a:r>
          </a:p>
          <a:p>
            <a:pPr lvl="1">
              <a:lnSpc>
                <a:spcPct val="100000"/>
              </a:lnSpc>
            </a:pPr>
            <a:r>
              <a:rPr lang="en-US" sz="2800" b="1" cap="none" dirty="0"/>
              <a:t>Cook</a:t>
            </a:r>
          </a:p>
          <a:p>
            <a:pPr lvl="2">
              <a:lnSpc>
                <a:spcPct val="100000"/>
              </a:lnSpc>
            </a:pPr>
            <a:r>
              <a:rPr lang="en-US" sz="2800" cap="none"/>
              <a:t>Cook food </a:t>
            </a:r>
            <a:r>
              <a:rPr lang="en-US" sz="2800" cap="none" dirty="0"/>
              <a:t>to safe internal temp, and re-heat cooked food to 165 degrees Fahrenheit</a:t>
            </a:r>
          </a:p>
          <a:p>
            <a:pPr lvl="1">
              <a:lnSpc>
                <a:spcPct val="100000"/>
              </a:lnSpc>
            </a:pPr>
            <a:r>
              <a:rPr lang="en-US" sz="2800" b="1" cap="none" dirty="0"/>
              <a:t>Chill</a:t>
            </a:r>
          </a:p>
          <a:p>
            <a:pPr lvl="2">
              <a:lnSpc>
                <a:spcPct val="100000"/>
              </a:lnSpc>
            </a:pPr>
            <a:r>
              <a:rPr lang="en-US" sz="2800" cap="none" dirty="0"/>
              <a:t>Refrigerate or freeze food within 2 hours and if air is 90 degrees Fahrenheit or above chill food within 1 hour</a:t>
            </a:r>
          </a:p>
        </p:txBody>
      </p:sp>
    </p:spTree>
    <p:extLst>
      <p:ext uri="{BB962C8B-B14F-4D97-AF65-F5344CB8AC3E}">
        <p14:creationId xmlns:p14="http://schemas.microsoft.com/office/powerpoint/2010/main" val="199651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271" y="0"/>
            <a:ext cx="10364451" cy="1596177"/>
          </a:xfrm>
        </p:spPr>
        <p:txBody>
          <a:bodyPr/>
          <a:lstStyle/>
          <a:p>
            <a:r>
              <a:rPr lang="en-US" dirty="0"/>
              <a:t>My 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5577" y="1086725"/>
            <a:ext cx="10637520" cy="5327138"/>
          </a:xfrm>
        </p:spPr>
        <p:txBody>
          <a:bodyPr>
            <a:noAutofit/>
          </a:bodyPr>
          <a:lstStyle/>
          <a:p>
            <a:r>
              <a:rPr lang="en-US" sz="2400" dirty="0"/>
              <a:t>5 food groups</a:t>
            </a:r>
          </a:p>
          <a:p>
            <a:pPr lvl="1"/>
            <a:r>
              <a:rPr lang="en-US" sz="2400" cap="none" dirty="0"/>
              <a:t>Grains, Vegetables, Fruit, Dairy, and Protein</a:t>
            </a:r>
          </a:p>
          <a:p>
            <a:r>
              <a:rPr lang="en-US" sz="2400" cap="none" dirty="0"/>
              <a:t>Helps make wise food choices by:</a:t>
            </a:r>
          </a:p>
          <a:p>
            <a:pPr lvl="1"/>
            <a:r>
              <a:rPr lang="en-US" sz="2400" cap="none" dirty="0"/>
              <a:t>Balancing calories</a:t>
            </a:r>
          </a:p>
          <a:p>
            <a:pPr lvl="1"/>
            <a:r>
              <a:rPr lang="en-US" sz="2400" cap="none" dirty="0"/>
              <a:t>Increasing certain foods</a:t>
            </a:r>
          </a:p>
          <a:p>
            <a:pPr lvl="1"/>
            <a:r>
              <a:rPr lang="en-US" sz="2400" cap="none" dirty="0"/>
              <a:t>Reducing certain foods</a:t>
            </a:r>
          </a:p>
          <a:p>
            <a:r>
              <a:rPr lang="en-US" sz="2400" cap="none" dirty="0"/>
              <a:t>Amount needed from each group depends on age, sex, and physical activity</a:t>
            </a:r>
          </a:p>
          <a:p>
            <a:r>
              <a:rPr lang="en-US" sz="2400" cap="none" dirty="0"/>
              <a:t>Activity Recommendations – at least one of the following:</a:t>
            </a:r>
          </a:p>
          <a:p>
            <a:pPr lvl="1"/>
            <a:r>
              <a:rPr lang="en-US" sz="2200" cap="none" dirty="0"/>
              <a:t>2 hours and 30 min each week of moderate physical activity</a:t>
            </a:r>
          </a:p>
          <a:p>
            <a:pPr lvl="1"/>
            <a:r>
              <a:rPr lang="en-US" sz="2200" cap="none" dirty="0"/>
              <a:t>1 hours and 15 min each week of vigorous physical activity</a:t>
            </a:r>
          </a:p>
        </p:txBody>
      </p:sp>
    </p:spTree>
    <p:extLst>
      <p:ext uri="{BB962C8B-B14F-4D97-AF65-F5344CB8AC3E}">
        <p14:creationId xmlns:p14="http://schemas.microsoft.com/office/powerpoint/2010/main" val="49123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1130180" cy="3424107"/>
          </a:xfrm>
        </p:spPr>
        <p:txBody>
          <a:bodyPr>
            <a:normAutofit/>
          </a:bodyPr>
          <a:lstStyle/>
          <a:p>
            <a:r>
              <a:rPr lang="en-US" sz="3200" cap="none" dirty="0"/>
              <a:t>Foods made from wheat, rice, oats, cornmeal, barley, or other cereal grains</a:t>
            </a:r>
          </a:p>
          <a:p>
            <a:r>
              <a:rPr lang="en-US" sz="3200" cap="none" dirty="0"/>
              <a:t>Reduce risk of heart disease</a:t>
            </a:r>
          </a:p>
          <a:p>
            <a:r>
              <a:rPr lang="en-US" sz="3200" cap="none" dirty="0"/>
              <a:t>Prevent constipation</a:t>
            </a:r>
          </a:p>
          <a:p>
            <a:r>
              <a:rPr lang="en-US" sz="3200" cap="none" dirty="0"/>
              <a:t>Help with weight management</a:t>
            </a:r>
          </a:p>
        </p:txBody>
      </p:sp>
    </p:spTree>
    <p:extLst>
      <p:ext uri="{BB962C8B-B14F-4D97-AF65-F5344CB8AC3E}">
        <p14:creationId xmlns:p14="http://schemas.microsoft.com/office/powerpoint/2010/main" val="547499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Vegetables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61077" y="2001332"/>
            <a:ext cx="10581540" cy="4229651"/>
          </a:xfrm>
        </p:spPr>
        <p:txBody>
          <a:bodyPr>
            <a:noAutofit/>
          </a:bodyPr>
          <a:lstStyle/>
          <a:p>
            <a:r>
              <a:rPr lang="en-US" sz="2800" cap="none" dirty="0"/>
              <a:t>May be eaten raw or cooked</a:t>
            </a:r>
          </a:p>
          <a:p>
            <a:r>
              <a:rPr lang="en-US" sz="2800" cap="none" dirty="0"/>
              <a:t>May reduce the risk for stroke, high blood pressure, heart and cardiovascular diseases, and type 2 diabetes</a:t>
            </a:r>
          </a:p>
          <a:p>
            <a:r>
              <a:rPr lang="en-US" sz="2800" cap="none" dirty="0"/>
              <a:t>May protect against certain cancers</a:t>
            </a:r>
          </a:p>
          <a:p>
            <a:r>
              <a:rPr lang="en-US" sz="2800" cap="none" dirty="0"/>
              <a:t>Help lower calorie intake, most vegetables are low in fat and calories</a:t>
            </a:r>
          </a:p>
          <a:p>
            <a:r>
              <a:rPr lang="en-US" sz="2800" cap="none" dirty="0"/>
              <a:t>No cholesterol (</a:t>
            </a:r>
            <a:r>
              <a:rPr lang="en-US" sz="2800" b="1" cap="none" dirty="0"/>
              <a:t>Cholesterol</a:t>
            </a:r>
            <a:r>
              <a:rPr lang="en-US" sz="2800" cap="none" dirty="0"/>
              <a:t> – soft, waxy substance; found in bloodstream and all body cells)</a:t>
            </a:r>
          </a:p>
        </p:txBody>
      </p:sp>
    </p:spTree>
    <p:extLst>
      <p:ext uri="{BB962C8B-B14F-4D97-AF65-F5344CB8AC3E}">
        <p14:creationId xmlns:p14="http://schemas.microsoft.com/office/powerpoint/2010/main" val="112850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5438" y="1901871"/>
            <a:ext cx="10363826" cy="3424107"/>
          </a:xfrm>
        </p:spPr>
        <p:txBody>
          <a:bodyPr>
            <a:noAutofit/>
          </a:bodyPr>
          <a:lstStyle/>
          <a:p>
            <a:r>
              <a:rPr lang="en-US" sz="3200" cap="none" dirty="0"/>
              <a:t>Any fruit or 100% fruit juice</a:t>
            </a:r>
          </a:p>
          <a:p>
            <a:r>
              <a:rPr lang="en-US" sz="3200" cap="none" dirty="0"/>
              <a:t>Fruit may be fresh, frozen, canned, or dried</a:t>
            </a:r>
          </a:p>
          <a:p>
            <a:r>
              <a:rPr lang="en-US" sz="3200" cap="none" dirty="0"/>
              <a:t>Avoid fruit canned in syrup</a:t>
            </a:r>
          </a:p>
          <a:p>
            <a:r>
              <a:rPr lang="en-US" sz="3200" cap="none" dirty="0"/>
              <a:t>Contains no cholesterol, low in sodium</a:t>
            </a:r>
          </a:p>
          <a:p>
            <a:r>
              <a:rPr lang="en-US" sz="3200" cap="none" dirty="0"/>
              <a:t>Contains nutrients – potassium, dietary fiber, vitamin C, folate (folic acid)</a:t>
            </a:r>
          </a:p>
        </p:txBody>
      </p:sp>
    </p:spTree>
    <p:extLst>
      <p:ext uri="{BB962C8B-B14F-4D97-AF65-F5344CB8AC3E}">
        <p14:creationId xmlns:p14="http://schemas.microsoft.com/office/powerpoint/2010/main" val="1597141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cap="none" dirty="0"/>
              <a:t>Milk, yogurt, and cheese</a:t>
            </a:r>
          </a:p>
          <a:p>
            <a:r>
              <a:rPr lang="en-US" sz="3200" cap="none" dirty="0"/>
              <a:t>Cream, cream cheese, and butter are not in the food group</a:t>
            </a:r>
          </a:p>
          <a:p>
            <a:r>
              <a:rPr lang="en-US" sz="3200" cap="none" dirty="0"/>
              <a:t>Helps build and maintain bone mass throughout life</a:t>
            </a:r>
          </a:p>
        </p:txBody>
      </p:sp>
    </p:spTree>
    <p:extLst>
      <p:ext uri="{BB962C8B-B14F-4D97-AF65-F5344CB8AC3E}">
        <p14:creationId xmlns:p14="http://schemas.microsoft.com/office/powerpoint/2010/main" val="176272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3142" y="1998123"/>
            <a:ext cx="10363826" cy="3424107"/>
          </a:xfrm>
        </p:spPr>
        <p:txBody>
          <a:bodyPr>
            <a:noAutofit/>
          </a:bodyPr>
          <a:lstStyle/>
          <a:p>
            <a:r>
              <a:rPr lang="en-US" sz="3600" cap="none" dirty="0"/>
              <a:t>All meats made from meat, poultry, seafood, eggs, processed soy products, nuts, and seeds</a:t>
            </a:r>
          </a:p>
          <a:p>
            <a:r>
              <a:rPr lang="en-US" sz="3600" cap="none" dirty="0"/>
              <a:t>Beans and peas are in this group as well as vegetable</a:t>
            </a:r>
          </a:p>
          <a:p>
            <a:r>
              <a:rPr lang="en-US" sz="3600" cap="none" dirty="0"/>
              <a:t>Many proteins are high in fat and cholesterol</a:t>
            </a:r>
          </a:p>
          <a:p>
            <a:r>
              <a:rPr lang="en-US" sz="3600" cap="none" dirty="0"/>
              <a:t>Processed meats have added sodium</a:t>
            </a:r>
          </a:p>
        </p:txBody>
      </p:sp>
    </p:spTree>
    <p:extLst>
      <p:ext uri="{BB962C8B-B14F-4D97-AF65-F5344CB8AC3E}">
        <p14:creationId xmlns:p14="http://schemas.microsoft.com/office/powerpoint/2010/main" val="29719226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377</TotalTime>
  <Words>1416</Words>
  <Application>Microsoft Office PowerPoint</Application>
  <PresentationFormat>Widescreen</PresentationFormat>
  <Paragraphs>217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Apple Braille</vt:lpstr>
      <vt:lpstr>Arial</vt:lpstr>
      <vt:lpstr>Tw Cen MT</vt:lpstr>
      <vt:lpstr>Droplet</vt:lpstr>
      <vt:lpstr>Nutrition &amp; fluids</vt:lpstr>
      <vt:lpstr>Diet</vt:lpstr>
      <vt:lpstr>Basic nutrition</vt:lpstr>
      <vt:lpstr>My plate</vt:lpstr>
      <vt:lpstr>Grains</vt:lpstr>
      <vt:lpstr>Vegetables</vt:lpstr>
      <vt:lpstr>fruit</vt:lpstr>
      <vt:lpstr>dairy</vt:lpstr>
      <vt:lpstr>protein</vt:lpstr>
      <vt:lpstr>nutrients</vt:lpstr>
      <vt:lpstr>oils</vt:lpstr>
      <vt:lpstr>Food labels</vt:lpstr>
      <vt:lpstr>Meeting nutritional needs</vt:lpstr>
      <vt:lpstr>Factors affecting eating and nutrition</vt:lpstr>
      <vt:lpstr>Special diets</vt:lpstr>
      <vt:lpstr>Sodium-controlled diet</vt:lpstr>
      <vt:lpstr>Diabetes meal plan</vt:lpstr>
      <vt:lpstr>Dysphagia diet</vt:lpstr>
      <vt:lpstr>Full &amp; Clear Liquid diets</vt:lpstr>
      <vt:lpstr>Fluid balance</vt:lpstr>
      <vt:lpstr>Fluid balance</vt:lpstr>
      <vt:lpstr>Special fluid orders</vt:lpstr>
      <vt:lpstr>Intake and output (I&amp;O)</vt:lpstr>
      <vt:lpstr>Measuring Intake and output</vt:lpstr>
      <vt:lpstr>Meeting food and fluid needs</vt:lpstr>
      <vt:lpstr>Serving meals</vt:lpstr>
      <vt:lpstr>Feeding the person</vt:lpstr>
      <vt:lpstr>Feeding the person</vt:lpstr>
      <vt:lpstr>Between-meal nourishments</vt:lpstr>
      <vt:lpstr>Providing drinking water</vt:lpstr>
      <vt:lpstr>Foodborne illnesses</vt:lpstr>
      <vt:lpstr>Foodborne illnesses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&amp; fluids</dc:title>
  <dc:creator>Ricky Thames</dc:creator>
  <cp:lastModifiedBy>Tammi Thames</cp:lastModifiedBy>
  <cp:revision>21</cp:revision>
  <dcterms:created xsi:type="dcterms:W3CDTF">2019-10-27T22:41:11Z</dcterms:created>
  <dcterms:modified xsi:type="dcterms:W3CDTF">2019-10-30T14:28:21Z</dcterms:modified>
</cp:coreProperties>
</file>